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84" r:id="rId4"/>
  </p:sldMasterIdLst>
  <p:notesMasterIdLst>
    <p:notesMasterId r:id="rId18"/>
  </p:notesMasterIdLst>
  <p:sldIdLst>
    <p:sldId id="256" r:id="rId5"/>
    <p:sldId id="257" r:id="rId6"/>
    <p:sldId id="258" r:id="rId7"/>
    <p:sldId id="259" r:id="rId8"/>
    <p:sldId id="260" r:id="rId9"/>
    <p:sldId id="261" r:id="rId10"/>
    <p:sldId id="268" r:id="rId11"/>
    <p:sldId id="262" r:id="rId12"/>
    <p:sldId id="263" r:id="rId13"/>
    <p:sldId id="264" r:id="rId14"/>
    <p:sldId id="265" r:id="rId15"/>
    <p:sldId id="266" r:id="rId16"/>
    <p:sldId id="267" r:id="rId17"/>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58" roundtripDataSignature="AMtx7mgkybcRNci5vzFGHvr2R3gTAhQHC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B0B42A07-84C1-4659-B30F-697C2D0D7F8F}">
  <a:tblStyle styleId="{B0B42A07-84C1-4659-B30F-697C2D0D7F8F}" styleName="Table_0">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8EBF5"/>
          </a:solidFill>
        </a:fill>
      </a:tcStyle>
    </a:wholeTbl>
    <a:band1H>
      <a:tcTxStyle/>
      <a:tcStyle>
        <a:tcBdr/>
        <a:fill>
          <a:solidFill>
            <a:srgbClr val="CDD4EA"/>
          </a:solidFill>
        </a:fill>
      </a:tcStyle>
    </a:band1H>
    <a:band2H>
      <a:tcTxStyle/>
      <a:tcStyle>
        <a:tcBdr/>
      </a:tcStyle>
    </a:band2H>
    <a:band1V>
      <a:tcTxStyle/>
      <a:tcStyle>
        <a:tcBdr/>
        <a:fill>
          <a:solidFill>
            <a:srgbClr val="CDD4EA"/>
          </a:solidFill>
        </a:fill>
      </a:tcStyle>
    </a:band1V>
    <a:band2V>
      <a:tcTxStyle/>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8" d="100"/>
          <a:sy n="78" d="100"/>
        </p:scale>
        <p:origin x="850"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59"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62"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8" Type="http://customschemas.google.com/relationships/presentationmetadata" Target="metadata"/><Relationship Id="rId5" Type="http://schemas.openxmlformats.org/officeDocument/2006/relationships/slide" Target="slides/slide1.xml"/><Relationship Id="rId15" Type="http://schemas.openxmlformats.org/officeDocument/2006/relationships/slide" Target="slides/slide11.xml"/><Relationship Id="rId61" Type="http://schemas.openxmlformats.org/officeDocument/2006/relationships/theme" Target="theme/theme1.xml"/><Relationship Id="rId10" Type="http://schemas.openxmlformats.org/officeDocument/2006/relationships/slide" Target="slides/slide6.xml"/><Relationship Id="rId6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92075" y="744538"/>
            <a:ext cx="6615113"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79768" y="4715153"/>
            <a:ext cx="5438140" cy="4466987"/>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79768" y="4715153"/>
            <a:ext cx="5438140" cy="4466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79768" y="4715153"/>
            <a:ext cx="5438140" cy="4466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349228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79768" y="4715153"/>
            <a:ext cx="5438140" cy="4466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389637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79768" y="4715153"/>
            <a:ext cx="5438140" cy="4466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2" name="Google Shape;82;p1: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329934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79768" y="4715153"/>
            <a:ext cx="5438140" cy="4466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2" name="Google Shape;82;p1: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589111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79768" y="4715153"/>
            <a:ext cx="5438140" cy="4466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317512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79768" y="4715153"/>
            <a:ext cx="5438140" cy="4466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50287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79768" y="4715153"/>
            <a:ext cx="5438140" cy="4466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1466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79768" y="4715153"/>
            <a:ext cx="5438140" cy="4466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691783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79768" y="4715153"/>
            <a:ext cx="5438140" cy="4466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833173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79768" y="4715153"/>
            <a:ext cx="5438140" cy="4466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849570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79768" y="4715153"/>
            <a:ext cx="5438140" cy="4466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323203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79768" y="4715153"/>
            <a:ext cx="5438140" cy="4466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128422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389576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963203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812401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71599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1/20/2025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765264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1/20/2025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86576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1/20/2025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475751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1/20/2025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53793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1/20/2025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510662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1/20/2025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008224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1/20/2025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721970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A87A34-81AB-432B-8DAE-1953F412C126}" type="datetimeFigureOut">
              <a:rPr lang="en-US" smtClean="0"/>
              <a:pPr/>
              <a:t>1/20/2025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73545158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7" name="Title 6">
            <a:extLst>
              <a:ext uri="{FF2B5EF4-FFF2-40B4-BE49-F238E27FC236}">
                <a16:creationId xmlns:a16="http://schemas.microsoft.com/office/drawing/2014/main" id="{F4F5730E-852E-4AE3-A09B-543386252DB8}"/>
              </a:ext>
            </a:extLst>
          </p:cNvPr>
          <p:cNvSpPr>
            <a:spLocks noGrp="1"/>
          </p:cNvSpPr>
          <p:nvPr>
            <p:ph type="ctrTitle"/>
          </p:nvPr>
        </p:nvSpPr>
        <p:spPr>
          <a:xfrm>
            <a:off x="2487283" y="4472288"/>
            <a:ext cx="9144000" cy="2387600"/>
          </a:xfrm>
        </p:spPr>
        <p:txBody>
          <a:bodyPr>
            <a:normAutofit/>
          </a:bodyPr>
          <a:lstStyle/>
          <a:p>
            <a:br>
              <a:rPr lang="en-US" dirty="0"/>
            </a:br>
            <a:endParaRPr lang="en-US" sz="1400" dirty="0"/>
          </a:p>
          <a:p>
            <a:endParaRPr lang="en-US" sz="1400" dirty="0"/>
          </a:p>
        </p:txBody>
      </p:sp>
      <p:sp>
        <p:nvSpPr>
          <p:cNvPr id="8" name="Google Shape;96;p2">
            <a:extLst>
              <a:ext uri="{FF2B5EF4-FFF2-40B4-BE49-F238E27FC236}">
                <a16:creationId xmlns:a16="http://schemas.microsoft.com/office/drawing/2014/main" id="{CDCDB4F8-74F1-4CBC-8594-846C98F0C5D3}"/>
              </a:ext>
            </a:extLst>
          </p:cNvPr>
          <p:cNvSpPr txBox="1">
            <a:spLocks/>
          </p:cNvSpPr>
          <p:nvPr/>
        </p:nvSpPr>
        <p:spPr>
          <a:xfrm>
            <a:off x="2487283" y="2385712"/>
            <a:ext cx="9144000" cy="3587261"/>
          </a:xfrm>
          <a:prstGeom prst="rect">
            <a:avLst/>
          </a:prstGeom>
          <a:noFill/>
          <a:ln>
            <a:noFill/>
          </a:ln>
        </p:spPr>
        <p:txBody>
          <a:bodyPr spcFirstLastPara="1" wrap="square" lIns="91425" tIns="45700" rIns="91425" bIns="45700" anchor="b" anchorCtr="0">
            <a:normAutofit/>
          </a:bodyPr>
          <a:lstStyle>
            <a:defPPr marR="0" lvl="0" algn="l" rtl="0">
              <a:lnSpc>
                <a:spcPct val="100000"/>
              </a:lnSpc>
              <a:spcBef>
                <a:spcPts val="0"/>
              </a:spcBef>
              <a:spcAft>
                <a:spcPts val="0"/>
              </a:spcAft>
            </a:defPPr>
            <a:lvl1pPr marR="0" lvl="0" algn="ctr" rtl="0">
              <a:lnSpc>
                <a:spcPct val="90000"/>
              </a:lnSpc>
              <a:spcBef>
                <a:spcPts val="0"/>
              </a:spcBef>
              <a:spcAft>
                <a:spcPts val="0"/>
              </a:spcAft>
              <a:buClr>
                <a:schemeClr val="dk1"/>
              </a:buClr>
              <a:buSzPts val="6000"/>
              <a:buFont typeface="Calibri"/>
              <a:buNone/>
              <a:defRPr sz="60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en-US" sz="8800" b="1" dirty="0"/>
              <a:t>RSE at </a:t>
            </a:r>
          </a:p>
          <a:p>
            <a:r>
              <a:rPr lang="en-US" sz="8800" b="1" dirty="0"/>
              <a:t>Abbots Green</a:t>
            </a:r>
          </a:p>
          <a:p>
            <a:endParaRPr lang="en-US" sz="9600" dirty="0"/>
          </a:p>
        </p:txBody>
      </p:sp>
      <p:sp>
        <p:nvSpPr>
          <p:cNvPr id="14" name="Google Shape;86;p1">
            <a:extLst>
              <a:ext uri="{FF2B5EF4-FFF2-40B4-BE49-F238E27FC236}">
                <a16:creationId xmlns:a16="http://schemas.microsoft.com/office/drawing/2014/main" id="{4A8FB25F-9371-479B-9CC2-2A164654F418}"/>
              </a:ext>
            </a:extLst>
          </p:cNvPr>
          <p:cNvSpPr/>
          <p:nvPr/>
        </p:nvSpPr>
        <p:spPr>
          <a:xfrm>
            <a:off x="0" y="0"/>
            <a:ext cx="2152357" cy="6858000"/>
          </a:xfrm>
          <a:prstGeom prst="rect">
            <a:avLst/>
          </a:prstGeom>
          <a:solidFill>
            <a:schemeClr val="accent6"/>
          </a:solidFill>
          <a:ln w="12700" cap="flat" cmpd="sng">
            <a:solidFill>
              <a:schemeClr val="accent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15" name="Google Shape;88;p1">
            <a:extLst>
              <a:ext uri="{FF2B5EF4-FFF2-40B4-BE49-F238E27FC236}">
                <a16:creationId xmlns:a16="http://schemas.microsoft.com/office/drawing/2014/main" id="{329414A7-93A6-4DE1-BF58-7B7D04797C35}"/>
              </a:ext>
            </a:extLst>
          </p:cNvPr>
          <p:cNvSpPr txBox="1"/>
          <p:nvPr/>
        </p:nvSpPr>
        <p:spPr>
          <a:xfrm rot="16200000">
            <a:off x="-545624" y="2831465"/>
            <a:ext cx="3255328" cy="144655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8800" b="1" dirty="0">
                <a:solidFill>
                  <a:schemeClr val="lt1"/>
                </a:solidFill>
                <a:latin typeface="Calibri"/>
                <a:ea typeface="Calibri"/>
                <a:cs typeface="Calibri"/>
                <a:sym typeface="Calibri"/>
              </a:rPr>
              <a:t>RSE</a:t>
            </a:r>
            <a:endParaRPr sz="8800" b="1" dirty="0">
              <a:solidFill>
                <a:schemeClr val="lt1"/>
              </a:solidFill>
              <a:latin typeface="Calibri"/>
              <a:ea typeface="Calibri"/>
              <a:cs typeface="Calibri"/>
              <a:sym typeface="Calibri"/>
            </a:endParaRPr>
          </a:p>
        </p:txBody>
      </p:sp>
      <p:pic>
        <p:nvPicPr>
          <p:cNvPr id="16" name="Picture 2" descr="Abbots Green Academy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0717" y="403075"/>
            <a:ext cx="1095375" cy="1524001"/>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4" descr="https://abbotsgreenacademy.co.uk/files/2021-02/1612516979_rainbow-ethos.jpg?36d0e1159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8765" y="5461204"/>
            <a:ext cx="1554673" cy="84411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7" name="Title 6">
            <a:extLst>
              <a:ext uri="{FF2B5EF4-FFF2-40B4-BE49-F238E27FC236}">
                <a16:creationId xmlns:a16="http://schemas.microsoft.com/office/drawing/2014/main" id="{F4F5730E-852E-4AE3-A09B-543386252DB8}"/>
              </a:ext>
            </a:extLst>
          </p:cNvPr>
          <p:cNvSpPr>
            <a:spLocks noGrp="1"/>
          </p:cNvSpPr>
          <p:nvPr>
            <p:ph type="ctrTitle"/>
          </p:nvPr>
        </p:nvSpPr>
        <p:spPr>
          <a:xfrm>
            <a:off x="2487283" y="4472288"/>
            <a:ext cx="9144000" cy="2387600"/>
          </a:xfrm>
        </p:spPr>
        <p:txBody>
          <a:bodyPr>
            <a:normAutofit/>
          </a:bodyPr>
          <a:lstStyle/>
          <a:p>
            <a:br>
              <a:rPr lang="en-US" dirty="0"/>
            </a:br>
            <a:endParaRPr lang="en-US" sz="1400" dirty="0"/>
          </a:p>
          <a:p>
            <a:endParaRPr lang="en-US" sz="1400" dirty="0"/>
          </a:p>
        </p:txBody>
      </p:sp>
      <p:sp>
        <p:nvSpPr>
          <p:cNvPr id="8" name="Google Shape;96;p2">
            <a:extLst>
              <a:ext uri="{FF2B5EF4-FFF2-40B4-BE49-F238E27FC236}">
                <a16:creationId xmlns:a16="http://schemas.microsoft.com/office/drawing/2014/main" id="{CDCDB4F8-74F1-4CBC-8594-846C98F0C5D3}"/>
              </a:ext>
            </a:extLst>
          </p:cNvPr>
          <p:cNvSpPr txBox="1">
            <a:spLocks/>
          </p:cNvSpPr>
          <p:nvPr/>
        </p:nvSpPr>
        <p:spPr>
          <a:xfrm>
            <a:off x="2287147" y="1"/>
            <a:ext cx="9740729" cy="6682154"/>
          </a:xfrm>
          <a:prstGeom prst="rect">
            <a:avLst/>
          </a:prstGeom>
          <a:noFill/>
          <a:ln>
            <a:noFill/>
          </a:ln>
        </p:spPr>
        <p:txBody>
          <a:bodyPr spcFirstLastPara="1" wrap="square" lIns="91425" tIns="45700" rIns="91425" bIns="45700" anchor="b" anchorCtr="0">
            <a:normAutofit fontScale="92500"/>
          </a:bodyPr>
          <a:lstStyle>
            <a:defPPr marR="0" lvl="0" algn="l" rtl="0">
              <a:lnSpc>
                <a:spcPct val="100000"/>
              </a:lnSpc>
              <a:spcBef>
                <a:spcPts val="0"/>
              </a:spcBef>
              <a:spcAft>
                <a:spcPts val="0"/>
              </a:spcAft>
            </a:defPPr>
            <a:lvl1pPr marR="0" lvl="0" algn="ctr" rtl="0">
              <a:lnSpc>
                <a:spcPct val="90000"/>
              </a:lnSpc>
              <a:spcBef>
                <a:spcPts val="0"/>
              </a:spcBef>
              <a:spcAft>
                <a:spcPts val="0"/>
              </a:spcAft>
              <a:buClr>
                <a:schemeClr val="dk1"/>
              </a:buClr>
              <a:buSzPts val="6000"/>
              <a:buFont typeface="Calibri"/>
              <a:buNone/>
              <a:defRPr sz="60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en-GB" sz="4400" dirty="0">
                <a:latin typeface="Comic Sans MS" panose="030F0702030302020204" pitchFamily="66" charset="0"/>
              </a:rPr>
              <a:t>Current RSE Legislation and Guidance</a:t>
            </a:r>
          </a:p>
          <a:p>
            <a:endParaRPr lang="en-GB" sz="3200" dirty="0">
              <a:latin typeface="Comic Sans MS" panose="030F0702030302020204" pitchFamily="66" charset="0"/>
            </a:endParaRPr>
          </a:p>
          <a:p>
            <a:endParaRPr lang="en-GB" sz="2400" dirty="0">
              <a:latin typeface="Comic Sans MS" panose="030F0702030302020204" pitchFamily="66" charset="0"/>
            </a:endParaRPr>
          </a:p>
          <a:p>
            <a:pPr marL="342900" indent="-342900" algn="just">
              <a:buSzPct val="91000"/>
              <a:buFont typeface="Arial" panose="020B0604020202020204" pitchFamily="34" charset="0"/>
              <a:buChar char="•"/>
            </a:pPr>
            <a:r>
              <a:rPr lang="en-GB" sz="2400" dirty="0">
                <a:latin typeface="Comic Sans MS" panose="030F0702030302020204" pitchFamily="66" charset="0"/>
              </a:rPr>
              <a:t>All schools must provide a curriculum which ‘promotes the spiritual, moral, cultural, mental and physical development of pupils at the school and of society, and prepares pupils at the school for the opportunities, responsibilities and experiences of later life.’ (Education Act 2002 and Academies Act 2010) </a:t>
            </a:r>
          </a:p>
          <a:p>
            <a:pPr marL="342900" indent="-342900" algn="just">
              <a:buSzPct val="91000"/>
              <a:buFont typeface="Arial" panose="020B0604020202020204" pitchFamily="34" charset="0"/>
              <a:buChar char="•"/>
            </a:pPr>
            <a:endParaRPr lang="en-GB" sz="2400" dirty="0">
              <a:latin typeface="Comic Sans MS" panose="030F0702030302020204" pitchFamily="66" charset="0"/>
            </a:endParaRPr>
          </a:p>
          <a:p>
            <a:pPr marL="342900" indent="-342900" algn="just">
              <a:buSzPct val="98000"/>
              <a:buFont typeface="Arial" panose="020B0604020202020204" pitchFamily="34" charset="0"/>
              <a:buChar char="•"/>
            </a:pPr>
            <a:r>
              <a:rPr lang="en-GB" sz="2400" dirty="0">
                <a:latin typeface="Comic Sans MS" panose="030F0702030302020204" pitchFamily="66" charset="0"/>
              </a:rPr>
              <a:t> Under the Children Act 2004 maintained schools also have a statutory duty to promote children and young people’s well-being - RSE can contribute to this duty </a:t>
            </a:r>
          </a:p>
          <a:p>
            <a:pPr marL="342900" indent="-342900" algn="just">
              <a:buSzPct val="98000"/>
              <a:buFont typeface="Arial" panose="020B0604020202020204" pitchFamily="34" charset="0"/>
              <a:buChar char="•"/>
            </a:pPr>
            <a:endParaRPr lang="en-GB" sz="2400" dirty="0">
              <a:latin typeface="Comic Sans MS" panose="030F0702030302020204" pitchFamily="66" charset="0"/>
            </a:endParaRPr>
          </a:p>
          <a:p>
            <a:pPr marL="342900" indent="-342900" algn="just">
              <a:buSzPct val="98000"/>
              <a:buFont typeface="Arial" panose="020B0604020202020204" pitchFamily="34" charset="0"/>
              <a:buChar char="•"/>
            </a:pPr>
            <a:r>
              <a:rPr lang="en-GB" sz="2400" dirty="0">
                <a:latin typeface="Comic Sans MS" panose="030F0702030302020204" pitchFamily="66" charset="0"/>
              </a:rPr>
              <a:t>Under the Equality Act 2010 schools are expected to ensure that those with protected characteristics are not discriminated against and are given equality of opportunity.</a:t>
            </a:r>
          </a:p>
          <a:p>
            <a:pPr marL="342900" indent="-342900" algn="just">
              <a:buSzPct val="98000"/>
              <a:buFont typeface="Arial" panose="020B0604020202020204" pitchFamily="34" charset="0"/>
              <a:buChar char="•"/>
            </a:pPr>
            <a:endParaRPr lang="en-GB" sz="2400" dirty="0">
              <a:latin typeface="Comic Sans MS" panose="030F0702030302020204" pitchFamily="66" charset="0"/>
            </a:endParaRPr>
          </a:p>
          <a:p>
            <a:pPr marL="342900" indent="-342900" algn="just">
              <a:buSzPct val="98000"/>
              <a:buFont typeface="Arial" panose="020B0604020202020204" pitchFamily="34" charset="0"/>
              <a:buChar char="•"/>
            </a:pPr>
            <a:r>
              <a:rPr lang="en-GB" sz="2400" dirty="0">
                <a:latin typeface="Comic Sans MS" panose="030F0702030302020204" pitchFamily="66" charset="0"/>
              </a:rPr>
              <a:t>‘Working together to safeguard children’ 2018 and ‘Keeping children safe in education’ 2019 – RSE contributes to safeguarding through the curriculum  </a:t>
            </a:r>
            <a:endParaRPr lang="en-US" sz="2400" dirty="0">
              <a:latin typeface="Comic Sans MS" panose="030F0702030302020204" pitchFamily="66" charset="0"/>
            </a:endParaRPr>
          </a:p>
        </p:txBody>
      </p:sp>
      <p:sp>
        <p:nvSpPr>
          <p:cNvPr id="14" name="Google Shape;86;p1">
            <a:extLst>
              <a:ext uri="{FF2B5EF4-FFF2-40B4-BE49-F238E27FC236}">
                <a16:creationId xmlns:a16="http://schemas.microsoft.com/office/drawing/2014/main" id="{4A8FB25F-9371-479B-9CC2-2A164654F418}"/>
              </a:ext>
            </a:extLst>
          </p:cNvPr>
          <p:cNvSpPr/>
          <p:nvPr/>
        </p:nvSpPr>
        <p:spPr>
          <a:xfrm>
            <a:off x="0" y="0"/>
            <a:ext cx="1934505" cy="6858000"/>
          </a:xfrm>
          <a:prstGeom prst="rect">
            <a:avLst/>
          </a:prstGeom>
          <a:solidFill>
            <a:schemeClr val="accent6"/>
          </a:solidFill>
          <a:ln w="12700" cap="flat" cmpd="sng">
            <a:solidFill>
              <a:schemeClr val="accent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15" name="Google Shape;88;p1">
            <a:extLst>
              <a:ext uri="{FF2B5EF4-FFF2-40B4-BE49-F238E27FC236}">
                <a16:creationId xmlns:a16="http://schemas.microsoft.com/office/drawing/2014/main" id="{329414A7-93A6-4DE1-BF58-7B7D04797C35}"/>
              </a:ext>
            </a:extLst>
          </p:cNvPr>
          <p:cNvSpPr txBox="1"/>
          <p:nvPr/>
        </p:nvSpPr>
        <p:spPr>
          <a:xfrm rot="16200000">
            <a:off x="-545624" y="2831465"/>
            <a:ext cx="3255328" cy="144655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8800" b="1" dirty="0">
                <a:solidFill>
                  <a:schemeClr val="lt1"/>
                </a:solidFill>
                <a:latin typeface="Calibri"/>
                <a:ea typeface="Calibri"/>
                <a:cs typeface="Calibri"/>
                <a:sym typeface="Calibri"/>
              </a:rPr>
              <a:t>RSE</a:t>
            </a:r>
            <a:endParaRPr sz="8800" b="1" dirty="0">
              <a:solidFill>
                <a:schemeClr val="lt1"/>
              </a:solidFill>
              <a:latin typeface="Calibri"/>
              <a:ea typeface="Calibri"/>
              <a:cs typeface="Calibri"/>
              <a:sym typeface="Calibri"/>
            </a:endParaRPr>
          </a:p>
        </p:txBody>
      </p:sp>
      <p:pic>
        <p:nvPicPr>
          <p:cNvPr id="16" name="Picture 2" descr="Abbots Green Academy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0717" y="403075"/>
            <a:ext cx="1095375" cy="1524001"/>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4" descr="https://abbotsgreenacademy.co.uk/files/2021-02/1612516979_rainbow-ethos.jpg?36d0e1159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8765" y="5461204"/>
            <a:ext cx="1554673" cy="8441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46988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7" name="Title 6">
            <a:extLst>
              <a:ext uri="{FF2B5EF4-FFF2-40B4-BE49-F238E27FC236}">
                <a16:creationId xmlns:a16="http://schemas.microsoft.com/office/drawing/2014/main" id="{F4F5730E-852E-4AE3-A09B-543386252DB8}"/>
              </a:ext>
            </a:extLst>
          </p:cNvPr>
          <p:cNvSpPr>
            <a:spLocks noGrp="1"/>
          </p:cNvSpPr>
          <p:nvPr>
            <p:ph type="ctrTitle"/>
          </p:nvPr>
        </p:nvSpPr>
        <p:spPr>
          <a:xfrm>
            <a:off x="2487283" y="4472288"/>
            <a:ext cx="9144000" cy="2387600"/>
          </a:xfrm>
        </p:spPr>
        <p:txBody>
          <a:bodyPr>
            <a:normAutofit/>
          </a:bodyPr>
          <a:lstStyle/>
          <a:p>
            <a:br>
              <a:rPr lang="en-US" dirty="0"/>
            </a:br>
            <a:endParaRPr lang="en-US" sz="1400" dirty="0"/>
          </a:p>
          <a:p>
            <a:endParaRPr lang="en-US" sz="1400" dirty="0"/>
          </a:p>
        </p:txBody>
      </p:sp>
      <p:sp>
        <p:nvSpPr>
          <p:cNvPr id="8" name="Google Shape;96;p2">
            <a:extLst>
              <a:ext uri="{FF2B5EF4-FFF2-40B4-BE49-F238E27FC236}">
                <a16:creationId xmlns:a16="http://schemas.microsoft.com/office/drawing/2014/main" id="{CDCDB4F8-74F1-4CBC-8594-846C98F0C5D3}"/>
              </a:ext>
            </a:extLst>
          </p:cNvPr>
          <p:cNvSpPr txBox="1">
            <a:spLocks/>
          </p:cNvSpPr>
          <p:nvPr/>
        </p:nvSpPr>
        <p:spPr>
          <a:xfrm>
            <a:off x="2287147" y="1"/>
            <a:ext cx="9740729" cy="6682154"/>
          </a:xfrm>
          <a:prstGeom prst="rect">
            <a:avLst/>
          </a:prstGeom>
          <a:noFill/>
          <a:ln>
            <a:noFill/>
          </a:ln>
        </p:spPr>
        <p:txBody>
          <a:bodyPr spcFirstLastPara="1" wrap="square" lIns="91425" tIns="45700" rIns="91425" bIns="45700" anchor="b" anchorCtr="0">
            <a:normAutofit/>
          </a:bodyPr>
          <a:lstStyle>
            <a:defPPr marR="0" lvl="0" algn="l" rtl="0">
              <a:lnSpc>
                <a:spcPct val="100000"/>
              </a:lnSpc>
              <a:spcBef>
                <a:spcPts val="0"/>
              </a:spcBef>
              <a:spcAft>
                <a:spcPts val="0"/>
              </a:spcAft>
            </a:defPPr>
            <a:lvl1pPr marR="0" lvl="0" algn="ctr" rtl="0">
              <a:lnSpc>
                <a:spcPct val="90000"/>
              </a:lnSpc>
              <a:spcBef>
                <a:spcPts val="0"/>
              </a:spcBef>
              <a:spcAft>
                <a:spcPts val="0"/>
              </a:spcAft>
              <a:buClr>
                <a:schemeClr val="dk1"/>
              </a:buClr>
              <a:buSzPts val="6000"/>
              <a:buFont typeface="Calibri"/>
              <a:buNone/>
              <a:defRPr sz="60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en-GB" sz="4400" dirty="0">
                <a:latin typeface="Comic Sans MS" panose="030F0702030302020204" pitchFamily="66" charset="0"/>
              </a:rPr>
              <a:t>Current RSE Legislation and Guidance</a:t>
            </a:r>
          </a:p>
          <a:p>
            <a:endParaRPr lang="en-GB" sz="3200" dirty="0">
              <a:latin typeface="Comic Sans MS" panose="030F0702030302020204" pitchFamily="66" charset="0"/>
            </a:endParaRPr>
          </a:p>
          <a:p>
            <a:pPr algn="just"/>
            <a:endParaRPr lang="en-GB" sz="2400" dirty="0">
              <a:latin typeface="Comic Sans MS" panose="030F0702030302020204" pitchFamily="66" charset="0"/>
            </a:endParaRPr>
          </a:p>
          <a:p>
            <a:pPr marL="342900" indent="-342900" algn="just">
              <a:buSzPct val="91000"/>
              <a:buFont typeface="Arial" panose="020B0604020202020204" pitchFamily="34" charset="0"/>
              <a:buChar char="•"/>
            </a:pPr>
            <a:r>
              <a:rPr lang="en-GB" sz="2400" dirty="0">
                <a:latin typeface="Comic Sans MS" panose="030F0702030302020204" pitchFamily="66" charset="0"/>
              </a:rPr>
              <a:t>The DfE introduced statutory guidance on Relationships and Sex Education, Relationships Education and Health Education. This new guidance replaces the DfE Sex and Relationships Education Guidance from 2000. The guidance became mandatory in September 2020 - The expectations on schools are as follows:</a:t>
            </a:r>
          </a:p>
          <a:p>
            <a:pPr marL="342900" indent="-342900" algn="just">
              <a:buSzPct val="91000"/>
              <a:buFont typeface="Arial" panose="020B0604020202020204" pitchFamily="34" charset="0"/>
              <a:buChar char="•"/>
            </a:pPr>
            <a:endParaRPr lang="en-GB" sz="2400" dirty="0">
              <a:latin typeface="Comic Sans MS" panose="030F0702030302020204" pitchFamily="66" charset="0"/>
            </a:endParaRPr>
          </a:p>
          <a:p>
            <a:pPr algn="just">
              <a:buSzPct val="91000"/>
            </a:pPr>
            <a:r>
              <a:rPr lang="en-GB" sz="2400" dirty="0">
                <a:latin typeface="Comic Sans MS" panose="030F0702030302020204" pitchFamily="66" charset="0"/>
              </a:rPr>
              <a:t> • Relationships Education will be compulsory in all Primary Schools (or those pupils receiving Primary Education</a:t>
            </a:r>
          </a:p>
          <a:p>
            <a:pPr algn="just">
              <a:buSzPct val="91000"/>
            </a:pPr>
            <a:r>
              <a:rPr lang="en-GB" sz="2400" dirty="0">
                <a:latin typeface="Comic Sans MS" panose="030F0702030302020204" pitchFamily="66" charset="0"/>
              </a:rPr>
              <a:t> • Relationships and Sex Education will be compulsory in all Secondary Schools (or those pupils receiving Secondary Education)</a:t>
            </a:r>
          </a:p>
          <a:p>
            <a:pPr algn="just">
              <a:buSzPct val="91000"/>
            </a:pPr>
            <a:endParaRPr lang="en-GB" sz="2400" dirty="0">
              <a:latin typeface="Comic Sans MS" panose="030F0702030302020204" pitchFamily="66" charset="0"/>
            </a:endParaRPr>
          </a:p>
          <a:p>
            <a:pPr algn="just">
              <a:buSzPct val="91000"/>
            </a:pPr>
            <a:r>
              <a:rPr lang="en-GB" sz="2400" dirty="0">
                <a:latin typeface="Comic Sans MS" panose="030F0702030302020204" pitchFamily="66" charset="0"/>
              </a:rPr>
              <a:t> • Health Education will be compulsory in all Primary and Secondary Schools (or those pupils receiving Primary or Secondary Education) </a:t>
            </a:r>
            <a:endParaRPr lang="en-US" sz="2400" dirty="0">
              <a:latin typeface="Comic Sans MS" panose="030F0702030302020204" pitchFamily="66" charset="0"/>
            </a:endParaRPr>
          </a:p>
        </p:txBody>
      </p:sp>
      <p:sp>
        <p:nvSpPr>
          <p:cNvPr id="14" name="Google Shape;86;p1">
            <a:extLst>
              <a:ext uri="{FF2B5EF4-FFF2-40B4-BE49-F238E27FC236}">
                <a16:creationId xmlns:a16="http://schemas.microsoft.com/office/drawing/2014/main" id="{4A8FB25F-9371-479B-9CC2-2A164654F418}"/>
              </a:ext>
            </a:extLst>
          </p:cNvPr>
          <p:cNvSpPr/>
          <p:nvPr/>
        </p:nvSpPr>
        <p:spPr>
          <a:xfrm>
            <a:off x="0" y="0"/>
            <a:ext cx="1934505" cy="6858000"/>
          </a:xfrm>
          <a:prstGeom prst="rect">
            <a:avLst/>
          </a:prstGeom>
          <a:solidFill>
            <a:schemeClr val="accent6"/>
          </a:solidFill>
          <a:ln w="12700" cap="flat" cmpd="sng">
            <a:solidFill>
              <a:schemeClr val="accent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15" name="Google Shape;88;p1">
            <a:extLst>
              <a:ext uri="{FF2B5EF4-FFF2-40B4-BE49-F238E27FC236}">
                <a16:creationId xmlns:a16="http://schemas.microsoft.com/office/drawing/2014/main" id="{329414A7-93A6-4DE1-BF58-7B7D04797C35}"/>
              </a:ext>
            </a:extLst>
          </p:cNvPr>
          <p:cNvSpPr txBox="1"/>
          <p:nvPr/>
        </p:nvSpPr>
        <p:spPr>
          <a:xfrm rot="16200000">
            <a:off x="-545624" y="2831465"/>
            <a:ext cx="3255328" cy="144655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8800" b="1" dirty="0">
                <a:solidFill>
                  <a:schemeClr val="lt1"/>
                </a:solidFill>
                <a:latin typeface="Calibri"/>
                <a:ea typeface="Calibri"/>
                <a:cs typeface="Calibri"/>
                <a:sym typeface="Calibri"/>
              </a:rPr>
              <a:t>RSE</a:t>
            </a:r>
            <a:endParaRPr sz="8800" b="1" dirty="0">
              <a:solidFill>
                <a:schemeClr val="lt1"/>
              </a:solidFill>
              <a:latin typeface="Calibri"/>
              <a:ea typeface="Calibri"/>
              <a:cs typeface="Calibri"/>
              <a:sym typeface="Calibri"/>
            </a:endParaRPr>
          </a:p>
        </p:txBody>
      </p:sp>
      <p:pic>
        <p:nvPicPr>
          <p:cNvPr id="16" name="Picture 2" descr="Abbots Green Academy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0717" y="403075"/>
            <a:ext cx="1095375" cy="1524001"/>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4" descr="https://abbotsgreenacademy.co.uk/files/2021-02/1612516979_rainbow-ethos.jpg?36d0e1159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8765" y="5461204"/>
            <a:ext cx="1554673" cy="8441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27466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7" name="Title 6">
            <a:extLst>
              <a:ext uri="{FF2B5EF4-FFF2-40B4-BE49-F238E27FC236}">
                <a16:creationId xmlns:a16="http://schemas.microsoft.com/office/drawing/2014/main" id="{F4F5730E-852E-4AE3-A09B-543386252DB8}"/>
              </a:ext>
            </a:extLst>
          </p:cNvPr>
          <p:cNvSpPr>
            <a:spLocks noGrp="1"/>
          </p:cNvSpPr>
          <p:nvPr>
            <p:ph type="ctrTitle"/>
          </p:nvPr>
        </p:nvSpPr>
        <p:spPr>
          <a:xfrm>
            <a:off x="2487283" y="4472288"/>
            <a:ext cx="9144000" cy="2387600"/>
          </a:xfrm>
        </p:spPr>
        <p:txBody>
          <a:bodyPr>
            <a:normAutofit/>
          </a:bodyPr>
          <a:lstStyle/>
          <a:p>
            <a:br>
              <a:rPr lang="en-US" dirty="0"/>
            </a:br>
            <a:endParaRPr lang="en-US" sz="1400" dirty="0"/>
          </a:p>
          <a:p>
            <a:endParaRPr lang="en-US" sz="1400" dirty="0"/>
          </a:p>
        </p:txBody>
      </p:sp>
      <p:sp>
        <p:nvSpPr>
          <p:cNvPr id="8" name="Google Shape;96;p2">
            <a:extLst>
              <a:ext uri="{FF2B5EF4-FFF2-40B4-BE49-F238E27FC236}">
                <a16:creationId xmlns:a16="http://schemas.microsoft.com/office/drawing/2014/main" id="{CDCDB4F8-74F1-4CBC-8594-846C98F0C5D3}"/>
              </a:ext>
            </a:extLst>
          </p:cNvPr>
          <p:cNvSpPr txBox="1">
            <a:spLocks/>
          </p:cNvSpPr>
          <p:nvPr/>
        </p:nvSpPr>
        <p:spPr>
          <a:xfrm>
            <a:off x="2007268" y="403075"/>
            <a:ext cx="9740729" cy="6454925"/>
          </a:xfrm>
          <a:prstGeom prst="rect">
            <a:avLst/>
          </a:prstGeom>
          <a:noFill/>
          <a:ln>
            <a:noFill/>
          </a:ln>
        </p:spPr>
        <p:txBody>
          <a:bodyPr spcFirstLastPara="1" wrap="square" lIns="91425" tIns="45700" rIns="91425" bIns="45700" anchor="b" anchorCtr="0">
            <a:normAutofit fontScale="92500" lnSpcReduction="20000"/>
          </a:bodyPr>
          <a:lstStyle>
            <a:defPPr marR="0" lvl="0" algn="l" rtl="0">
              <a:lnSpc>
                <a:spcPct val="100000"/>
              </a:lnSpc>
              <a:spcBef>
                <a:spcPts val="0"/>
              </a:spcBef>
              <a:spcAft>
                <a:spcPts val="0"/>
              </a:spcAft>
            </a:defPPr>
            <a:lvl1pPr marR="0" lvl="0" algn="ctr" rtl="0">
              <a:lnSpc>
                <a:spcPct val="90000"/>
              </a:lnSpc>
              <a:spcBef>
                <a:spcPts val="0"/>
              </a:spcBef>
              <a:spcAft>
                <a:spcPts val="0"/>
              </a:spcAft>
              <a:buClr>
                <a:schemeClr val="dk1"/>
              </a:buClr>
              <a:buSzPts val="6000"/>
              <a:buFont typeface="Calibri"/>
              <a:buNone/>
              <a:defRPr sz="60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en-GB" sz="4400" dirty="0">
                <a:latin typeface="Comic Sans MS" panose="030F0702030302020204" pitchFamily="66" charset="0"/>
              </a:rPr>
              <a:t>Statutory Curriculum</a:t>
            </a:r>
          </a:p>
          <a:p>
            <a:endParaRPr lang="en-GB" sz="3200" dirty="0">
              <a:latin typeface="Comic Sans MS" panose="030F0702030302020204" pitchFamily="66" charset="0"/>
            </a:endParaRPr>
          </a:p>
          <a:p>
            <a:endParaRPr lang="en-GB" sz="2600" dirty="0">
              <a:solidFill>
                <a:srgbClr val="7030A0"/>
              </a:solidFill>
              <a:latin typeface="Comic Sans MS" panose="030F0702030302020204" pitchFamily="66" charset="0"/>
            </a:endParaRPr>
          </a:p>
          <a:p>
            <a:r>
              <a:rPr lang="en-GB" sz="2600" b="1" dirty="0">
                <a:solidFill>
                  <a:srgbClr val="7030A0"/>
                </a:solidFill>
                <a:effectLst/>
                <a:latin typeface="Comic Sans MS" panose="030F0702030302020204" pitchFamily="66" charset="0"/>
                <a:ea typeface="Times New Roman" panose="02020603050405020304" pitchFamily="18" charset="0"/>
              </a:rPr>
              <a:t>Can I withdraw my child from the RSE curriculum based on religious beliefs?</a:t>
            </a:r>
          </a:p>
          <a:p>
            <a:endParaRPr lang="en-GB" sz="2400" dirty="0">
              <a:effectLst/>
              <a:latin typeface="Comic Sans MS" panose="030F0702030302020204" pitchFamily="66" charset="0"/>
              <a:ea typeface="Times New Roman" panose="02020603050405020304" pitchFamily="18" charset="0"/>
            </a:endParaRPr>
          </a:p>
          <a:p>
            <a:pPr algn="just"/>
            <a:r>
              <a:rPr lang="en-GB" sz="2400" dirty="0">
                <a:solidFill>
                  <a:srgbClr val="000000"/>
                </a:solidFill>
                <a:effectLst/>
                <a:latin typeface="Comic Sans MS" panose="030F0702030302020204" pitchFamily="66" charset="0"/>
                <a:ea typeface="Calibri" panose="020F0502020204030204" pitchFamily="34" charset="0"/>
                <a:cs typeface="Times New Roman" panose="02020603050405020304" pitchFamily="18" charset="0"/>
              </a:rPr>
              <a:t>No. Parents can not withdraw children from statutory curriculum. </a:t>
            </a:r>
          </a:p>
          <a:p>
            <a:pPr algn="just"/>
            <a:endParaRPr lang="en-GB" sz="2400" dirty="0">
              <a:solidFill>
                <a:srgbClr val="000000"/>
              </a:solidFill>
              <a:latin typeface="Comic Sans MS" panose="030F0702030302020204" pitchFamily="66" charset="0"/>
              <a:ea typeface="Arial" panose="020B0604020202020204" pitchFamily="34" charset="0"/>
              <a:cs typeface="Times New Roman" panose="02020603050405020304" pitchFamily="18" charset="0"/>
            </a:endParaRPr>
          </a:p>
          <a:p>
            <a:pPr algn="just"/>
            <a:r>
              <a:rPr lang="en-GB" sz="2400" dirty="0">
                <a:effectLst/>
                <a:latin typeface="Comic Sans MS" panose="030F0702030302020204" pitchFamily="66" charset="0"/>
                <a:ea typeface="Arial" panose="020B0604020202020204" pitchFamily="34" charset="0"/>
              </a:rPr>
              <a:t>Parents have the right to withdraw their children from the non-statutory components of sex education within RSE. If a parent wishes their child to be withdrawn from this part of the programme, they should discuss this with the Headteacher, and make it clear which aspects they do not wish their child to participate in. The school always complies with the wishes of parents in this regard. Parents are required to confirm this in writing.</a:t>
            </a:r>
          </a:p>
          <a:p>
            <a:pPr algn="just"/>
            <a:endParaRPr lang="en-GB" sz="2400" dirty="0">
              <a:effectLst/>
              <a:latin typeface="Comic Sans MS" panose="030F0702030302020204" pitchFamily="66" charset="0"/>
              <a:ea typeface="Arial" panose="020B0604020202020204" pitchFamily="34" charset="0"/>
            </a:endParaRPr>
          </a:p>
          <a:p>
            <a:pPr algn="just"/>
            <a:r>
              <a:rPr lang="en-GB" sz="2600" dirty="0">
                <a:latin typeface="Comic Sans MS" panose="030F0702030302020204" pitchFamily="66" charset="0"/>
                <a:ea typeface="Arial" panose="020B0604020202020204" pitchFamily="34" charset="0"/>
              </a:rPr>
              <a:t>Lessons children can be withdrawn from:</a:t>
            </a:r>
          </a:p>
          <a:p>
            <a:pPr algn="just"/>
            <a:endParaRPr lang="en-GB" sz="2600" dirty="0">
              <a:latin typeface="Comic Sans MS" panose="030F0702030302020204" pitchFamily="66" charset="0"/>
              <a:ea typeface="Arial" panose="020B0604020202020204" pitchFamily="34" charset="0"/>
            </a:endParaRPr>
          </a:p>
          <a:p>
            <a:pPr algn="just"/>
            <a:r>
              <a:rPr lang="en-GB" sz="2600" b="0" i="0" dirty="0">
                <a:solidFill>
                  <a:srgbClr val="000000"/>
                </a:solidFill>
                <a:effectLst/>
                <a:latin typeface="Comic Sans MS" panose="030F0702030302020204" pitchFamily="66" charset="0"/>
              </a:rPr>
              <a:t>Year 4, Lesson 2 (Having a baby)</a:t>
            </a:r>
          </a:p>
          <a:p>
            <a:pPr algn="just"/>
            <a:r>
              <a:rPr lang="en-GB" sz="2600" b="0" i="0" dirty="0">
                <a:solidFill>
                  <a:srgbClr val="000000"/>
                </a:solidFill>
                <a:effectLst/>
                <a:latin typeface="Comic Sans MS" panose="030F0702030302020204" pitchFamily="66" charset="0"/>
              </a:rPr>
              <a:t>Year 5, Lesson 4 (Conception)</a:t>
            </a:r>
          </a:p>
          <a:p>
            <a:pPr algn="just"/>
            <a:r>
              <a:rPr lang="en-GB" sz="2600" b="0" i="0" dirty="0">
                <a:solidFill>
                  <a:srgbClr val="000000"/>
                </a:solidFill>
                <a:effectLst/>
                <a:latin typeface="Comic Sans MS" panose="030F0702030302020204" pitchFamily="66" charset="0"/>
              </a:rPr>
              <a:t>Year 6, Lesson 3 (Conception, birth)</a:t>
            </a:r>
          </a:p>
          <a:p>
            <a:pPr algn="just"/>
            <a:endParaRPr lang="en-GB" sz="2400" dirty="0">
              <a:effectLst/>
              <a:latin typeface="Comic Sans MS" panose="030F0702030302020204" pitchFamily="66" charset="0"/>
              <a:ea typeface="Arial" panose="020B0604020202020204" pitchFamily="34" charset="0"/>
            </a:endParaRPr>
          </a:p>
          <a:p>
            <a:pPr algn="just"/>
            <a:r>
              <a:rPr lang="en-GB" sz="2400" dirty="0">
                <a:effectLst/>
                <a:latin typeface="Comic Sans MS" panose="030F0702030302020204" pitchFamily="66" charset="0"/>
                <a:ea typeface="Arial" panose="020B0604020202020204" pitchFamily="34" charset="0"/>
              </a:rPr>
              <a:t> </a:t>
            </a:r>
          </a:p>
          <a:p>
            <a:pPr algn="just"/>
            <a:r>
              <a:rPr lang="en-GB" sz="1800" dirty="0">
                <a:effectLst/>
                <a:latin typeface="Arial" panose="020B0604020202020204" pitchFamily="34" charset="0"/>
                <a:ea typeface="Arial" panose="020B0604020202020204" pitchFamily="34" charset="0"/>
              </a:rPr>
              <a:t> </a:t>
            </a:r>
          </a:p>
          <a:p>
            <a:endParaRPr lang="en-GB" sz="2400" dirty="0">
              <a:latin typeface="Comic Sans MS" panose="030F0702030302020204" pitchFamily="66" charset="0"/>
            </a:endParaRPr>
          </a:p>
          <a:p>
            <a:endParaRPr lang="en-US" sz="2400" dirty="0">
              <a:latin typeface="Comic Sans MS" panose="030F0702030302020204" pitchFamily="66" charset="0"/>
            </a:endParaRPr>
          </a:p>
        </p:txBody>
      </p:sp>
      <p:sp>
        <p:nvSpPr>
          <p:cNvPr id="14" name="Google Shape;86;p1">
            <a:extLst>
              <a:ext uri="{FF2B5EF4-FFF2-40B4-BE49-F238E27FC236}">
                <a16:creationId xmlns:a16="http://schemas.microsoft.com/office/drawing/2014/main" id="{4A8FB25F-9371-479B-9CC2-2A164654F418}"/>
              </a:ext>
            </a:extLst>
          </p:cNvPr>
          <p:cNvSpPr/>
          <p:nvPr/>
        </p:nvSpPr>
        <p:spPr>
          <a:xfrm>
            <a:off x="0" y="0"/>
            <a:ext cx="1934505" cy="6858000"/>
          </a:xfrm>
          <a:prstGeom prst="rect">
            <a:avLst/>
          </a:prstGeom>
          <a:solidFill>
            <a:schemeClr val="accent6"/>
          </a:solidFill>
          <a:ln w="12700" cap="flat" cmpd="sng">
            <a:solidFill>
              <a:schemeClr val="accent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15" name="Google Shape;88;p1">
            <a:extLst>
              <a:ext uri="{FF2B5EF4-FFF2-40B4-BE49-F238E27FC236}">
                <a16:creationId xmlns:a16="http://schemas.microsoft.com/office/drawing/2014/main" id="{329414A7-93A6-4DE1-BF58-7B7D04797C35}"/>
              </a:ext>
            </a:extLst>
          </p:cNvPr>
          <p:cNvSpPr txBox="1"/>
          <p:nvPr/>
        </p:nvSpPr>
        <p:spPr>
          <a:xfrm rot="16200000">
            <a:off x="-545624" y="2831465"/>
            <a:ext cx="3255328" cy="144655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8800" b="1" dirty="0">
                <a:solidFill>
                  <a:schemeClr val="lt1"/>
                </a:solidFill>
                <a:latin typeface="Calibri"/>
                <a:ea typeface="Calibri"/>
                <a:cs typeface="Calibri"/>
                <a:sym typeface="Calibri"/>
              </a:rPr>
              <a:t>RSE</a:t>
            </a:r>
            <a:endParaRPr sz="8800" b="1" dirty="0">
              <a:solidFill>
                <a:schemeClr val="lt1"/>
              </a:solidFill>
              <a:latin typeface="Calibri"/>
              <a:ea typeface="Calibri"/>
              <a:cs typeface="Calibri"/>
              <a:sym typeface="Calibri"/>
            </a:endParaRPr>
          </a:p>
        </p:txBody>
      </p:sp>
      <p:pic>
        <p:nvPicPr>
          <p:cNvPr id="16" name="Picture 2" descr="Abbots Green Academy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0717" y="403075"/>
            <a:ext cx="1095375" cy="1524001"/>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4" descr="https://abbotsgreenacademy.co.uk/files/2021-02/1612516979_rainbow-ethos.jpg?36d0e1159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8765" y="5461204"/>
            <a:ext cx="1554673" cy="8441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280430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7" name="Title 6">
            <a:extLst>
              <a:ext uri="{FF2B5EF4-FFF2-40B4-BE49-F238E27FC236}">
                <a16:creationId xmlns:a16="http://schemas.microsoft.com/office/drawing/2014/main" id="{F4F5730E-852E-4AE3-A09B-543386252DB8}"/>
              </a:ext>
            </a:extLst>
          </p:cNvPr>
          <p:cNvSpPr>
            <a:spLocks noGrp="1"/>
          </p:cNvSpPr>
          <p:nvPr>
            <p:ph type="ctrTitle"/>
          </p:nvPr>
        </p:nvSpPr>
        <p:spPr>
          <a:xfrm>
            <a:off x="2487283" y="4472288"/>
            <a:ext cx="9144000" cy="2387600"/>
          </a:xfrm>
        </p:spPr>
        <p:txBody>
          <a:bodyPr>
            <a:normAutofit/>
          </a:bodyPr>
          <a:lstStyle/>
          <a:p>
            <a:br>
              <a:rPr lang="en-US" dirty="0"/>
            </a:br>
            <a:endParaRPr lang="en-US" sz="1400" dirty="0"/>
          </a:p>
          <a:p>
            <a:endParaRPr lang="en-US" sz="1400" dirty="0"/>
          </a:p>
        </p:txBody>
      </p:sp>
      <p:sp>
        <p:nvSpPr>
          <p:cNvPr id="8" name="Google Shape;96;p2">
            <a:extLst>
              <a:ext uri="{FF2B5EF4-FFF2-40B4-BE49-F238E27FC236}">
                <a16:creationId xmlns:a16="http://schemas.microsoft.com/office/drawing/2014/main" id="{CDCDB4F8-74F1-4CBC-8594-846C98F0C5D3}"/>
              </a:ext>
            </a:extLst>
          </p:cNvPr>
          <p:cNvSpPr txBox="1">
            <a:spLocks/>
          </p:cNvSpPr>
          <p:nvPr/>
        </p:nvSpPr>
        <p:spPr>
          <a:xfrm>
            <a:off x="2007268" y="147711"/>
            <a:ext cx="10184732" cy="6858000"/>
          </a:xfrm>
          <a:prstGeom prst="rect">
            <a:avLst/>
          </a:prstGeom>
          <a:noFill/>
          <a:ln>
            <a:noFill/>
          </a:ln>
        </p:spPr>
        <p:txBody>
          <a:bodyPr spcFirstLastPara="1" wrap="square" lIns="91425" tIns="45700" rIns="91425" bIns="45700" anchor="b" anchorCtr="0">
            <a:normAutofit fontScale="92500"/>
          </a:bodyPr>
          <a:lstStyle>
            <a:defPPr marR="0" lvl="0" algn="l" rtl="0">
              <a:lnSpc>
                <a:spcPct val="100000"/>
              </a:lnSpc>
              <a:spcBef>
                <a:spcPts val="0"/>
              </a:spcBef>
              <a:spcAft>
                <a:spcPts val="0"/>
              </a:spcAft>
            </a:defPPr>
            <a:lvl1pPr marR="0" lvl="0" algn="ctr" rtl="0">
              <a:lnSpc>
                <a:spcPct val="90000"/>
              </a:lnSpc>
              <a:spcBef>
                <a:spcPts val="0"/>
              </a:spcBef>
              <a:spcAft>
                <a:spcPts val="0"/>
              </a:spcAft>
              <a:buClr>
                <a:schemeClr val="dk1"/>
              </a:buClr>
              <a:buSzPts val="6000"/>
              <a:buFont typeface="Calibri"/>
              <a:buNone/>
              <a:defRPr sz="60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en-GB" sz="3600" dirty="0">
                <a:latin typeface="Comic Sans MS" panose="030F0702030302020204" pitchFamily="66" charset="0"/>
              </a:rPr>
              <a:t>Importance of all children receiving these lessons</a:t>
            </a:r>
          </a:p>
          <a:p>
            <a:endParaRPr lang="en-GB" sz="2400" dirty="0">
              <a:latin typeface="Comic Sans MS" panose="030F0702030302020204" pitchFamily="66" charset="0"/>
            </a:endParaRPr>
          </a:p>
          <a:p>
            <a:pPr algn="just"/>
            <a:r>
              <a:rPr lang="en-GB" sz="2400" dirty="0">
                <a:latin typeface="Comic Sans MS" panose="030F0702030302020204" pitchFamily="66" charset="0"/>
              </a:rPr>
              <a:t> • creates a supportive atmosphere and a shared understanding of these topics.</a:t>
            </a:r>
          </a:p>
          <a:p>
            <a:pPr algn="just"/>
            <a:endParaRPr lang="en-GB" sz="2400" dirty="0">
              <a:latin typeface="Comic Sans MS" panose="030F0702030302020204" pitchFamily="66" charset="0"/>
            </a:endParaRPr>
          </a:p>
          <a:p>
            <a:pPr algn="just"/>
            <a:r>
              <a:rPr lang="en-GB" sz="2400" dirty="0">
                <a:latin typeface="Comic Sans MS" panose="030F0702030302020204" pitchFamily="66" charset="0"/>
              </a:rPr>
              <a:t>• helps to encourage empathy and an understanding of the wider school community which supports our anti-bullying policy.</a:t>
            </a:r>
          </a:p>
          <a:p>
            <a:pPr algn="just"/>
            <a:endParaRPr lang="en-GB" sz="2400" dirty="0">
              <a:latin typeface="Comic Sans MS" panose="030F0702030302020204" pitchFamily="66" charset="0"/>
            </a:endParaRPr>
          </a:p>
          <a:p>
            <a:pPr algn="just"/>
            <a:r>
              <a:rPr lang="en-GB" sz="2400" dirty="0">
                <a:latin typeface="Comic Sans MS" panose="030F0702030302020204" pitchFamily="66" charset="0"/>
              </a:rPr>
              <a:t> • Creates a safe space to learn with ground rules as well as the usual class rules.</a:t>
            </a:r>
          </a:p>
          <a:p>
            <a:pPr algn="just"/>
            <a:endParaRPr lang="en-GB" sz="2400" dirty="0">
              <a:latin typeface="Comic Sans MS" panose="030F0702030302020204" pitchFamily="66" charset="0"/>
            </a:endParaRPr>
          </a:p>
          <a:p>
            <a:pPr algn="just"/>
            <a:r>
              <a:rPr lang="en-GB" sz="2400" dirty="0">
                <a:latin typeface="Comic Sans MS" panose="030F0702030302020204" pitchFamily="66" charset="0"/>
              </a:rPr>
              <a:t> • Lesson led by the class teacher who knows the children and understands their needs in terms of learning styles, additional support needed and finding out what their current understanding of a topic is.</a:t>
            </a:r>
          </a:p>
          <a:p>
            <a:pPr algn="just"/>
            <a:endParaRPr lang="en-GB" sz="2400" dirty="0">
              <a:latin typeface="Comic Sans MS" panose="030F0702030302020204" pitchFamily="66" charset="0"/>
            </a:endParaRPr>
          </a:p>
          <a:p>
            <a:pPr algn="just"/>
            <a:r>
              <a:rPr lang="en-GB" sz="2400" dirty="0">
                <a:latin typeface="Comic Sans MS" panose="030F0702030302020204" pitchFamily="66" charset="0"/>
              </a:rPr>
              <a:t>• The class teacher has been trained to delivered the lessons.</a:t>
            </a:r>
          </a:p>
          <a:p>
            <a:pPr algn="just"/>
            <a:endParaRPr lang="en-GB" sz="2400" dirty="0">
              <a:latin typeface="Comic Sans MS" panose="030F0702030302020204" pitchFamily="66" charset="0"/>
            </a:endParaRPr>
          </a:p>
          <a:p>
            <a:pPr algn="just"/>
            <a:r>
              <a:rPr lang="en-GB" sz="2400" dirty="0">
                <a:latin typeface="Comic Sans MS" panose="030F0702030302020204" pitchFamily="66" charset="0"/>
              </a:rPr>
              <a:t> • Children are naturally curious and we feel that it is better to know they are getting accurate, up to date, age appropriate information rather than finding the answer to their questions by searching online, for example. </a:t>
            </a:r>
            <a:r>
              <a:rPr lang="en-GB" sz="2400" dirty="0">
                <a:effectLst/>
                <a:latin typeface="Comic Sans MS" panose="030F0702030302020204" pitchFamily="66" charset="0"/>
                <a:ea typeface="Arial" panose="020B0604020202020204" pitchFamily="34" charset="0"/>
              </a:rPr>
              <a:t> </a:t>
            </a:r>
          </a:p>
          <a:p>
            <a:endParaRPr lang="en-GB" sz="2400" dirty="0">
              <a:latin typeface="Comic Sans MS" panose="030F0702030302020204" pitchFamily="66" charset="0"/>
            </a:endParaRPr>
          </a:p>
          <a:p>
            <a:endParaRPr lang="en-US" sz="2400" dirty="0">
              <a:latin typeface="Comic Sans MS" panose="030F0702030302020204" pitchFamily="66" charset="0"/>
            </a:endParaRPr>
          </a:p>
        </p:txBody>
      </p:sp>
      <p:sp>
        <p:nvSpPr>
          <p:cNvPr id="14" name="Google Shape;86;p1">
            <a:extLst>
              <a:ext uri="{FF2B5EF4-FFF2-40B4-BE49-F238E27FC236}">
                <a16:creationId xmlns:a16="http://schemas.microsoft.com/office/drawing/2014/main" id="{4A8FB25F-9371-479B-9CC2-2A164654F418}"/>
              </a:ext>
            </a:extLst>
          </p:cNvPr>
          <p:cNvSpPr/>
          <p:nvPr/>
        </p:nvSpPr>
        <p:spPr>
          <a:xfrm>
            <a:off x="0" y="0"/>
            <a:ext cx="1934505" cy="6858000"/>
          </a:xfrm>
          <a:prstGeom prst="rect">
            <a:avLst/>
          </a:prstGeom>
          <a:solidFill>
            <a:schemeClr val="accent6"/>
          </a:solidFill>
          <a:ln w="12700" cap="flat" cmpd="sng">
            <a:solidFill>
              <a:schemeClr val="accent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15" name="Google Shape;88;p1">
            <a:extLst>
              <a:ext uri="{FF2B5EF4-FFF2-40B4-BE49-F238E27FC236}">
                <a16:creationId xmlns:a16="http://schemas.microsoft.com/office/drawing/2014/main" id="{329414A7-93A6-4DE1-BF58-7B7D04797C35}"/>
              </a:ext>
            </a:extLst>
          </p:cNvPr>
          <p:cNvSpPr txBox="1"/>
          <p:nvPr/>
        </p:nvSpPr>
        <p:spPr>
          <a:xfrm rot="16200000">
            <a:off x="-545624" y="2831465"/>
            <a:ext cx="3255328" cy="144655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8800" b="1" dirty="0">
                <a:solidFill>
                  <a:schemeClr val="lt1"/>
                </a:solidFill>
                <a:latin typeface="Calibri"/>
                <a:ea typeface="Calibri"/>
                <a:cs typeface="Calibri"/>
                <a:sym typeface="Calibri"/>
              </a:rPr>
              <a:t>RSE</a:t>
            </a:r>
            <a:endParaRPr sz="8800" b="1" dirty="0">
              <a:solidFill>
                <a:schemeClr val="lt1"/>
              </a:solidFill>
              <a:latin typeface="Calibri"/>
              <a:ea typeface="Calibri"/>
              <a:cs typeface="Calibri"/>
              <a:sym typeface="Calibri"/>
            </a:endParaRPr>
          </a:p>
        </p:txBody>
      </p:sp>
      <p:pic>
        <p:nvPicPr>
          <p:cNvPr id="16" name="Picture 2" descr="Abbots Green Academy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0717" y="403075"/>
            <a:ext cx="1095375" cy="1524001"/>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4" descr="https://abbotsgreenacademy.co.uk/files/2021-02/1612516979_rainbow-ethos.jpg?36d0e1159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8765" y="5461204"/>
            <a:ext cx="1554673" cy="8441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413679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7" name="Title 6">
            <a:extLst>
              <a:ext uri="{FF2B5EF4-FFF2-40B4-BE49-F238E27FC236}">
                <a16:creationId xmlns:a16="http://schemas.microsoft.com/office/drawing/2014/main" id="{F4F5730E-852E-4AE3-A09B-543386252DB8}"/>
              </a:ext>
            </a:extLst>
          </p:cNvPr>
          <p:cNvSpPr>
            <a:spLocks noGrp="1"/>
          </p:cNvSpPr>
          <p:nvPr>
            <p:ph type="ctrTitle"/>
          </p:nvPr>
        </p:nvSpPr>
        <p:spPr>
          <a:xfrm>
            <a:off x="2487283" y="4472288"/>
            <a:ext cx="9144000" cy="2387600"/>
          </a:xfrm>
        </p:spPr>
        <p:txBody>
          <a:bodyPr>
            <a:normAutofit/>
          </a:bodyPr>
          <a:lstStyle/>
          <a:p>
            <a:br>
              <a:rPr lang="en-US" dirty="0"/>
            </a:br>
            <a:endParaRPr lang="en-US" sz="1400" dirty="0"/>
          </a:p>
          <a:p>
            <a:endParaRPr lang="en-US" sz="1400" dirty="0"/>
          </a:p>
        </p:txBody>
      </p:sp>
      <p:sp>
        <p:nvSpPr>
          <p:cNvPr id="8" name="Google Shape;96;p2">
            <a:extLst>
              <a:ext uri="{FF2B5EF4-FFF2-40B4-BE49-F238E27FC236}">
                <a16:creationId xmlns:a16="http://schemas.microsoft.com/office/drawing/2014/main" id="{CDCDB4F8-74F1-4CBC-8594-846C98F0C5D3}"/>
              </a:ext>
            </a:extLst>
          </p:cNvPr>
          <p:cNvSpPr txBox="1">
            <a:spLocks/>
          </p:cNvSpPr>
          <p:nvPr/>
        </p:nvSpPr>
        <p:spPr>
          <a:xfrm>
            <a:off x="2499005" y="624300"/>
            <a:ext cx="9144000" cy="5509214"/>
          </a:xfrm>
          <a:prstGeom prst="rect">
            <a:avLst/>
          </a:prstGeom>
          <a:noFill/>
          <a:ln>
            <a:noFill/>
          </a:ln>
        </p:spPr>
        <p:txBody>
          <a:bodyPr spcFirstLastPara="1" wrap="square" lIns="91425" tIns="45700" rIns="91425" bIns="45700" anchor="b" anchorCtr="0">
            <a:normAutofit fontScale="77500" lnSpcReduction="20000"/>
          </a:bodyPr>
          <a:lstStyle>
            <a:defPPr marR="0" lvl="0" algn="l" rtl="0">
              <a:lnSpc>
                <a:spcPct val="100000"/>
              </a:lnSpc>
              <a:spcBef>
                <a:spcPts val="0"/>
              </a:spcBef>
              <a:spcAft>
                <a:spcPts val="0"/>
              </a:spcAft>
            </a:defPPr>
            <a:lvl1pPr marR="0" lvl="0" algn="ctr" rtl="0">
              <a:lnSpc>
                <a:spcPct val="90000"/>
              </a:lnSpc>
              <a:spcBef>
                <a:spcPts val="0"/>
              </a:spcBef>
              <a:spcAft>
                <a:spcPts val="0"/>
              </a:spcAft>
              <a:buClr>
                <a:schemeClr val="dk1"/>
              </a:buClr>
              <a:buSzPts val="6000"/>
              <a:buFont typeface="Calibri"/>
              <a:buNone/>
              <a:defRPr sz="60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en-US" sz="7200" b="1" dirty="0"/>
              <a:t>What is RSE?</a:t>
            </a:r>
          </a:p>
          <a:p>
            <a:endParaRPr lang="en-US" sz="4000" dirty="0"/>
          </a:p>
          <a:p>
            <a:r>
              <a:rPr lang="en-US" sz="3600" i="1" dirty="0">
                <a:solidFill>
                  <a:srgbClr val="7030A0"/>
                </a:solidFill>
                <a:latin typeface="Comic Sans MS" panose="030F0702030302020204" pitchFamily="66" charset="0"/>
              </a:rPr>
              <a:t>Relationship, Sex Education</a:t>
            </a:r>
          </a:p>
          <a:p>
            <a:endParaRPr lang="en-US" sz="3600" dirty="0"/>
          </a:p>
          <a:p>
            <a:endParaRPr lang="en-US" sz="3600" dirty="0">
              <a:latin typeface="Comic Sans MS" panose="030F0702030302020204" pitchFamily="66" charset="0"/>
            </a:endParaRPr>
          </a:p>
          <a:p>
            <a:pPr algn="just"/>
            <a:r>
              <a:rPr lang="en-US" sz="3600" dirty="0">
                <a:latin typeface="Comic Sans MS" panose="030F0702030302020204" pitchFamily="66" charset="0"/>
              </a:rPr>
              <a:t>‘</a:t>
            </a:r>
            <a:r>
              <a:rPr kumimoji="0" lang="en-US" altLang="en-US" sz="3600" b="0" i="0" u="none" strike="noStrike" cap="none" normalizeH="0" baseline="0" dirty="0">
                <a:ln>
                  <a:noFill/>
                </a:ln>
                <a:solidFill>
                  <a:srgbClr val="0B0C0C"/>
                </a:solidFill>
                <a:effectLst/>
                <a:latin typeface="Comic Sans MS" panose="030F0702030302020204" pitchFamily="66" charset="0"/>
              </a:rPr>
              <a:t>The aim of </a:t>
            </a:r>
            <a:r>
              <a:rPr kumimoji="0" lang="en-US" altLang="en-US" sz="2800" b="0" i="0" u="none" strike="noStrike" cap="none" normalizeH="0" baseline="0" dirty="0">
                <a:ln>
                  <a:noFill/>
                </a:ln>
                <a:solidFill>
                  <a:schemeClr val="tx1"/>
                </a:solidFill>
                <a:effectLst/>
                <a:latin typeface="Comic Sans MS" panose="030F0702030302020204" pitchFamily="66" charset="0"/>
              </a:rPr>
              <a:t>RSE</a:t>
            </a:r>
            <a:r>
              <a:rPr kumimoji="0" lang="en-US" altLang="en-US" sz="3600" b="0" i="0" u="none" strike="noStrike" cap="none" normalizeH="0" baseline="0" dirty="0">
                <a:ln>
                  <a:noFill/>
                </a:ln>
                <a:solidFill>
                  <a:srgbClr val="0B0C0C"/>
                </a:solidFill>
                <a:effectLst/>
                <a:latin typeface="Comic Sans MS" panose="030F0702030302020204" pitchFamily="66" charset="0"/>
              </a:rPr>
              <a:t> is to give young people the information they need to help them develop healthy, nurturing relationships of all kinds, not just intimate relationships. It should enable them to know what a healthy relationship looks like and what makes a good friend, a good colleague and a successful marriage or other type of committed relationship. It should also cover contraception, developing intimate relationships and resisting pressure to have sex (and not applying pressure). It should teach what is acceptable and unacceptable </a:t>
            </a:r>
            <a:r>
              <a:rPr kumimoji="0" lang="en-US" altLang="en-US" sz="3600" b="0" i="0" u="none" strike="noStrike" cap="none" normalizeH="0" baseline="0" dirty="0" err="1">
                <a:ln>
                  <a:noFill/>
                </a:ln>
                <a:solidFill>
                  <a:srgbClr val="0B0C0C"/>
                </a:solidFill>
                <a:effectLst/>
                <a:latin typeface="Comic Sans MS" panose="030F0702030302020204" pitchFamily="66" charset="0"/>
              </a:rPr>
              <a:t>behaviour</a:t>
            </a:r>
            <a:r>
              <a:rPr kumimoji="0" lang="en-US" altLang="en-US" sz="3600" b="0" i="0" u="none" strike="noStrike" cap="none" normalizeH="0" baseline="0" dirty="0">
                <a:ln>
                  <a:noFill/>
                </a:ln>
                <a:solidFill>
                  <a:srgbClr val="0B0C0C"/>
                </a:solidFill>
                <a:effectLst/>
                <a:latin typeface="Comic Sans MS" panose="030F0702030302020204" pitchFamily="66" charset="0"/>
              </a:rPr>
              <a:t> in relationships’ DfE 2021</a:t>
            </a:r>
            <a:endParaRPr kumimoji="0" lang="en-US" altLang="en-US" sz="4400" b="0" i="0" u="none" strike="noStrike" cap="none" normalizeH="0" baseline="0" dirty="0">
              <a:ln>
                <a:noFill/>
              </a:ln>
              <a:solidFill>
                <a:schemeClr val="tx1"/>
              </a:solidFill>
              <a:effectLst/>
              <a:latin typeface="Comic Sans MS" panose="030F0702030302020204" pitchFamily="66" charset="0"/>
            </a:endParaRPr>
          </a:p>
          <a:p>
            <a:endParaRPr lang="en-US" sz="3600" dirty="0"/>
          </a:p>
        </p:txBody>
      </p:sp>
      <p:sp>
        <p:nvSpPr>
          <p:cNvPr id="14" name="Google Shape;86;p1">
            <a:extLst>
              <a:ext uri="{FF2B5EF4-FFF2-40B4-BE49-F238E27FC236}">
                <a16:creationId xmlns:a16="http://schemas.microsoft.com/office/drawing/2014/main" id="{4A8FB25F-9371-479B-9CC2-2A164654F418}"/>
              </a:ext>
            </a:extLst>
          </p:cNvPr>
          <p:cNvSpPr/>
          <p:nvPr/>
        </p:nvSpPr>
        <p:spPr>
          <a:xfrm>
            <a:off x="0" y="0"/>
            <a:ext cx="2152357" cy="6858000"/>
          </a:xfrm>
          <a:prstGeom prst="rect">
            <a:avLst/>
          </a:prstGeom>
          <a:solidFill>
            <a:schemeClr val="accent6"/>
          </a:solidFill>
          <a:ln w="12700" cap="flat" cmpd="sng">
            <a:solidFill>
              <a:schemeClr val="accent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15" name="Google Shape;88;p1">
            <a:extLst>
              <a:ext uri="{FF2B5EF4-FFF2-40B4-BE49-F238E27FC236}">
                <a16:creationId xmlns:a16="http://schemas.microsoft.com/office/drawing/2014/main" id="{329414A7-93A6-4DE1-BF58-7B7D04797C35}"/>
              </a:ext>
            </a:extLst>
          </p:cNvPr>
          <p:cNvSpPr txBox="1"/>
          <p:nvPr/>
        </p:nvSpPr>
        <p:spPr>
          <a:xfrm rot="16200000">
            <a:off x="-545624" y="2831465"/>
            <a:ext cx="3255328" cy="144655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8800" b="1" dirty="0">
                <a:solidFill>
                  <a:schemeClr val="lt1"/>
                </a:solidFill>
                <a:latin typeface="Calibri"/>
                <a:ea typeface="Calibri"/>
                <a:cs typeface="Calibri"/>
                <a:sym typeface="Calibri"/>
              </a:rPr>
              <a:t>RSE</a:t>
            </a:r>
            <a:endParaRPr sz="8800" b="1" dirty="0">
              <a:solidFill>
                <a:schemeClr val="lt1"/>
              </a:solidFill>
              <a:latin typeface="Calibri"/>
              <a:ea typeface="Calibri"/>
              <a:cs typeface="Calibri"/>
              <a:sym typeface="Calibri"/>
            </a:endParaRPr>
          </a:p>
        </p:txBody>
      </p:sp>
      <p:pic>
        <p:nvPicPr>
          <p:cNvPr id="16" name="Picture 2" descr="Abbots Green Academy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0717" y="403075"/>
            <a:ext cx="1095375" cy="1524001"/>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4" descr="https://abbotsgreenacademy.co.uk/files/2021-02/1612516979_rainbow-ethos.jpg?36d0e1159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8765" y="5461204"/>
            <a:ext cx="1554673" cy="8441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112958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7" name="Title 6">
            <a:extLst>
              <a:ext uri="{FF2B5EF4-FFF2-40B4-BE49-F238E27FC236}">
                <a16:creationId xmlns:a16="http://schemas.microsoft.com/office/drawing/2014/main" id="{F4F5730E-852E-4AE3-A09B-543386252DB8}"/>
              </a:ext>
            </a:extLst>
          </p:cNvPr>
          <p:cNvSpPr>
            <a:spLocks noGrp="1"/>
          </p:cNvSpPr>
          <p:nvPr>
            <p:ph type="ctrTitle"/>
          </p:nvPr>
        </p:nvSpPr>
        <p:spPr>
          <a:xfrm>
            <a:off x="2487283" y="4472288"/>
            <a:ext cx="9144000" cy="2387600"/>
          </a:xfrm>
        </p:spPr>
        <p:txBody>
          <a:bodyPr>
            <a:normAutofit/>
          </a:bodyPr>
          <a:lstStyle/>
          <a:p>
            <a:br>
              <a:rPr lang="en-US" dirty="0"/>
            </a:br>
            <a:endParaRPr lang="en-US" sz="1400" dirty="0"/>
          </a:p>
          <a:p>
            <a:endParaRPr lang="en-US" sz="1400" dirty="0"/>
          </a:p>
        </p:txBody>
      </p:sp>
      <p:sp>
        <p:nvSpPr>
          <p:cNvPr id="8" name="Google Shape;96;p2">
            <a:extLst>
              <a:ext uri="{FF2B5EF4-FFF2-40B4-BE49-F238E27FC236}">
                <a16:creationId xmlns:a16="http://schemas.microsoft.com/office/drawing/2014/main" id="{CDCDB4F8-74F1-4CBC-8594-846C98F0C5D3}"/>
              </a:ext>
            </a:extLst>
          </p:cNvPr>
          <p:cNvSpPr txBox="1">
            <a:spLocks/>
          </p:cNvSpPr>
          <p:nvPr/>
        </p:nvSpPr>
        <p:spPr>
          <a:xfrm>
            <a:off x="2366032" y="956603"/>
            <a:ext cx="9144000" cy="4037428"/>
          </a:xfrm>
          <a:prstGeom prst="rect">
            <a:avLst/>
          </a:prstGeom>
          <a:noFill/>
          <a:ln>
            <a:noFill/>
          </a:ln>
        </p:spPr>
        <p:txBody>
          <a:bodyPr spcFirstLastPara="1" wrap="square" lIns="91425" tIns="45700" rIns="91425" bIns="45700" anchor="b" anchorCtr="0">
            <a:normAutofit/>
          </a:bodyPr>
          <a:lstStyle>
            <a:defPPr marR="0" lvl="0" algn="l" rtl="0">
              <a:lnSpc>
                <a:spcPct val="100000"/>
              </a:lnSpc>
              <a:spcBef>
                <a:spcPts val="0"/>
              </a:spcBef>
              <a:spcAft>
                <a:spcPts val="0"/>
              </a:spcAft>
            </a:defPPr>
            <a:lvl1pPr marR="0" lvl="0" algn="ctr" rtl="0">
              <a:lnSpc>
                <a:spcPct val="90000"/>
              </a:lnSpc>
              <a:spcBef>
                <a:spcPts val="0"/>
              </a:spcBef>
              <a:spcAft>
                <a:spcPts val="0"/>
              </a:spcAft>
              <a:buClr>
                <a:schemeClr val="dk1"/>
              </a:buClr>
              <a:buSzPts val="6000"/>
              <a:buFont typeface="Calibri"/>
              <a:buNone/>
              <a:defRPr sz="60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en-US" sz="7200" b="1" dirty="0"/>
              <a:t>When is RSE taught?</a:t>
            </a:r>
          </a:p>
          <a:p>
            <a:endParaRPr lang="en-US" sz="3600" dirty="0"/>
          </a:p>
          <a:p>
            <a:pPr algn="just"/>
            <a:r>
              <a:rPr lang="en-US" sz="3200" i="1" dirty="0">
                <a:solidFill>
                  <a:srgbClr val="7030A0"/>
                </a:solidFill>
                <a:latin typeface="Comic Sans MS" panose="030F0702030302020204" pitchFamily="66" charset="0"/>
              </a:rPr>
              <a:t>At Abbots Green RSE is taught during summer term 2 using the Jigsaw scheme of work to outline what is covered. </a:t>
            </a:r>
            <a:endParaRPr kumimoji="0" lang="en-US" altLang="en-US" sz="4000" b="0" i="0" u="none" strike="noStrike" cap="none" normalizeH="0" baseline="0" dirty="0">
              <a:ln>
                <a:noFill/>
              </a:ln>
              <a:solidFill>
                <a:schemeClr val="tx1"/>
              </a:solidFill>
              <a:effectLst/>
              <a:latin typeface="Comic Sans MS" panose="030F0702030302020204" pitchFamily="66" charset="0"/>
            </a:endParaRPr>
          </a:p>
          <a:p>
            <a:endParaRPr lang="en-US" sz="3600" dirty="0"/>
          </a:p>
        </p:txBody>
      </p:sp>
      <p:sp>
        <p:nvSpPr>
          <p:cNvPr id="14" name="Google Shape;86;p1">
            <a:extLst>
              <a:ext uri="{FF2B5EF4-FFF2-40B4-BE49-F238E27FC236}">
                <a16:creationId xmlns:a16="http://schemas.microsoft.com/office/drawing/2014/main" id="{4A8FB25F-9371-479B-9CC2-2A164654F418}"/>
              </a:ext>
            </a:extLst>
          </p:cNvPr>
          <p:cNvSpPr/>
          <p:nvPr/>
        </p:nvSpPr>
        <p:spPr>
          <a:xfrm>
            <a:off x="0" y="0"/>
            <a:ext cx="2152357" cy="6858000"/>
          </a:xfrm>
          <a:prstGeom prst="rect">
            <a:avLst/>
          </a:prstGeom>
          <a:solidFill>
            <a:schemeClr val="accent6"/>
          </a:solidFill>
          <a:ln w="12700" cap="flat" cmpd="sng">
            <a:solidFill>
              <a:schemeClr val="accent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15" name="Google Shape;88;p1">
            <a:extLst>
              <a:ext uri="{FF2B5EF4-FFF2-40B4-BE49-F238E27FC236}">
                <a16:creationId xmlns:a16="http://schemas.microsoft.com/office/drawing/2014/main" id="{329414A7-93A6-4DE1-BF58-7B7D04797C35}"/>
              </a:ext>
            </a:extLst>
          </p:cNvPr>
          <p:cNvSpPr txBox="1"/>
          <p:nvPr/>
        </p:nvSpPr>
        <p:spPr>
          <a:xfrm rot="16200000">
            <a:off x="-545624" y="2831465"/>
            <a:ext cx="3255328" cy="144655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8800" b="1" dirty="0">
                <a:solidFill>
                  <a:schemeClr val="lt1"/>
                </a:solidFill>
                <a:latin typeface="Calibri"/>
                <a:ea typeface="Calibri"/>
                <a:cs typeface="Calibri"/>
                <a:sym typeface="Calibri"/>
              </a:rPr>
              <a:t>RSE</a:t>
            </a:r>
            <a:endParaRPr sz="8800" b="1" dirty="0">
              <a:solidFill>
                <a:schemeClr val="lt1"/>
              </a:solidFill>
              <a:latin typeface="Calibri"/>
              <a:ea typeface="Calibri"/>
              <a:cs typeface="Calibri"/>
              <a:sym typeface="Calibri"/>
            </a:endParaRPr>
          </a:p>
        </p:txBody>
      </p:sp>
      <p:pic>
        <p:nvPicPr>
          <p:cNvPr id="16" name="Picture 2" descr="Abbots Green Academy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0717" y="403075"/>
            <a:ext cx="1095375" cy="1524001"/>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4" descr="https://abbotsgreenacademy.co.uk/files/2021-02/1612516979_rainbow-ethos.jpg?36d0e1159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8765" y="5461204"/>
            <a:ext cx="1554673" cy="8441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763271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7" name="Title 6">
            <a:extLst>
              <a:ext uri="{FF2B5EF4-FFF2-40B4-BE49-F238E27FC236}">
                <a16:creationId xmlns:a16="http://schemas.microsoft.com/office/drawing/2014/main" id="{F4F5730E-852E-4AE3-A09B-543386252DB8}"/>
              </a:ext>
            </a:extLst>
          </p:cNvPr>
          <p:cNvSpPr>
            <a:spLocks noGrp="1"/>
          </p:cNvSpPr>
          <p:nvPr>
            <p:ph type="ctrTitle"/>
          </p:nvPr>
        </p:nvSpPr>
        <p:spPr>
          <a:xfrm>
            <a:off x="2487283" y="4472288"/>
            <a:ext cx="9144000" cy="2387600"/>
          </a:xfrm>
        </p:spPr>
        <p:txBody>
          <a:bodyPr>
            <a:normAutofit/>
          </a:bodyPr>
          <a:lstStyle/>
          <a:p>
            <a:br>
              <a:rPr lang="en-US" dirty="0"/>
            </a:br>
            <a:endParaRPr lang="en-US" sz="1400" dirty="0"/>
          </a:p>
          <a:p>
            <a:endParaRPr lang="en-US" sz="1400" dirty="0"/>
          </a:p>
        </p:txBody>
      </p:sp>
      <p:sp>
        <p:nvSpPr>
          <p:cNvPr id="8" name="Google Shape;96;p2">
            <a:extLst>
              <a:ext uri="{FF2B5EF4-FFF2-40B4-BE49-F238E27FC236}">
                <a16:creationId xmlns:a16="http://schemas.microsoft.com/office/drawing/2014/main" id="{CDCDB4F8-74F1-4CBC-8594-846C98F0C5D3}"/>
              </a:ext>
            </a:extLst>
          </p:cNvPr>
          <p:cNvSpPr txBox="1">
            <a:spLocks/>
          </p:cNvSpPr>
          <p:nvPr/>
        </p:nvSpPr>
        <p:spPr>
          <a:xfrm>
            <a:off x="2366032" y="1350300"/>
            <a:ext cx="9144000" cy="1153551"/>
          </a:xfrm>
          <a:prstGeom prst="rect">
            <a:avLst/>
          </a:prstGeom>
          <a:noFill/>
          <a:ln>
            <a:noFill/>
          </a:ln>
        </p:spPr>
        <p:txBody>
          <a:bodyPr spcFirstLastPara="1" wrap="square" lIns="91425" tIns="45700" rIns="91425" bIns="45700" anchor="b" anchorCtr="0">
            <a:normAutofit/>
          </a:bodyPr>
          <a:lstStyle>
            <a:defPPr marR="0" lvl="0" algn="l" rtl="0">
              <a:lnSpc>
                <a:spcPct val="100000"/>
              </a:lnSpc>
              <a:spcBef>
                <a:spcPts val="0"/>
              </a:spcBef>
              <a:spcAft>
                <a:spcPts val="0"/>
              </a:spcAft>
            </a:defPPr>
            <a:lvl1pPr marR="0" lvl="0" algn="ctr" rtl="0">
              <a:lnSpc>
                <a:spcPct val="90000"/>
              </a:lnSpc>
              <a:spcBef>
                <a:spcPts val="0"/>
              </a:spcBef>
              <a:spcAft>
                <a:spcPts val="0"/>
              </a:spcAft>
              <a:buClr>
                <a:schemeClr val="dk1"/>
              </a:buClr>
              <a:buSzPts val="6000"/>
              <a:buFont typeface="Calibri"/>
              <a:buNone/>
              <a:defRPr sz="60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en-US" sz="7200" b="1" dirty="0"/>
              <a:t>What is taught?</a:t>
            </a:r>
          </a:p>
          <a:p>
            <a:endParaRPr lang="en-US" sz="3600" dirty="0"/>
          </a:p>
          <a:p>
            <a:endParaRPr lang="en-US" sz="3600" dirty="0"/>
          </a:p>
        </p:txBody>
      </p:sp>
      <p:sp>
        <p:nvSpPr>
          <p:cNvPr id="14" name="Google Shape;86;p1">
            <a:extLst>
              <a:ext uri="{FF2B5EF4-FFF2-40B4-BE49-F238E27FC236}">
                <a16:creationId xmlns:a16="http://schemas.microsoft.com/office/drawing/2014/main" id="{4A8FB25F-9371-479B-9CC2-2A164654F418}"/>
              </a:ext>
            </a:extLst>
          </p:cNvPr>
          <p:cNvSpPr/>
          <p:nvPr/>
        </p:nvSpPr>
        <p:spPr>
          <a:xfrm>
            <a:off x="0" y="0"/>
            <a:ext cx="1934505" cy="6858000"/>
          </a:xfrm>
          <a:prstGeom prst="rect">
            <a:avLst/>
          </a:prstGeom>
          <a:solidFill>
            <a:schemeClr val="accent6"/>
          </a:solidFill>
          <a:ln w="12700" cap="flat" cmpd="sng">
            <a:solidFill>
              <a:schemeClr val="accent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15" name="Google Shape;88;p1">
            <a:extLst>
              <a:ext uri="{FF2B5EF4-FFF2-40B4-BE49-F238E27FC236}">
                <a16:creationId xmlns:a16="http://schemas.microsoft.com/office/drawing/2014/main" id="{329414A7-93A6-4DE1-BF58-7B7D04797C35}"/>
              </a:ext>
            </a:extLst>
          </p:cNvPr>
          <p:cNvSpPr txBox="1"/>
          <p:nvPr/>
        </p:nvSpPr>
        <p:spPr>
          <a:xfrm rot="16200000">
            <a:off x="-545624" y="2831465"/>
            <a:ext cx="3255328" cy="144655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8800" b="1" dirty="0">
                <a:solidFill>
                  <a:schemeClr val="lt1"/>
                </a:solidFill>
                <a:latin typeface="Calibri"/>
                <a:ea typeface="Calibri"/>
                <a:cs typeface="Calibri"/>
                <a:sym typeface="Calibri"/>
              </a:rPr>
              <a:t>RSE</a:t>
            </a:r>
            <a:endParaRPr sz="8800" b="1" dirty="0">
              <a:solidFill>
                <a:schemeClr val="lt1"/>
              </a:solidFill>
              <a:latin typeface="Calibri"/>
              <a:ea typeface="Calibri"/>
              <a:cs typeface="Calibri"/>
              <a:sym typeface="Calibri"/>
            </a:endParaRPr>
          </a:p>
        </p:txBody>
      </p:sp>
      <p:pic>
        <p:nvPicPr>
          <p:cNvPr id="16" name="Picture 2" descr="Abbots Green Academy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0717" y="403075"/>
            <a:ext cx="1095375" cy="1524001"/>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4" descr="https://abbotsgreenacademy.co.uk/files/2021-02/1612516979_rainbow-ethos.jpg?36d0e1159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8765" y="5461204"/>
            <a:ext cx="1554673" cy="844118"/>
          </a:xfrm>
          <a:prstGeom prst="rect">
            <a:avLst/>
          </a:prstGeom>
          <a:noFill/>
          <a:extLst>
            <a:ext uri="{909E8E84-426E-40DD-AFC4-6F175D3DCCD1}">
              <a14:hiddenFill xmlns:a14="http://schemas.microsoft.com/office/drawing/2010/main">
                <a:solidFill>
                  <a:srgbClr val="FFFFFF"/>
                </a:solidFill>
              </a14:hiddenFill>
            </a:ext>
          </a:extLst>
        </p:spPr>
      </p:pic>
      <p:grpSp>
        <p:nvGrpSpPr>
          <p:cNvPr id="6" name="Group 5">
            <a:extLst>
              <a:ext uri="{FF2B5EF4-FFF2-40B4-BE49-F238E27FC236}">
                <a16:creationId xmlns:a16="http://schemas.microsoft.com/office/drawing/2014/main" id="{2348C2CF-602D-4085-8F35-37F2336EFDAF}"/>
              </a:ext>
            </a:extLst>
          </p:cNvPr>
          <p:cNvGrpSpPr/>
          <p:nvPr/>
        </p:nvGrpSpPr>
        <p:grpSpPr>
          <a:xfrm>
            <a:off x="4706396" y="1451381"/>
            <a:ext cx="4226588" cy="5230771"/>
            <a:chOff x="2706078" y="1569648"/>
            <a:chExt cx="2392156" cy="3857625"/>
          </a:xfrm>
        </p:grpSpPr>
        <p:pic>
          <p:nvPicPr>
            <p:cNvPr id="3" name="Picture 2">
              <a:extLst>
                <a:ext uri="{FF2B5EF4-FFF2-40B4-BE49-F238E27FC236}">
                  <a16:creationId xmlns:a16="http://schemas.microsoft.com/office/drawing/2014/main" id="{23728BA2-28A7-416A-8065-5C023B8430B0}"/>
                </a:ext>
              </a:extLst>
            </p:cNvPr>
            <p:cNvPicPr>
              <a:picLocks noChangeAspect="1"/>
            </p:cNvPicPr>
            <p:nvPr/>
          </p:nvPicPr>
          <p:blipFill rotWithShape="1">
            <a:blip r:embed="rId5"/>
            <a:srcRect r="92578"/>
            <a:stretch/>
          </p:blipFill>
          <p:spPr>
            <a:xfrm>
              <a:off x="2706078" y="1569648"/>
              <a:ext cx="739433" cy="3857625"/>
            </a:xfrm>
            <a:prstGeom prst="rect">
              <a:avLst/>
            </a:prstGeom>
          </p:spPr>
        </p:pic>
        <p:pic>
          <p:nvPicPr>
            <p:cNvPr id="5" name="Picture 4">
              <a:extLst>
                <a:ext uri="{FF2B5EF4-FFF2-40B4-BE49-F238E27FC236}">
                  <a16:creationId xmlns:a16="http://schemas.microsoft.com/office/drawing/2014/main" id="{AA8EC98A-0380-4238-B668-12F81C2AEF27}"/>
                </a:ext>
              </a:extLst>
            </p:cNvPr>
            <p:cNvPicPr>
              <a:picLocks noChangeAspect="1"/>
            </p:cNvPicPr>
            <p:nvPr/>
          </p:nvPicPr>
          <p:blipFill rotWithShape="1">
            <a:blip r:embed="rId5"/>
            <a:srcRect l="83134"/>
            <a:stretch/>
          </p:blipFill>
          <p:spPr>
            <a:xfrm>
              <a:off x="3417877" y="1569648"/>
              <a:ext cx="1680357" cy="3857625"/>
            </a:xfrm>
            <a:prstGeom prst="rect">
              <a:avLst/>
            </a:prstGeom>
          </p:spPr>
        </p:pic>
      </p:grpSp>
    </p:spTree>
    <p:extLst>
      <p:ext uri="{BB962C8B-B14F-4D97-AF65-F5344CB8AC3E}">
        <p14:creationId xmlns:p14="http://schemas.microsoft.com/office/powerpoint/2010/main" val="2753986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7" name="Title 6">
            <a:extLst>
              <a:ext uri="{FF2B5EF4-FFF2-40B4-BE49-F238E27FC236}">
                <a16:creationId xmlns:a16="http://schemas.microsoft.com/office/drawing/2014/main" id="{F4F5730E-852E-4AE3-A09B-543386252DB8}"/>
              </a:ext>
            </a:extLst>
          </p:cNvPr>
          <p:cNvSpPr>
            <a:spLocks noGrp="1"/>
          </p:cNvSpPr>
          <p:nvPr>
            <p:ph type="ctrTitle"/>
          </p:nvPr>
        </p:nvSpPr>
        <p:spPr>
          <a:xfrm>
            <a:off x="2487283" y="4472288"/>
            <a:ext cx="9144000" cy="2387600"/>
          </a:xfrm>
        </p:spPr>
        <p:txBody>
          <a:bodyPr>
            <a:normAutofit/>
          </a:bodyPr>
          <a:lstStyle/>
          <a:p>
            <a:br>
              <a:rPr lang="en-US" dirty="0"/>
            </a:br>
            <a:endParaRPr lang="en-US" sz="1400" dirty="0"/>
          </a:p>
          <a:p>
            <a:endParaRPr lang="en-US" sz="1400" dirty="0"/>
          </a:p>
        </p:txBody>
      </p:sp>
      <p:sp>
        <p:nvSpPr>
          <p:cNvPr id="8" name="Google Shape;96;p2">
            <a:extLst>
              <a:ext uri="{FF2B5EF4-FFF2-40B4-BE49-F238E27FC236}">
                <a16:creationId xmlns:a16="http://schemas.microsoft.com/office/drawing/2014/main" id="{CDCDB4F8-74F1-4CBC-8594-846C98F0C5D3}"/>
              </a:ext>
            </a:extLst>
          </p:cNvPr>
          <p:cNvSpPr txBox="1">
            <a:spLocks/>
          </p:cNvSpPr>
          <p:nvPr/>
        </p:nvSpPr>
        <p:spPr>
          <a:xfrm>
            <a:off x="2366032" y="1350300"/>
            <a:ext cx="9144000" cy="1153551"/>
          </a:xfrm>
          <a:prstGeom prst="rect">
            <a:avLst/>
          </a:prstGeom>
          <a:noFill/>
          <a:ln>
            <a:noFill/>
          </a:ln>
        </p:spPr>
        <p:txBody>
          <a:bodyPr spcFirstLastPara="1" wrap="square" lIns="91425" tIns="45700" rIns="91425" bIns="45700" anchor="b" anchorCtr="0">
            <a:normAutofit/>
          </a:bodyPr>
          <a:lstStyle>
            <a:defPPr marR="0" lvl="0" algn="l" rtl="0">
              <a:lnSpc>
                <a:spcPct val="100000"/>
              </a:lnSpc>
              <a:spcBef>
                <a:spcPts val="0"/>
              </a:spcBef>
              <a:spcAft>
                <a:spcPts val="0"/>
              </a:spcAft>
            </a:defPPr>
            <a:lvl1pPr marR="0" lvl="0" algn="ctr" rtl="0">
              <a:lnSpc>
                <a:spcPct val="90000"/>
              </a:lnSpc>
              <a:spcBef>
                <a:spcPts val="0"/>
              </a:spcBef>
              <a:spcAft>
                <a:spcPts val="0"/>
              </a:spcAft>
              <a:buClr>
                <a:schemeClr val="dk1"/>
              </a:buClr>
              <a:buSzPts val="6000"/>
              <a:buFont typeface="Calibri"/>
              <a:buNone/>
              <a:defRPr sz="60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en-US" sz="7200" b="1" dirty="0"/>
              <a:t>What is taught?</a:t>
            </a:r>
          </a:p>
          <a:p>
            <a:endParaRPr lang="en-US" sz="3600" dirty="0"/>
          </a:p>
          <a:p>
            <a:endParaRPr lang="en-US" sz="3600" dirty="0"/>
          </a:p>
        </p:txBody>
      </p:sp>
      <p:sp>
        <p:nvSpPr>
          <p:cNvPr id="14" name="Google Shape;86;p1">
            <a:extLst>
              <a:ext uri="{FF2B5EF4-FFF2-40B4-BE49-F238E27FC236}">
                <a16:creationId xmlns:a16="http://schemas.microsoft.com/office/drawing/2014/main" id="{4A8FB25F-9371-479B-9CC2-2A164654F418}"/>
              </a:ext>
            </a:extLst>
          </p:cNvPr>
          <p:cNvSpPr/>
          <p:nvPr/>
        </p:nvSpPr>
        <p:spPr>
          <a:xfrm>
            <a:off x="0" y="0"/>
            <a:ext cx="1934505" cy="6858000"/>
          </a:xfrm>
          <a:prstGeom prst="rect">
            <a:avLst/>
          </a:prstGeom>
          <a:solidFill>
            <a:schemeClr val="accent6"/>
          </a:solidFill>
          <a:ln w="12700" cap="flat" cmpd="sng">
            <a:solidFill>
              <a:schemeClr val="accent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15" name="Google Shape;88;p1">
            <a:extLst>
              <a:ext uri="{FF2B5EF4-FFF2-40B4-BE49-F238E27FC236}">
                <a16:creationId xmlns:a16="http://schemas.microsoft.com/office/drawing/2014/main" id="{329414A7-93A6-4DE1-BF58-7B7D04797C35}"/>
              </a:ext>
            </a:extLst>
          </p:cNvPr>
          <p:cNvSpPr txBox="1"/>
          <p:nvPr/>
        </p:nvSpPr>
        <p:spPr>
          <a:xfrm rot="16200000">
            <a:off x="-545624" y="2831465"/>
            <a:ext cx="3255328" cy="144655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8800" b="1" dirty="0">
                <a:solidFill>
                  <a:schemeClr val="lt1"/>
                </a:solidFill>
                <a:latin typeface="Calibri"/>
                <a:ea typeface="Calibri"/>
                <a:cs typeface="Calibri"/>
                <a:sym typeface="Calibri"/>
              </a:rPr>
              <a:t>RSE</a:t>
            </a:r>
            <a:endParaRPr sz="8800" b="1" dirty="0">
              <a:solidFill>
                <a:schemeClr val="lt1"/>
              </a:solidFill>
              <a:latin typeface="Calibri"/>
              <a:ea typeface="Calibri"/>
              <a:cs typeface="Calibri"/>
              <a:sym typeface="Calibri"/>
            </a:endParaRPr>
          </a:p>
        </p:txBody>
      </p:sp>
      <p:pic>
        <p:nvPicPr>
          <p:cNvPr id="16" name="Picture 2" descr="Abbots Green Academy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0717" y="403075"/>
            <a:ext cx="1095375" cy="1524001"/>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4" descr="https://abbotsgreenacademy.co.uk/files/2021-02/1612516979_rainbow-ethos.jpg?36d0e1159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8765" y="5461204"/>
            <a:ext cx="1554673" cy="844118"/>
          </a:xfrm>
          <a:prstGeom prst="rect">
            <a:avLst/>
          </a:prstGeom>
          <a:noFill/>
          <a:extLst>
            <a:ext uri="{909E8E84-426E-40DD-AFC4-6F175D3DCCD1}">
              <a14:hiddenFill xmlns:a14="http://schemas.microsoft.com/office/drawing/2010/main">
                <a:solidFill>
                  <a:srgbClr val="FFFFFF"/>
                </a:solidFill>
              </a14:hiddenFill>
            </a:ext>
          </a:extLst>
        </p:spPr>
      </p:pic>
      <p:grpSp>
        <p:nvGrpSpPr>
          <p:cNvPr id="23" name="Group 22">
            <a:extLst>
              <a:ext uri="{FF2B5EF4-FFF2-40B4-BE49-F238E27FC236}">
                <a16:creationId xmlns:a16="http://schemas.microsoft.com/office/drawing/2014/main" id="{A680F282-C117-4BB6-A379-4B15AA8C0528}"/>
              </a:ext>
            </a:extLst>
          </p:cNvPr>
          <p:cNvGrpSpPr/>
          <p:nvPr/>
        </p:nvGrpSpPr>
        <p:grpSpPr>
          <a:xfrm>
            <a:off x="5310954" y="1350300"/>
            <a:ext cx="3734572" cy="5507700"/>
            <a:chOff x="6716219" y="1528180"/>
            <a:chExt cx="2392872" cy="3979520"/>
          </a:xfrm>
        </p:grpSpPr>
        <p:pic>
          <p:nvPicPr>
            <p:cNvPr id="10" name="Picture 9">
              <a:extLst>
                <a:ext uri="{FF2B5EF4-FFF2-40B4-BE49-F238E27FC236}">
                  <a16:creationId xmlns:a16="http://schemas.microsoft.com/office/drawing/2014/main" id="{E3B38165-DD1C-4FCA-A06C-DC85FF0059B1}"/>
                </a:ext>
              </a:extLst>
            </p:cNvPr>
            <p:cNvPicPr>
              <a:picLocks noChangeAspect="1"/>
            </p:cNvPicPr>
            <p:nvPr/>
          </p:nvPicPr>
          <p:blipFill rotWithShape="1">
            <a:blip r:embed="rId5"/>
            <a:srcRect r="93107"/>
            <a:stretch/>
          </p:blipFill>
          <p:spPr>
            <a:xfrm>
              <a:off x="6716219" y="1552063"/>
              <a:ext cx="686128" cy="1438275"/>
            </a:xfrm>
            <a:prstGeom prst="rect">
              <a:avLst/>
            </a:prstGeom>
          </p:spPr>
        </p:pic>
        <p:pic>
          <p:nvPicPr>
            <p:cNvPr id="12" name="Picture 11">
              <a:extLst>
                <a:ext uri="{FF2B5EF4-FFF2-40B4-BE49-F238E27FC236}">
                  <a16:creationId xmlns:a16="http://schemas.microsoft.com/office/drawing/2014/main" id="{54883C14-B39C-4C13-93F6-9C020E4ADFD2}"/>
                </a:ext>
              </a:extLst>
            </p:cNvPr>
            <p:cNvPicPr>
              <a:picLocks noChangeAspect="1"/>
            </p:cNvPicPr>
            <p:nvPr/>
          </p:nvPicPr>
          <p:blipFill rotWithShape="1">
            <a:blip r:embed="rId5"/>
            <a:srcRect l="82853"/>
            <a:stretch/>
          </p:blipFill>
          <p:spPr>
            <a:xfrm>
              <a:off x="7402347" y="1528180"/>
              <a:ext cx="1706744" cy="1438275"/>
            </a:xfrm>
            <a:prstGeom prst="rect">
              <a:avLst/>
            </a:prstGeom>
          </p:spPr>
        </p:pic>
        <p:pic>
          <p:nvPicPr>
            <p:cNvPr id="18" name="Picture 17">
              <a:extLst>
                <a:ext uri="{FF2B5EF4-FFF2-40B4-BE49-F238E27FC236}">
                  <a16:creationId xmlns:a16="http://schemas.microsoft.com/office/drawing/2014/main" id="{55222036-71EB-46F0-8C93-4DF1C4EA2CBE}"/>
                </a:ext>
              </a:extLst>
            </p:cNvPr>
            <p:cNvPicPr>
              <a:picLocks noChangeAspect="1"/>
            </p:cNvPicPr>
            <p:nvPr/>
          </p:nvPicPr>
          <p:blipFill rotWithShape="1">
            <a:blip r:embed="rId6"/>
            <a:srcRect r="93170"/>
            <a:stretch/>
          </p:blipFill>
          <p:spPr>
            <a:xfrm>
              <a:off x="6727072" y="2964525"/>
              <a:ext cx="675275" cy="2543175"/>
            </a:xfrm>
            <a:prstGeom prst="rect">
              <a:avLst/>
            </a:prstGeom>
          </p:spPr>
        </p:pic>
        <p:pic>
          <p:nvPicPr>
            <p:cNvPr id="20" name="Picture 19">
              <a:extLst>
                <a:ext uri="{FF2B5EF4-FFF2-40B4-BE49-F238E27FC236}">
                  <a16:creationId xmlns:a16="http://schemas.microsoft.com/office/drawing/2014/main" id="{FE56C84C-892C-451B-81FF-0CB227D4A5D7}"/>
                </a:ext>
              </a:extLst>
            </p:cNvPr>
            <p:cNvPicPr>
              <a:picLocks noChangeAspect="1"/>
            </p:cNvPicPr>
            <p:nvPr/>
          </p:nvPicPr>
          <p:blipFill rotWithShape="1">
            <a:blip r:embed="rId6"/>
            <a:srcRect l="83075"/>
            <a:stretch/>
          </p:blipFill>
          <p:spPr>
            <a:xfrm>
              <a:off x="7401508" y="2937802"/>
              <a:ext cx="1673407" cy="2543175"/>
            </a:xfrm>
            <a:prstGeom prst="rect">
              <a:avLst/>
            </a:prstGeom>
          </p:spPr>
        </p:pic>
      </p:grpSp>
    </p:spTree>
    <p:extLst>
      <p:ext uri="{BB962C8B-B14F-4D97-AF65-F5344CB8AC3E}">
        <p14:creationId xmlns:p14="http://schemas.microsoft.com/office/powerpoint/2010/main" val="16054027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7" name="Title 6">
            <a:extLst>
              <a:ext uri="{FF2B5EF4-FFF2-40B4-BE49-F238E27FC236}">
                <a16:creationId xmlns:a16="http://schemas.microsoft.com/office/drawing/2014/main" id="{F4F5730E-852E-4AE3-A09B-543386252DB8}"/>
              </a:ext>
            </a:extLst>
          </p:cNvPr>
          <p:cNvSpPr>
            <a:spLocks noGrp="1"/>
          </p:cNvSpPr>
          <p:nvPr>
            <p:ph type="ctrTitle"/>
          </p:nvPr>
        </p:nvSpPr>
        <p:spPr>
          <a:xfrm>
            <a:off x="2487283" y="4472288"/>
            <a:ext cx="9144000" cy="2387600"/>
          </a:xfrm>
        </p:spPr>
        <p:txBody>
          <a:bodyPr>
            <a:normAutofit/>
          </a:bodyPr>
          <a:lstStyle/>
          <a:p>
            <a:br>
              <a:rPr lang="en-US" dirty="0"/>
            </a:br>
            <a:endParaRPr lang="en-US" sz="1400" dirty="0"/>
          </a:p>
          <a:p>
            <a:endParaRPr lang="en-US" sz="1400" dirty="0"/>
          </a:p>
        </p:txBody>
      </p:sp>
      <p:sp>
        <p:nvSpPr>
          <p:cNvPr id="8" name="Google Shape;96;p2">
            <a:extLst>
              <a:ext uri="{FF2B5EF4-FFF2-40B4-BE49-F238E27FC236}">
                <a16:creationId xmlns:a16="http://schemas.microsoft.com/office/drawing/2014/main" id="{CDCDB4F8-74F1-4CBC-8594-846C98F0C5D3}"/>
              </a:ext>
            </a:extLst>
          </p:cNvPr>
          <p:cNvSpPr txBox="1">
            <a:spLocks/>
          </p:cNvSpPr>
          <p:nvPr/>
        </p:nvSpPr>
        <p:spPr>
          <a:xfrm>
            <a:off x="2366032" y="1350300"/>
            <a:ext cx="9144000" cy="1153551"/>
          </a:xfrm>
          <a:prstGeom prst="rect">
            <a:avLst/>
          </a:prstGeom>
          <a:noFill/>
          <a:ln>
            <a:noFill/>
          </a:ln>
        </p:spPr>
        <p:txBody>
          <a:bodyPr spcFirstLastPara="1" wrap="square" lIns="91425" tIns="45700" rIns="91425" bIns="45700" anchor="b" anchorCtr="0">
            <a:normAutofit/>
          </a:bodyPr>
          <a:lstStyle>
            <a:defPPr marR="0" lvl="0" algn="l" rtl="0">
              <a:lnSpc>
                <a:spcPct val="100000"/>
              </a:lnSpc>
              <a:spcBef>
                <a:spcPts val="0"/>
              </a:spcBef>
              <a:spcAft>
                <a:spcPts val="0"/>
              </a:spcAft>
            </a:defPPr>
            <a:lvl1pPr marR="0" lvl="0" algn="ctr" rtl="0">
              <a:lnSpc>
                <a:spcPct val="90000"/>
              </a:lnSpc>
              <a:spcBef>
                <a:spcPts val="0"/>
              </a:spcBef>
              <a:spcAft>
                <a:spcPts val="0"/>
              </a:spcAft>
              <a:buClr>
                <a:schemeClr val="dk1"/>
              </a:buClr>
              <a:buSzPts val="6000"/>
              <a:buFont typeface="Calibri"/>
              <a:buNone/>
              <a:defRPr sz="60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en-US" sz="7200" b="1" dirty="0"/>
              <a:t>What is taught?</a:t>
            </a:r>
          </a:p>
          <a:p>
            <a:endParaRPr lang="en-US" sz="3600" dirty="0"/>
          </a:p>
          <a:p>
            <a:endParaRPr lang="en-US" sz="3600" dirty="0"/>
          </a:p>
        </p:txBody>
      </p:sp>
      <p:sp>
        <p:nvSpPr>
          <p:cNvPr id="14" name="Google Shape;86;p1">
            <a:extLst>
              <a:ext uri="{FF2B5EF4-FFF2-40B4-BE49-F238E27FC236}">
                <a16:creationId xmlns:a16="http://schemas.microsoft.com/office/drawing/2014/main" id="{4A8FB25F-9371-479B-9CC2-2A164654F418}"/>
              </a:ext>
            </a:extLst>
          </p:cNvPr>
          <p:cNvSpPr/>
          <p:nvPr/>
        </p:nvSpPr>
        <p:spPr>
          <a:xfrm>
            <a:off x="0" y="0"/>
            <a:ext cx="1934505" cy="6858000"/>
          </a:xfrm>
          <a:prstGeom prst="rect">
            <a:avLst/>
          </a:prstGeom>
          <a:solidFill>
            <a:schemeClr val="accent6"/>
          </a:solidFill>
          <a:ln w="12700" cap="flat" cmpd="sng">
            <a:solidFill>
              <a:schemeClr val="accent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15" name="Google Shape;88;p1">
            <a:extLst>
              <a:ext uri="{FF2B5EF4-FFF2-40B4-BE49-F238E27FC236}">
                <a16:creationId xmlns:a16="http://schemas.microsoft.com/office/drawing/2014/main" id="{329414A7-93A6-4DE1-BF58-7B7D04797C35}"/>
              </a:ext>
            </a:extLst>
          </p:cNvPr>
          <p:cNvSpPr txBox="1"/>
          <p:nvPr/>
        </p:nvSpPr>
        <p:spPr>
          <a:xfrm rot="16200000">
            <a:off x="-545624" y="2831465"/>
            <a:ext cx="3255328" cy="144655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8800" b="1" dirty="0">
                <a:solidFill>
                  <a:schemeClr val="lt1"/>
                </a:solidFill>
                <a:latin typeface="Calibri"/>
                <a:ea typeface="Calibri"/>
                <a:cs typeface="Calibri"/>
                <a:sym typeface="Calibri"/>
              </a:rPr>
              <a:t>RSE</a:t>
            </a:r>
            <a:endParaRPr sz="8800" b="1" dirty="0">
              <a:solidFill>
                <a:schemeClr val="lt1"/>
              </a:solidFill>
              <a:latin typeface="Calibri"/>
              <a:ea typeface="Calibri"/>
              <a:cs typeface="Calibri"/>
              <a:sym typeface="Calibri"/>
            </a:endParaRPr>
          </a:p>
        </p:txBody>
      </p:sp>
      <p:pic>
        <p:nvPicPr>
          <p:cNvPr id="16" name="Picture 2" descr="Abbots Green Academy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0717" y="403075"/>
            <a:ext cx="1095375" cy="1524001"/>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4" descr="https://abbotsgreenacademy.co.uk/files/2021-02/1612516979_rainbow-ethos.jpg?36d0e1159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8765" y="5461204"/>
            <a:ext cx="1554673" cy="844118"/>
          </a:xfrm>
          <a:prstGeom prst="rect">
            <a:avLst/>
          </a:prstGeom>
          <a:noFill/>
          <a:extLst>
            <a:ext uri="{909E8E84-426E-40DD-AFC4-6F175D3DCCD1}">
              <a14:hiddenFill xmlns:a14="http://schemas.microsoft.com/office/drawing/2010/main">
                <a:solidFill>
                  <a:srgbClr val="FFFFFF"/>
                </a:solidFill>
              </a14:hiddenFill>
            </a:ext>
          </a:extLst>
        </p:spPr>
      </p:pic>
      <p:grpSp>
        <p:nvGrpSpPr>
          <p:cNvPr id="28" name="Group 27">
            <a:extLst>
              <a:ext uri="{FF2B5EF4-FFF2-40B4-BE49-F238E27FC236}">
                <a16:creationId xmlns:a16="http://schemas.microsoft.com/office/drawing/2014/main" id="{4A03CDD3-A087-4178-B24F-2330007F7294}"/>
              </a:ext>
            </a:extLst>
          </p:cNvPr>
          <p:cNvGrpSpPr/>
          <p:nvPr/>
        </p:nvGrpSpPr>
        <p:grpSpPr>
          <a:xfrm>
            <a:off x="4582027" y="2503851"/>
            <a:ext cx="4712010" cy="2407624"/>
            <a:chOff x="9906362" y="1666875"/>
            <a:chExt cx="2354019" cy="1423687"/>
          </a:xfrm>
        </p:grpSpPr>
        <p:pic>
          <p:nvPicPr>
            <p:cNvPr id="25" name="Picture 24">
              <a:extLst>
                <a:ext uri="{FF2B5EF4-FFF2-40B4-BE49-F238E27FC236}">
                  <a16:creationId xmlns:a16="http://schemas.microsoft.com/office/drawing/2014/main" id="{DDE1BE40-CF5D-4BC5-BA82-A70B116624E4}"/>
                </a:ext>
              </a:extLst>
            </p:cNvPr>
            <p:cNvPicPr>
              <a:picLocks noChangeAspect="1"/>
            </p:cNvPicPr>
            <p:nvPr/>
          </p:nvPicPr>
          <p:blipFill rotWithShape="1">
            <a:blip r:embed="rId5"/>
            <a:srcRect r="93168"/>
            <a:stretch/>
          </p:blipFill>
          <p:spPr>
            <a:xfrm>
              <a:off x="9906362" y="1680862"/>
              <a:ext cx="679369" cy="1409700"/>
            </a:xfrm>
            <a:prstGeom prst="rect">
              <a:avLst/>
            </a:prstGeom>
          </p:spPr>
        </p:pic>
        <p:pic>
          <p:nvPicPr>
            <p:cNvPr id="27" name="Picture 26">
              <a:extLst>
                <a:ext uri="{FF2B5EF4-FFF2-40B4-BE49-F238E27FC236}">
                  <a16:creationId xmlns:a16="http://schemas.microsoft.com/office/drawing/2014/main" id="{7CFCF033-1E7B-4F9D-A760-497620F29749}"/>
                </a:ext>
              </a:extLst>
            </p:cNvPr>
            <p:cNvPicPr>
              <a:picLocks noChangeAspect="1"/>
            </p:cNvPicPr>
            <p:nvPr/>
          </p:nvPicPr>
          <p:blipFill rotWithShape="1">
            <a:blip r:embed="rId5"/>
            <a:srcRect l="82773"/>
            <a:stretch/>
          </p:blipFill>
          <p:spPr>
            <a:xfrm>
              <a:off x="10547346" y="1666875"/>
              <a:ext cx="1713035" cy="1409700"/>
            </a:xfrm>
            <a:prstGeom prst="rect">
              <a:avLst/>
            </a:prstGeom>
          </p:spPr>
        </p:pic>
      </p:grpSp>
    </p:spTree>
    <p:extLst>
      <p:ext uri="{BB962C8B-B14F-4D97-AF65-F5344CB8AC3E}">
        <p14:creationId xmlns:p14="http://schemas.microsoft.com/office/powerpoint/2010/main" val="37985177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7" name="Title 6">
            <a:extLst>
              <a:ext uri="{FF2B5EF4-FFF2-40B4-BE49-F238E27FC236}">
                <a16:creationId xmlns:a16="http://schemas.microsoft.com/office/drawing/2014/main" id="{F4F5730E-852E-4AE3-A09B-543386252DB8}"/>
              </a:ext>
            </a:extLst>
          </p:cNvPr>
          <p:cNvSpPr>
            <a:spLocks noGrp="1"/>
          </p:cNvSpPr>
          <p:nvPr>
            <p:ph type="ctrTitle"/>
          </p:nvPr>
        </p:nvSpPr>
        <p:spPr>
          <a:xfrm>
            <a:off x="2487283" y="4472288"/>
            <a:ext cx="9144000" cy="2387600"/>
          </a:xfrm>
        </p:spPr>
        <p:txBody>
          <a:bodyPr>
            <a:normAutofit/>
          </a:bodyPr>
          <a:lstStyle/>
          <a:p>
            <a:br>
              <a:rPr lang="en-US" dirty="0"/>
            </a:br>
            <a:endParaRPr lang="en-US" sz="1400" dirty="0"/>
          </a:p>
          <a:p>
            <a:endParaRPr lang="en-US" sz="1400" dirty="0"/>
          </a:p>
        </p:txBody>
      </p:sp>
      <p:sp>
        <p:nvSpPr>
          <p:cNvPr id="8" name="Google Shape;96;p2">
            <a:extLst>
              <a:ext uri="{FF2B5EF4-FFF2-40B4-BE49-F238E27FC236}">
                <a16:creationId xmlns:a16="http://schemas.microsoft.com/office/drawing/2014/main" id="{CDCDB4F8-74F1-4CBC-8594-846C98F0C5D3}"/>
              </a:ext>
            </a:extLst>
          </p:cNvPr>
          <p:cNvSpPr txBox="1">
            <a:spLocks/>
          </p:cNvSpPr>
          <p:nvPr/>
        </p:nvSpPr>
        <p:spPr>
          <a:xfrm>
            <a:off x="2091317" y="1007049"/>
            <a:ext cx="9539966" cy="1941513"/>
          </a:xfrm>
          <a:prstGeom prst="rect">
            <a:avLst/>
          </a:prstGeom>
          <a:noFill/>
          <a:ln>
            <a:noFill/>
          </a:ln>
        </p:spPr>
        <p:txBody>
          <a:bodyPr spcFirstLastPara="1" wrap="square" lIns="91425" tIns="45700" rIns="91425" bIns="45700" anchor="b" anchorCtr="0">
            <a:normAutofit fontScale="32500" lnSpcReduction="20000"/>
          </a:bodyPr>
          <a:lstStyle>
            <a:defPPr marR="0" lvl="0" algn="l" rtl="0">
              <a:lnSpc>
                <a:spcPct val="100000"/>
              </a:lnSpc>
              <a:spcBef>
                <a:spcPts val="0"/>
              </a:spcBef>
              <a:spcAft>
                <a:spcPts val="0"/>
              </a:spcAft>
            </a:defPPr>
            <a:lvl1pPr marR="0" lvl="0" algn="ctr" rtl="0">
              <a:lnSpc>
                <a:spcPct val="90000"/>
              </a:lnSpc>
              <a:spcBef>
                <a:spcPts val="0"/>
              </a:spcBef>
              <a:spcAft>
                <a:spcPts val="0"/>
              </a:spcAft>
              <a:buClr>
                <a:schemeClr val="dk1"/>
              </a:buClr>
              <a:buSzPts val="6000"/>
              <a:buFont typeface="Calibri"/>
              <a:buNone/>
              <a:defRPr sz="60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en-US" sz="9800" b="1" dirty="0">
                <a:latin typeface="Comic Sans MS" panose="030F0702030302020204" pitchFamily="66" charset="0"/>
              </a:rPr>
              <a:t>What is taught?</a:t>
            </a:r>
          </a:p>
          <a:p>
            <a:endParaRPr lang="en-US" sz="11200" b="1" dirty="0">
              <a:solidFill>
                <a:srgbClr val="7030A0"/>
              </a:solidFill>
              <a:latin typeface="Comic Sans MS" panose="030F0702030302020204" pitchFamily="66" charset="0"/>
            </a:endParaRPr>
          </a:p>
          <a:p>
            <a:endParaRPr lang="en-US" sz="8000" b="1" dirty="0">
              <a:solidFill>
                <a:srgbClr val="7030A0"/>
              </a:solidFill>
              <a:latin typeface="Comic Sans MS" panose="030F0702030302020204" pitchFamily="66" charset="0"/>
            </a:endParaRPr>
          </a:p>
          <a:p>
            <a:r>
              <a:rPr lang="en-US" sz="6200" dirty="0">
                <a:solidFill>
                  <a:srgbClr val="7030A0"/>
                </a:solidFill>
                <a:latin typeface="Comic Sans MS" panose="030F0702030302020204" pitchFamily="66" charset="0"/>
              </a:rPr>
              <a:t>Vocabulary- </a:t>
            </a:r>
          </a:p>
          <a:p>
            <a:r>
              <a:rPr lang="en-US" sz="6200" dirty="0">
                <a:solidFill>
                  <a:srgbClr val="7030A0"/>
                </a:solidFill>
                <a:latin typeface="Comic Sans MS" panose="030F0702030302020204" pitchFamily="66" charset="0"/>
              </a:rPr>
              <a:t>Scientific terminology will be used during RSE lessons. Here is a list of some of the vocabulary used in year groups</a:t>
            </a:r>
            <a:r>
              <a:rPr lang="en-US" sz="2200" dirty="0">
                <a:solidFill>
                  <a:srgbClr val="7030A0"/>
                </a:solidFill>
                <a:latin typeface="Comic Sans MS" panose="030F0702030302020204" pitchFamily="66" charset="0"/>
              </a:rPr>
              <a:t>.</a:t>
            </a:r>
          </a:p>
          <a:p>
            <a:endParaRPr lang="en-US" sz="8000" dirty="0">
              <a:latin typeface="Comic Sans MS" panose="030F0702030302020204" pitchFamily="66" charset="0"/>
            </a:endParaRPr>
          </a:p>
          <a:p>
            <a:endParaRPr lang="en-US" sz="6400" dirty="0">
              <a:latin typeface="Comic Sans MS" panose="030F0702030302020204" pitchFamily="66" charset="0"/>
            </a:endParaRPr>
          </a:p>
          <a:p>
            <a:endParaRPr lang="en-US" sz="6400" dirty="0">
              <a:latin typeface="Comic Sans MS" panose="030F0702030302020204" pitchFamily="66" charset="0"/>
            </a:endParaRPr>
          </a:p>
          <a:p>
            <a:endParaRPr lang="en-US" sz="6400" dirty="0">
              <a:latin typeface="Comic Sans MS" panose="030F0702030302020204" pitchFamily="66" charset="0"/>
            </a:endParaRPr>
          </a:p>
          <a:p>
            <a:endParaRPr lang="en-US" sz="3600" dirty="0"/>
          </a:p>
        </p:txBody>
      </p:sp>
      <p:sp>
        <p:nvSpPr>
          <p:cNvPr id="14" name="Google Shape;86;p1">
            <a:extLst>
              <a:ext uri="{FF2B5EF4-FFF2-40B4-BE49-F238E27FC236}">
                <a16:creationId xmlns:a16="http://schemas.microsoft.com/office/drawing/2014/main" id="{4A8FB25F-9371-479B-9CC2-2A164654F418}"/>
              </a:ext>
            </a:extLst>
          </p:cNvPr>
          <p:cNvSpPr/>
          <p:nvPr/>
        </p:nvSpPr>
        <p:spPr>
          <a:xfrm>
            <a:off x="0" y="0"/>
            <a:ext cx="1934505" cy="6858000"/>
          </a:xfrm>
          <a:prstGeom prst="rect">
            <a:avLst/>
          </a:prstGeom>
          <a:solidFill>
            <a:schemeClr val="accent6"/>
          </a:solidFill>
          <a:ln w="12700" cap="flat" cmpd="sng">
            <a:solidFill>
              <a:schemeClr val="accent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15" name="Google Shape;88;p1">
            <a:extLst>
              <a:ext uri="{FF2B5EF4-FFF2-40B4-BE49-F238E27FC236}">
                <a16:creationId xmlns:a16="http://schemas.microsoft.com/office/drawing/2014/main" id="{329414A7-93A6-4DE1-BF58-7B7D04797C35}"/>
              </a:ext>
            </a:extLst>
          </p:cNvPr>
          <p:cNvSpPr txBox="1"/>
          <p:nvPr/>
        </p:nvSpPr>
        <p:spPr>
          <a:xfrm rot="16200000">
            <a:off x="-545624" y="2831465"/>
            <a:ext cx="3255328" cy="144655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8800" b="1" dirty="0">
                <a:solidFill>
                  <a:schemeClr val="lt1"/>
                </a:solidFill>
                <a:latin typeface="Calibri"/>
                <a:ea typeface="Calibri"/>
                <a:cs typeface="Calibri"/>
                <a:sym typeface="Calibri"/>
              </a:rPr>
              <a:t>RSE</a:t>
            </a:r>
            <a:endParaRPr sz="8800" b="1" dirty="0">
              <a:solidFill>
                <a:schemeClr val="lt1"/>
              </a:solidFill>
              <a:latin typeface="Calibri"/>
              <a:ea typeface="Calibri"/>
              <a:cs typeface="Calibri"/>
              <a:sym typeface="Calibri"/>
            </a:endParaRPr>
          </a:p>
        </p:txBody>
      </p:sp>
      <p:pic>
        <p:nvPicPr>
          <p:cNvPr id="16" name="Picture 2" descr="Abbots Green Academy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0717" y="403075"/>
            <a:ext cx="1095375" cy="1524001"/>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4" descr="https://abbotsgreenacademy.co.uk/files/2021-02/1612516979_rainbow-ethos.jpg?36d0e1159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8765" y="5461204"/>
            <a:ext cx="1554673" cy="844118"/>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a:extLst>
              <a:ext uri="{FF2B5EF4-FFF2-40B4-BE49-F238E27FC236}">
                <a16:creationId xmlns:a16="http://schemas.microsoft.com/office/drawing/2014/main" id="{EF654FC6-5708-4F07-97B9-039E15E53C0E}"/>
              </a:ext>
            </a:extLst>
          </p:cNvPr>
          <p:cNvSpPr txBox="1"/>
          <p:nvPr/>
        </p:nvSpPr>
        <p:spPr>
          <a:xfrm>
            <a:off x="6420119" y="2385712"/>
            <a:ext cx="1550640" cy="4247317"/>
          </a:xfrm>
          <a:prstGeom prst="rect">
            <a:avLst/>
          </a:prstGeom>
          <a:noFill/>
        </p:spPr>
        <p:txBody>
          <a:bodyPr wrap="square">
            <a:spAutoFit/>
          </a:bodyPr>
          <a:lstStyle/>
          <a:p>
            <a:pPr algn="l"/>
            <a:r>
              <a:rPr lang="en-US" dirty="0">
                <a:solidFill>
                  <a:srgbClr val="FF0000"/>
                </a:solidFill>
                <a:latin typeface="Comic Sans MS" panose="030F0702030302020204" pitchFamily="66" charset="0"/>
              </a:rPr>
              <a:t>Year 4: </a:t>
            </a:r>
            <a:r>
              <a:rPr lang="en-GB" b="0" i="0" dirty="0">
                <a:solidFill>
                  <a:srgbClr val="FF0000"/>
                </a:solidFill>
                <a:effectLst/>
                <a:latin typeface="Comic Sans MS" panose="030F0702030302020204" pitchFamily="66" charset="0"/>
              </a:rPr>
              <a:t>Sperm</a:t>
            </a:r>
          </a:p>
          <a:p>
            <a:pPr algn="l"/>
            <a:r>
              <a:rPr lang="en-GB" b="0" i="0" dirty="0">
                <a:solidFill>
                  <a:srgbClr val="FF0000"/>
                </a:solidFill>
                <a:effectLst/>
                <a:latin typeface="Comic Sans MS" panose="030F0702030302020204" pitchFamily="66" charset="0"/>
              </a:rPr>
              <a:t>Egg/ Ovum</a:t>
            </a:r>
          </a:p>
          <a:p>
            <a:pPr algn="l"/>
            <a:r>
              <a:rPr lang="en-GB" b="0" i="0" dirty="0">
                <a:solidFill>
                  <a:srgbClr val="FF0000"/>
                </a:solidFill>
                <a:effectLst/>
                <a:latin typeface="Comic Sans MS" panose="030F0702030302020204" pitchFamily="66" charset="0"/>
              </a:rPr>
              <a:t>Penis</a:t>
            </a:r>
          </a:p>
          <a:p>
            <a:pPr algn="l"/>
            <a:r>
              <a:rPr lang="en-GB" dirty="0">
                <a:solidFill>
                  <a:srgbClr val="FF0000"/>
                </a:solidFill>
                <a:latin typeface="Comic Sans MS" panose="030F0702030302020204" pitchFamily="66" charset="0"/>
              </a:rPr>
              <a:t>T</a:t>
            </a:r>
            <a:r>
              <a:rPr lang="en-GB" b="0" i="0" dirty="0">
                <a:solidFill>
                  <a:srgbClr val="FF0000"/>
                </a:solidFill>
                <a:effectLst/>
                <a:latin typeface="Comic Sans MS" panose="030F0702030302020204" pitchFamily="66" charset="0"/>
              </a:rPr>
              <a:t>esticles</a:t>
            </a:r>
          </a:p>
          <a:p>
            <a:pPr algn="l"/>
            <a:r>
              <a:rPr lang="en-GB" b="0" i="0" dirty="0">
                <a:solidFill>
                  <a:srgbClr val="FF0000"/>
                </a:solidFill>
                <a:effectLst/>
                <a:latin typeface="Comic Sans MS" panose="030F0702030302020204" pitchFamily="66" charset="0"/>
              </a:rPr>
              <a:t>Vagina/ Vulva</a:t>
            </a:r>
            <a:br>
              <a:rPr lang="en-GB" b="0" i="0" dirty="0">
                <a:solidFill>
                  <a:srgbClr val="FF0000"/>
                </a:solidFill>
                <a:effectLst/>
                <a:latin typeface="Comic Sans MS" panose="030F0702030302020204" pitchFamily="66" charset="0"/>
              </a:rPr>
            </a:br>
            <a:r>
              <a:rPr lang="en-GB" b="0" i="0" dirty="0">
                <a:solidFill>
                  <a:srgbClr val="FF0000"/>
                </a:solidFill>
                <a:effectLst/>
                <a:latin typeface="Comic Sans MS" panose="030F0702030302020204" pitchFamily="66" charset="0"/>
              </a:rPr>
              <a:t>Womb/ Uterus</a:t>
            </a:r>
          </a:p>
          <a:p>
            <a:pPr algn="l"/>
            <a:r>
              <a:rPr lang="en-GB" b="0" i="0" dirty="0">
                <a:solidFill>
                  <a:srgbClr val="FF0000"/>
                </a:solidFill>
                <a:effectLst/>
                <a:latin typeface="Comic Sans MS" panose="030F0702030302020204" pitchFamily="66" charset="0"/>
              </a:rPr>
              <a:t>Ovaries</a:t>
            </a:r>
          </a:p>
          <a:p>
            <a:pPr algn="l"/>
            <a:r>
              <a:rPr lang="en-GB" b="0" i="0" dirty="0">
                <a:solidFill>
                  <a:srgbClr val="FF0000"/>
                </a:solidFill>
                <a:effectLst/>
                <a:latin typeface="Comic Sans MS" panose="030F0702030302020204" pitchFamily="66" charset="0"/>
              </a:rPr>
              <a:t>Fertilise</a:t>
            </a:r>
          </a:p>
          <a:p>
            <a:pPr algn="l"/>
            <a:r>
              <a:rPr lang="en-GB" b="0" i="0" dirty="0">
                <a:solidFill>
                  <a:srgbClr val="FF0000"/>
                </a:solidFill>
                <a:effectLst/>
                <a:latin typeface="Comic Sans MS" panose="030F0702030302020204" pitchFamily="66" charset="0"/>
              </a:rPr>
              <a:t>Conception</a:t>
            </a:r>
          </a:p>
          <a:p>
            <a:pPr algn="l"/>
            <a:endParaRPr lang="en-GB" sz="1800" b="0" i="0" dirty="0">
              <a:solidFill>
                <a:srgbClr val="212529"/>
              </a:solidFill>
              <a:effectLst/>
              <a:latin typeface="Comic Sans MS" panose="030F0702030302020204" pitchFamily="66" charset="0"/>
            </a:endParaRPr>
          </a:p>
          <a:p>
            <a:endParaRPr lang="en-US" sz="1800" dirty="0">
              <a:latin typeface="Comic Sans MS" panose="030F0702030302020204" pitchFamily="66" charset="0"/>
            </a:endParaRPr>
          </a:p>
          <a:p>
            <a:endParaRPr lang="en-US" sz="1800" dirty="0"/>
          </a:p>
        </p:txBody>
      </p:sp>
      <p:sp>
        <p:nvSpPr>
          <p:cNvPr id="18" name="TextBox 17">
            <a:extLst>
              <a:ext uri="{FF2B5EF4-FFF2-40B4-BE49-F238E27FC236}">
                <a16:creationId xmlns:a16="http://schemas.microsoft.com/office/drawing/2014/main" id="{53C55878-80FB-485D-8D51-788F28A3E5C3}"/>
              </a:ext>
            </a:extLst>
          </p:cNvPr>
          <p:cNvSpPr txBox="1"/>
          <p:nvPr/>
        </p:nvSpPr>
        <p:spPr>
          <a:xfrm>
            <a:off x="10325352" y="2320082"/>
            <a:ext cx="1866647" cy="2862322"/>
          </a:xfrm>
          <a:prstGeom prst="rect">
            <a:avLst/>
          </a:prstGeom>
          <a:noFill/>
        </p:spPr>
        <p:txBody>
          <a:bodyPr wrap="square">
            <a:spAutoFit/>
          </a:bodyPr>
          <a:lstStyle/>
          <a:p>
            <a:pPr algn="l"/>
            <a:r>
              <a:rPr lang="en-US" sz="1800" dirty="0">
                <a:solidFill>
                  <a:srgbClr val="FF0066"/>
                </a:solidFill>
                <a:latin typeface="Comic Sans MS" panose="030F0702030302020204" pitchFamily="66" charset="0"/>
              </a:rPr>
              <a:t>Year 6:</a:t>
            </a:r>
          </a:p>
          <a:p>
            <a:pPr algn="l"/>
            <a:r>
              <a:rPr lang="en-GB" sz="1800" b="0" i="0" dirty="0">
                <a:solidFill>
                  <a:srgbClr val="FF0066"/>
                </a:solidFill>
                <a:effectLst/>
                <a:latin typeface="Comic Sans MS" panose="030F0702030302020204" pitchFamily="66" charset="0"/>
              </a:rPr>
              <a:t>Pregnancy</a:t>
            </a:r>
          </a:p>
          <a:p>
            <a:pPr algn="l"/>
            <a:r>
              <a:rPr lang="en-GB" sz="1800" b="0" i="0" dirty="0">
                <a:solidFill>
                  <a:srgbClr val="FF0066"/>
                </a:solidFill>
                <a:effectLst/>
                <a:latin typeface="Comic Sans MS" panose="030F0702030302020204" pitchFamily="66" charset="0"/>
              </a:rPr>
              <a:t>Embryo</a:t>
            </a:r>
          </a:p>
          <a:p>
            <a:pPr algn="l"/>
            <a:r>
              <a:rPr lang="en-GB" sz="1800" b="0" i="0" dirty="0">
                <a:solidFill>
                  <a:srgbClr val="FF0066"/>
                </a:solidFill>
                <a:effectLst/>
                <a:latin typeface="Comic Sans MS" panose="030F0702030302020204" pitchFamily="66" charset="0"/>
              </a:rPr>
              <a:t>Foetus</a:t>
            </a:r>
          </a:p>
          <a:p>
            <a:pPr algn="l"/>
            <a:r>
              <a:rPr lang="en-GB" sz="1800" b="0" i="0" dirty="0">
                <a:solidFill>
                  <a:srgbClr val="FF0066"/>
                </a:solidFill>
                <a:effectLst/>
                <a:latin typeface="Comic Sans MS" panose="030F0702030302020204" pitchFamily="66" charset="0"/>
              </a:rPr>
              <a:t>Placenta</a:t>
            </a:r>
          </a:p>
          <a:p>
            <a:pPr algn="l"/>
            <a:r>
              <a:rPr lang="en-GB" sz="1800" b="0" i="0" dirty="0">
                <a:solidFill>
                  <a:srgbClr val="FF0066"/>
                </a:solidFill>
                <a:effectLst/>
                <a:latin typeface="Comic Sans MS" panose="030F0702030302020204" pitchFamily="66" charset="0"/>
              </a:rPr>
              <a:t>Umbilical cord</a:t>
            </a:r>
          </a:p>
          <a:p>
            <a:pPr algn="l"/>
            <a:r>
              <a:rPr lang="en-GB" sz="1800" b="0" i="0" dirty="0">
                <a:solidFill>
                  <a:srgbClr val="FF0066"/>
                </a:solidFill>
                <a:effectLst/>
                <a:latin typeface="Comic Sans MS" panose="030F0702030302020204" pitchFamily="66" charset="0"/>
              </a:rPr>
              <a:t>Labour</a:t>
            </a:r>
          </a:p>
          <a:p>
            <a:pPr algn="l"/>
            <a:r>
              <a:rPr lang="en-GB" sz="1800" b="0" i="0" dirty="0">
                <a:solidFill>
                  <a:srgbClr val="FF0066"/>
                </a:solidFill>
                <a:effectLst/>
                <a:latin typeface="Comic Sans MS" panose="030F0702030302020204" pitchFamily="66" charset="0"/>
              </a:rPr>
              <a:t>Contractions</a:t>
            </a:r>
          </a:p>
          <a:p>
            <a:pPr algn="l"/>
            <a:r>
              <a:rPr lang="en-GB" sz="1800" b="0" i="0" dirty="0">
                <a:solidFill>
                  <a:srgbClr val="FF0066"/>
                </a:solidFill>
                <a:effectLst/>
                <a:latin typeface="Comic Sans MS" panose="030F0702030302020204" pitchFamily="66" charset="0"/>
              </a:rPr>
              <a:t>Cervix</a:t>
            </a:r>
          </a:p>
          <a:p>
            <a:pPr algn="l"/>
            <a:r>
              <a:rPr lang="en-GB" sz="1800" b="0" i="0" dirty="0">
                <a:solidFill>
                  <a:srgbClr val="FF0066"/>
                </a:solidFill>
                <a:effectLst/>
                <a:latin typeface="Comic Sans MS" panose="030F0702030302020204" pitchFamily="66" charset="0"/>
              </a:rPr>
              <a:t>Midwife</a:t>
            </a:r>
          </a:p>
        </p:txBody>
      </p:sp>
      <p:sp>
        <p:nvSpPr>
          <p:cNvPr id="19" name="TextBox 18">
            <a:extLst>
              <a:ext uri="{FF2B5EF4-FFF2-40B4-BE49-F238E27FC236}">
                <a16:creationId xmlns:a16="http://schemas.microsoft.com/office/drawing/2014/main" id="{5C65B9C3-1ECE-46F4-BA18-B02E89D44751}"/>
              </a:ext>
            </a:extLst>
          </p:cNvPr>
          <p:cNvSpPr txBox="1"/>
          <p:nvPr/>
        </p:nvSpPr>
        <p:spPr>
          <a:xfrm>
            <a:off x="8238743" y="2063271"/>
            <a:ext cx="2329011" cy="3970318"/>
          </a:xfrm>
          <a:prstGeom prst="rect">
            <a:avLst/>
          </a:prstGeom>
          <a:noFill/>
        </p:spPr>
        <p:txBody>
          <a:bodyPr wrap="square">
            <a:spAutoFit/>
          </a:bodyPr>
          <a:lstStyle/>
          <a:p>
            <a:endParaRPr lang="en-US" sz="1800" dirty="0">
              <a:solidFill>
                <a:srgbClr val="7030A0"/>
              </a:solidFill>
              <a:latin typeface="Comic Sans MS" panose="030F0702030302020204" pitchFamily="66" charset="0"/>
            </a:endParaRPr>
          </a:p>
          <a:p>
            <a:pPr algn="l"/>
            <a:r>
              <a:rPr lang="en-US" sz="1800" dirty="0">
                <a:solidFill>
                  <a:srgbClr val="7030A0"/>
                </a:solidFill>
                <a:latin typeface="Comic Sans MS" panose="030F0702030302020204" pitchFamily="66" charset="0"/>
              </a:rPr>
              <a:t>Year 5: </a:t>
            </a:r>
          </a:p>
          <a:p>
            <a:pPr algn="l"/>
            <a:r>
              <a:rPr lang="en-GB" sz="1800" b="0" i="0" dirty="0">
                <a:solidFill>
                  <a:srgbClr val="7030A0"/>
                </a:solidFill>
                <a:effectLst/>
                <a:latin typeface="Comic Sans MS" panose="030F0702030302020204" pitchFamily="66" charset="0"/>
              </a:rPr>
              <a:t>Puberty</a:t>
            </a:r>
          </a:p>
          <a:p>
            <a:pPr algn="l"/>
            <a:r>
              <a:rPr lang="en-GB" sz="1800" b="0" i="0" dirty="0">
                <a:solidFill>
                  <a:srgbClr val="7030A0"/>
                </a:solidFill>
                <a:effectLst/>
                <a:latin typeface="Comic Sans MS" panose="030F0702030302020204" pitchFamily="66" charset="0"/>
              </a:rPr>
              <a:t>Periods</a:t>
            </a:r>
          </a:p>
          <a:p>
            <a:pPr algn="l"/>
            <a:r>
              <a:rPr lang="en-GB" sz="1800" b="0" i="0" dirty="0">
                <a:solidFill>
                  <a:srgbClr val="7030A0"/>
                </a:solidFill>
                <a:effectLst/>
                <a:latin typeface="Comic Sans MS" panose="030F0702030302020204" pitchFamily="66" charset="0"/>
              </a:rPr>
              <a:t>Sanitary towels</a:t>
            </a:r>
          </a:p>
          <a:p>
            <a:pPr algn="l"/>
            <a:r>
              <a:rPr lang="en-GB" sz="1800" b="0" i="0" dirty="0">
                <a:solidFill>
                  <a:srgbClr val="7030A0"/>
                </a:solidFill>
                <a:effectLst/>
                <a:latin typeface="Comic Sans MS" panose="030F0702030302020204" pitchFamily="66" charset="0"/>
              </a:rPr>
              <a:t>Tampons</a:t>
            </a:r>
          </a:p>
          <a:p>
            <a:pPr algn="l"/>
            <a:r>
              <a:rPr lang="en-GB" sz="1800" b="0" i="0" dirty="0">
                <a:solidFill>
                  <a:srgbClr val="7030A0"/>
                </a:solidFill>
                <a:effectLst/>
                <a:latin typeface="Comic Sans MS" panose="030F0702030302020204" pitchFamily="66" charset="0"/>
              </a:rPr>
              <a:t>Ovary/ Ovaries</a:t>
            </a:r>
          </a:p>
          <a:p>
            <a:pPr algn="l"/>
            <a:r>
              <a:rPr lang="en-GB" sz="1800" b="0" i="0" dirty="0">
                <a:solidFill>
                  <a:srgbClr val="7030A0"/>
                </a:solidFill>
                <a:effectLst/>
                <a:latin typeface="Comic Sans MS" panose="030F0702030302020204" pitchFamily="66" charset="0"/>
              </a:rPr>
              <a:t>Vagina</a:t>
            </a:r>
          </a:p>
          <a:p>
            <a:pPr algn="l"/>
            <a:r>
              <a:rPr lang="en-GB" sz="1800" b="0" i="0" dirty="0">
                <a:solidFill>
                  <a:srgbClr val="7030A0"/>
                </a:solidFill>
                <a:effectLst/>
                <a:latin typeface="Comic Sans MS" panose="030F0702030302020204" pitchFamily="66" charset="0"/>
              </a:rPr>
              <a:t>Vulva</a:t>
            </a:r>
          </a:p>
          <a:p>
            <a:pPr algn="l"/>
            <a:r>
              <a:rPr lang="en-GB" sz="1800" b="0" i="0" dirty="0">
                <a:solidFill>
                  <a:srgbClr val="7030A0"/>
                </a:solidFill>
                <a:effectLst/>
                <a:latin typeface="Comic Sans MS" panose="030F0702030302020204" pitchFamily="66" charset="0"/>
              </a:rPr>
              <a:t>Sperm</a:t>
            </a:r>
          </a:p>
          <a:p>
            <a:pPr algn="l"/>
            <a:r>
              <a:rPr lang="en-GB" sz="1800" b="0" i="0" dirty="0">
                <a:solidFill>
                  <a:srgbClr val="7030A0"/>
                </a:solidFill>
                <a:effectLst/>
                <a:latin typeface="Comic Sans MS" panose="030F0702030302020204" pitchFamily="66" charset="0"/>
              </a:rPr>
              <a:t>Testicles/Testes</a:t>
            </a:r>
          </a:p>
          <a:p>
            <a:pPr algn="l"/>
            <a:r>
              <a:rPr lang="en-GB" sz="1800" b="0" i="0" dirty="0">
                <a:solidFill>
                  <a:srgbClr val="7030A0"/>
                </a:solidFill>
                <a:effectLst/>
                <a:latin typeface="Comic Sans MS" panose="030F0702030302020204" pitchFamily="66" charset="0"/>
              </a:rPr>
              <a:t>Facial hair</a:t>
            </a:r>
          </a:p>
          <a:p>
            <a:pPr algn="l"/>
            <a:r>
              <a:rPr lang="en-GB" sz="1800" b="0" i="0" dirty="0">
                <a:solidFill>
                  <a:srgbClr val="7030A0"/>
                </a:solidFill>
                <a:effectLst/>
                <a:latin typeface="Comic Sans MS" panose="030F0702030302020204" pitchFamily="66" charset="0"/>
              </a:rPr>
              <a:t>Growth spurt</a:t>
            </a:r>
          </a:p>
          <a:p>
            <a:pPr algn="l"/>
            <a:r>
              <a:rPr lang="en-GB" sz="1800" b="0" i="0" dirty="0">
                <a:solidFill>
                  <a:srgbClr val="7030A0"/>
                </a:solidFill>
                <a:effectLst/>
                <a:latin typeface="Comic Sans MS" panose="030F0702030302020204" pitchFamily="66" charset="0"/>
              </a:rPr>
              <a:t>Hormones</a:t>
            </a:r>
          </a:p>
        </p:txBody>
      </p:sp>
      <p:sp>
        <p:nvSpPr>
          <p:cNvPr id="20" name="TextBox 19">
            <a:extLst>
              <a:ext uri="{FF2B5EF4-FFF2-40B4-BE49-F238E27FC236}">
                <a16:creationId xmlns:a16="http://schemas.microsoft.com/office/drawing/2014/main" id="{157D1B75-4601-498D-A6A8-8E46950D30CD}"/>
              </a:ext>
            </a:extLst>
          </p:cNvPr>
          <p:cNvSpPr txBox="1"/>
          <p:nvPr/>
        </p:nvSpPr>
        <p:spPr>
          <a:xfrm>
            <a:off x="4571693" y="2340270"/>
            <a:ext cx="1773375" cy="3139321"/>
          </a:xfrm>
          <a:prstGeom prst="rect">
            <a:avLst/>
          </a:prstGeom>
          <a:noFill/>
        </p:spPr>
        <p:txBody>
          <a:bodyPr wrap="square">
            <a:spAutoFit/>
          </a:bodyPr>
          <a:lstStyle/>
          <a:p>
            <a:pPr algn="l"/>
            <a:r>
              <a:rPr lang="en-US" sz="1800" dirty="0">
                <a:solidFill>
                  <a:srgbClr val="FFC000"/>
                </a:solidFill>
                <a:latin typeface="Comic Sans MS" panose="030F0702030302020204" pitchFamily="66" charset="0"/>
              </a:rPr>
              <a:t>Year 3:</a:t>
            </a:r>
          </a:p>
          <a:p>
            <a:pPr algn="l"/>
            <a:r>
              <a:rPr lang="en-GB" sz="1800" b="0" i="0" dirty="0">
                <a:solidFill>
                  <a:srgbClr val="FFC000"/>
                </a:solidFill>
                <a:effectLst/>
                <a:latin typeface="Comic Sans MS" panose="030F0702030302020204" pitchFamily="66" charset="0"/>
              </a:rPr>
              <a:t>Puberty</a:t>
            </a:r>
          </a:p>
          <a:p>
            <a:pPr algn="l"/>
            <a:r>
              <a:rPr lang="en-GB" sz="1800" b="0" i="0" dirty="0">
                <a:solidFill>
                  <a:srgbClr val="FFC000"/>
                </a:solidFill>
                <a:effectLst/>
                <a:latin typeface="Comic Sans MS" panose="030F0702030302020204" pitchFamily="66" charset="0"/>
              </a:rPr>
              <a:t>Testicles</a:t>
            </a:r>
          </a:p>
          <a:p>
            <a:pPr algn="l"/>
            <a:r>
              <a:rPr lang="en-GB" sz="1800" b="0" i="0" dirty="0">
                <a:solidFill>
                  <a:srgbClr val="FFC000"/>
                </a:solidFill>
                <a:effectLst/>
                <a:latin typeface="Comic Sans MS" panose="030F0702030302020204" pitchFamily="66" charset="0"/>
              </a:rPr>
              <a:t>Sperm</a:t>
            </a:r>
          </a:p>
          <a:p>
            <a:pPr algn="l"/>
            <a:r>
              <a:rPr lang="en-GB" sz="1800" b="0" i="0" dirty="0">
                <a:solidFill>
                  <a:srgbClr val="FFC000"/>
                </a:solidFill>
                <a:effectLst/>
                <a:latin typeface="Comic Sans MS" panose="030F0702030302020204" pitchFamily="66" charset="0"/>
              </a:rPr>
              <a:t>Penis</a:t>
            </a:r>
          </a:p>
          <a:p>
            <a:pPr algn="l"/>
            <a:r>
              <a:rPr lang="en-GB" sz="1800" b="0" i="0" dirty="0">
                <a:solidFill>
                  <a:srgbClr val="FFC000"/>
                </a:solidFill>
                <a:effectLst/>
                <a:latin typeface="Comic Sans MS" panose="030F0702030302020204" pitchFamily="66" charset="0"/>
              </a:rPr>
              <a:t>Ovaries</a:t>
            </a:r>
          </a:p>
          <a:p>
            <a:pPr algn="l"/>
            <a:r>
              <a:rPr lang="en-GB" sz="1800" b="0" i="0" dirty="0">
                <a:solidFill>
                  <a:srgbClr val="FFC000"/>
                </a:solidFill>
                <a:effectLst/>
                <a:latin typeface="Comic Sans MS" panose="030F0702030302020204" pitchFamily="66" charset="0"/>
              </a:rPr>
              <a:t>Egg</a:t>
            </a:r>
          </a:p>
          <a:p>
            <a:pPr algn="l"/>
            <a:r>
              <a:rPr lang="en-GB" sz="1800" b="0" i="0" dirty="0">
                <a:solidFill>
                  <a:srgbClr val="FFC000"/>
                </a:solidFill>
                <a:effectLst/>
                <a:latin typeface="Comic Sans MS" panose="030F0702030302020204" pitchFamily="66" charset="0"/>
              </a:rPr>
              <a:t>Ovum/ Ova</a:t>
            </a:r>
          </a:p>
          <a:p>
            <a:pPr algn="l"/>
            <a:r>
              <a:rPr lang="en-GB" sz="1800" b="0" i="0" dirty="0">
                <a:solidFill>
                  <a:srgbClr val="FFC000"/>
                </a:solidFill>
                <a:effectLst/>
                <a:latin typeface="Comic Sans MS" panose="030F0702030302020204" pitchFamily="66" charset="0"/>
              </a:rPr>
              <a:t>Womb/ Uterus</a:t>
            </a:r>
          </a:p>
          <a:p>
            <a:pPr algn="l"/>
            <a:r>
              <a:rPr lang="en-GB" sz="1800" b="0" i="0" dirty="0">
                <a:solidFill>
                  <a:srgbClr val="FFC000"/>
                </a:solidFill>
                <a:effectLst/>
                <a:latin typeface="Comic Sans MS" panose="030F0702030302020204" pitchFamily="66" charset="0"/>
              </a:rPr>
              <a:t>Vagina</a:t>
            </a:r>
          </a:p>
        </p:txBody>
      </p:sp>
      <p:sp>
        <p:nvSpPr>
          <p:cNvPr id="21" name="TextBox 20">
            <a:extLst>
              <a:ext uri="{FF2B5EF4-FFF2-40B4-BE49-F238E27FC236}">
                <a16:creationId xmlns:a16="http://schemas.microsoft.com/office/drawing/2014/main" id="{7F47E23F-B264-46EE-AC9E-581D75229F8E}"/>
              </a:ext>
            </a:extLst>
          </p:cNvPr>
          <p:cNvSpPr txBox="1"/>
          <p:nvPr/>
        </p:nvSpPr>
        <p:spPr>
          <a:xfrm>
            <a:off x="3210605" y="2340270"/>
            <a:ext cx="1424984" cy="2862322"/>
          </a:xfrm>
          <a:prstGeom prst="rect">
            <a:avLst/>
          </a:prstGeom>
          <a:noFill/>
        </p:spPr>
        <p:txBody>
          <a:bodyPr wrap="square">
            <a:spAutoFit/>
          </a:bodyPr>
          <a:lstStyle/>
          <a:p>
            <a:pPr algn="l"/>
            <a:r>
              <a:rPr lang="en-US" sz="1800" dirty="0">
                <a:solidFill>
                  <a:srgbClr val="0070C0"/>
                </a:solidFill>
                <a:latin typeface="Comic Sans MS" panose="030F0702030302020204" pitchFamily="66" charset="0"/>
              </a:rPr>
              <a:t>Year 2: </a:t>
            </a:r>
          </a:p>
          <a:p>
            <a:pPr algn="l"/>
            <a:r>
              <a:rPr lang="en-GB" sz="1800" b="0" i="0" dirty="0">
                <a:solidFill>
                  <a:srgbClr val="0070C0"/>
                </a:solidFill>
                <a:effectLst/>
                <a:latin typeface="Comic Sans MS" panose="030F0702030302020204" pitchFamily="66" charset="0"/>
              </a:rPr>
              <a:t>Male</a:t>
            </a:r>
          </a:p>
          <a:p>
            <a:pPr algn="l"/>
            <a:r>
              <a:rPr lang="en-GB" sz="1800" b="0" i="0" dirty="0">
                <a:solidFill>
                  <a:srgbClr val="0070C0"/>
                </a:solidFill>
                <a:effectLst/>
                <a:latin typeface="Comic Sans MS" panose="030F0702030302020204" pitchFamily="66" charset="0"/>
              </a:rPr>
              <a:t>Female</a:t>
            </a:r>
          </a:p>
          <a:p>
            <a:pPr algn="l"/>
            <a:r>
              <a:rPr lang="en-GB" sz="1800" b="0" i="0" dirty="0">
                <a:solidFill>
                  <a:srgbClr val="0070C0"/>
                </a:solidFill>
                <a:effectLst/>
                <a:latin typeface="Comic Sans MS" panose="030F0702030302020204" pitchFamily="66" charset="0"/>
              </a:rPr>
              <a:t>Vagina</a:t>
            </a:r>
          </a:p>
          <a:p>
            <a:pPr algn="l"/>
            <a:r>
              <a:rPr lang="en-GB" sz="1800" b="0" i="0" dirty="0">
                <a:solidFill>
                  <a:srgbClr val="0070C0"/>
                </a:solidFill>
                <a:effectLst/>
                <a:latin typeface="Comic Sans MS" panose="030F0702030302020204" pitchFamily="66" charset="0"/>
              </a:rPr>
              <a:t>Penis</a:t>
            </a:r>
          </a:p>
          <a:p>
            <a:pPr algn="l"/>
            <a:r>
              <a:rPr lang="en-GB" sz="1800" b="0" i="0" dirty="0">
                <a:solidFill>
                  <a:srgbClr val="0070C0"/>
                </a:solidFill>
                <a:effectLst/>
                <a:latin typeface="Comic Sans MS" panose="030F0702030302020204" pitchFamily="66" charset="0"/>
              </a:rPr>
              <a:t>Testicles</a:t>
            </a:r>
          </a:p>
          <a:p>
            <a:pPr algn="l"/>
            <a:r>
              <a:rPr lang="en-GB" sz="1800" b="0" i="0" dirty="0">
                <a:solidFill>
                  <a:srgbClr val="0070C0"/>
                </a:solidFill>
                <a:effectLst/>
                <a:latin typeface="Comic Sans MS" panose="030F0702030302020204" pitchFamily="66" charset="0"/>
              </a:rPr>
              <a:t>Vulva</a:t>
            </a:r>
          </a:p>
          <a:p>
            <a:pPr algn="l"/>
            <a:r>
              <a:rPr lang="en-GB" sz="1800" b="0" i="0" dirty="0">
                <a:solidFill>
                  <a:srgbClr val="0070C0"/>
                </a:solidFill>
                <a:effectLst/>
                <a:latin typeface="Comic Sans MS" panose="030F0702030302020204" pitchFamily="66" charset="0"/>
              </a:rPr>
              <a:t>Anus</a:t>
            </a:r>
          </a:p>
          <a:p>
            <a:pPr algn="l"/>
            <a:r>
              <a:rPr lang="en-GB" sz="1800" b="0" i="0" dirty="0">
                <a:solidFill>
                  <a:srgbClr val="0070C0"/>
                </a:solidFill>
                <a:effectLst/>
                <a:latin typeface="Comic Sans MS" panose="030F0702030302020204" pitchFamily="66" charset="0"/>
              </a:rPr>
              <a:t>Public</a:t>
            </a:r>
          </a:p>
          <a:p>
            <a:pPr algn="l"/>
            <a:r>
              <a:rPr lang="en-GB" sz="1800" b="0" i="0" dirty="0">
                <a:solidFill>
                  <a:srgbClr val="0070C0"/>
                </a:solidFill>
                <a:effectLst/>
                <a:latin typeface="Comic Sans MS" panose="030F0702030302020204" pitchFamily="66" charset="0"/>
              </a:rPr>
              <a:t>Private</a:t>
            </a:r>
          </a:p>
        </p:txBody>
      </p:sp>
      <p:sp>
        <p:nvSpPr>
          <p:cNvPr id="22" name="TextBox 21">
            <a:extLst>
              <a:ext uri="{FF2B5EF4-FFF2-40B4-BE49-F238E27FC236}">
                <a16:creationId xmlns:a16="http://schemas.microsoft.com/office/drawing/2014/main" id="{2441AF85-A4A2-483A-AB89-9C9208D41278}"/>
              </a:ext>
            </a:extLst>
          </p:cNvPr>
          <p:cNvSpPr txBox="1"/>
          <p:nvPr/>
        </p:nvSpPr>
        <p:spPr>
          <a:xfrm>
            <a:off x="2073299" y="2400578"/>
            <a:ext cx="6127954" cy="2308324"/>
          </a:xfrm>
          <a:prstGeom prst="rect">
            <a:avLst/>
          </a:prstGeom>
          <a:noFill/>
        </p:spPr>
        <p:txBody>
          <a:bodyPr wrap="square">
            <a:spAutoFit/>
          </a:bodyPr>
          <a:lstStyle/>
          <a:p>
            <a:pPr algn="l"/>
            <a:r>
              <a:rPr lang="en-US" sz="1800" dirty="0">
                <a:solidFill>
                  <a:srgbClr val="00B050"/>
                </a:solidFill>
                <a:latin typeface="Comic Sans MS" panose="030F0702030302020204" pitchFamily="66" charset="0"/>
              </a:rPr>
              <a:t>Year 1:</a:t>
            </a:r>
          </a:p>
          <a:p>
            <a:pPr algn="l"/>
            <a:r>
              <a:rPr lang="en-US" sz="1800" dirty="0">
                <a:solidFill>
                  <a:srgbClr val="00B050"/>
                </a:solidFill>
                <a:latin typeface="Comic Sans MS" panose="030F0702030302020204" pitchFamily="66" charset="0"/>
              </a:rPr>
              <a:t> </a:t>
            </a:r>
            <a:r>
              <a:rPr lang="en-GB" sz="1800" b="0" i="0" dirty="0">
                <a:solidFill>
                  <a:srgbClr val="00B050"/>
                </a:solidFill>
                <a:effectLst/>
                <a:latin typeface="Comic Sans MS" panose="030F0702030302020204" pitchFamily="66" charset="0"/>
              </a:rPr>
              <a:t>Male</a:t>
            </a:r>
          </a:p>
          <a:p>
            <a:pPr algn="l"/>
            <a:r>
              <a:rPr lang="en-GB" sz="1800" b="0" i="0" dirty="0">
                <a:solidFill>
                  <a:srgbClr val="00B050"/>
                </a:solidFill>
                <a:effectLst/>
                <a:latin typeface="Comic Sans MS" panose="030F0702030302020204" pitchFamily="66" charset="0"/>
              </a:rPr>
              <a:t>Female</a:t>
            </a:r>
          </a:p>
          <a:p>
            <a:pPr algn="l"/>
            <a:r>
              <a:rPr lang="en-GB" sz="1800" b="0" i="0" dirty="0">
                <a:solidFill>
                  <a:srgbClr val="00B050"/>
                </a:solidFill>
                <a:effectLst/>
                <a:latin typeface="Comic Sans MS" panose="030F0702030302020204" pitchFamily="66" charset="0"/>
              </a:rPr>
              <a:t>Vagina</a:t>
            </a:r>
          </a:p>
          <a:p>
            <a:pPr algn="l"/>
            <a:r>
              <a:rPr lang="en-GB" sz="1800" b="0" i="0" dirty="0">
                <a:solidFill>
                  <a:srgbClr val="00B050"/>
                </a:solidFill>
                <a:effectLst/>
                <a:latin typeface="Comic Sans MS" panose="030F0702030302020204" pitchFamily="66" charset="0"/>
              </a:rPr>
              <a:t>Penis</a:t>
            </a:r>
          </a:p>
          <a:p>
            <a:pPr algn="l"/>
            <a:r>
              <a:rPr lang="en-GB" sz="1800" b="0" i="0" dirty="0">
                <a:solidFill>
                  <a:srgbClr val="00B050"/>
                </a:solidFill>
                <a:effectLst/>
                <a:latin typeface="Comic Sans MS" panose="030F0702030302020204" pitchFamily="66" charset="0"/>
              </a:rPr>
              <a:t>Testicles</a:t>
            </a:r>
          </a:p>
          <a:p>
            <a:pPr algn="l"/>
            <a:r>
              <a:rPr lang="en-GB" sz="1800" b="0" i="0" dirty="0">
                <a:solidFill>
                  <a:srgbClr val="00B050"/>
                </a:solidFill>
                <a:effectLst/>
                <a:latin typeface="Comic Sans MS" panose="030F0702030302020204" pitchFamily="66" charset="0"/>
              </a:rPr>
              <a:t>Vulva</a:t>
            </a:r>
          </a:p>
          <a:p>
            <a:pPr algn="l"/>
            <a:r>
              <a:rPr lang="en-GB" sz="1800" b="0" i="0" dirty="0">
                <a:solidFill>
                  <a:srgbClr val="00B050"/>
                </a:solidFill>
                <a:effectLst/>
                <a:latin typeface="Comic Sans MS" panose="030F0702030302020204" pitchFamily="66" charset="0"/>
              </a:rPr>
              <a:t>Anus</a:t>
            </a:r>
          </a:p>
        </p:txBody>
      </p:sp>
    </p:spTree>
    <p:extLst>
      <p:ext uri="{BB962C8B-B14F-4D97-AF65-F5344CB8AC3E}">
        <p14:creationId xmlns:p14="http://schemas.microsoft.com/office/powerpoint/2010/main" val="31025497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7" name="Title 6">
            <a:extLst>
              <a:ext uri="{FF2B5EF4-FFF2-40B4-BE49-F238E27FC236}">
                <a16:creationId xmlns:a16="http://schemas.microsoft.com/office/drawing/2014/main" id="{F4F5730E-852E-4AE3-A09B-543386252DB8}"/>
              </a:ext>
            </a:extLst>
          </p:cNvPr>
          <p:cNvSpPr>
            <a:spLocks noGrp="1"/>
          </p:cNvSpPr>
          <p:nvPr>
            <p:ph type="ctrTitle"/>
          </p:nvPr>
        </p:nvSpPr>
        <p:spPr>
          <a:xfrm>
            <a:off x="2487283" y="4472288"/>
            <a:ext cx="9144000" cy="2387600"/>
          </a:xfrm>
        </p:spPr>
        <p:txBody>
          <a:bodyPr>
            <a:normAutofit/>
          </a:bodyPr>
          <a:lstStyle/>
          <a:p>
            <a:br>
              <a:rPr lang="en-US" dirty="0"/>
            </a:br>
            <a:endParaRPr lang="en-US" sz="1400" dirty="0"/>
          </a:p>
          <a:p>
            <a:endParaRPr lang="en-US" sz="1400" dirty="0"/>
          </a:p>
        </p:txBody>
      </p:sp>
      <p:sp>
        <p:nvSpPr>
          <p:cNvPr id="8" name="Google Shape;96;p2">
            <a:extLst>
              <a:ext uri="{FF2B5EF4-FFF2-40B4-BE49-F238E27FC236}">
                <a16:creationId xmlns:a16="http://schemas.microsoft.com/office/drawing/2014/main" id="{CDCDB4F8-74F1-4CBC-8594-846C98F0C5D3}"/>
              </a:ext>
            </a:extLst>
          </p:cNvPr>
          <p:cNvSpPr txBox="1">
            <a:spLocks/>
          </p:cNvSpPr>
          <p:nvPr/>
        </p:nvSpPr>
        <p:spPr>
          <a:xfrm>
            <a:off x="2216809" y="646916"/>
            <a:ext cx="9144000" cy="5472530"/>
          </a:xfrm>
          <a:prstGeom prst="rect">
            <a:avLst/>
          </a:prstGeom>
          <a:noFill/>
          <a:ln>
            <a:noFill/>
          </a:ln>
        </p:spPr>
        <p:txBody>
          <a:bodyPr spcFirstLastPara="1" wrap="square" lIns="91425" tIns="45700" rIns="91425" bIns="45700" anchor="b" anchorCtr="0">
            <a:normAutofit/>
          </a:bodyPr>
          <a:lstStyle>
            <a:defPPr marR="0" lvl="0" algn="l" rtl="0">
              <a:lnSpc>
                <a:spcPct val="100000"/>
              </a:lnSpc>
              <a:spcBef>
                <a:spcPts val="0"/>
              </a:spcBef>
              <a:spcAft>
                <a:spcPts val="0"/>
              </a:spcAft>
            </a:defPPr>
            <a:lvl1pPr marR="0" lvl="0" algn="ctr" rtl="0">
              <a:lnSpc>
                <a:spcPct val="90000"/>
              </a:lnSpc>
              <a:spcBef>
                <a:spcPts val="0"/>
              </a:spcBef>
              <a:spcAft>
                <a:spcPts val="0"/>
              </a:spcAft>
              <a:buClr>
                <a:schemeClr val="dk1"/>
              </a:buClr>
              <a:buSzPts val="6000"/>
              <a:buFont typeface="Calibri"/>
              <a:buNone/>
              <a:defRPr sz="60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en-GB" sz="4000" dirty="0">
                <a:latin typeface="Comic Sans MS" panose="030F0702030302020204" pitchFamily="66" charset="0"/>
              </a:rPr>
              <a:t>School and Home Working Together</a:t>
            </a:r>
          </a:p>
          <a:p>
            <a:endParaRPr lang="en-GB" sz="3200" dirty="0">
              <a:latin typeface="Comic Sans MS" panose="030F0702030302020204" pitchFamily="66" charset="0"/>
            </a:endParaRPr>
          </a:p>
          <a:p>
            <a:endParaRPr lang="en-GB" sz="3200" dirty="0">
              <a:latin typeface="Comic Sans MS" panose="030F0702030302020204" pitchFamily="66" charset="0"/>
            </a:endParaRPr>
          </a:p>
          <a:p>
            <a:pPr algn="just"/>
            <a:r>
              <a:rPr lang="en-GB" sz="3200" dirty="0">
                <a:latin typeface="Comic Sans MS" panose="030F0702030302020204" pitchFamily="66" charset="0"/>
              </a:rPr>
              <a:t> </a:t>
            </a:r>
            <a:r>
              <a:rPr lang="en-GB" sz="2800" dirty="0">
                <a:latin typeface="Comic Sans MS" panose="030F0702030302020204" pitchFamily="66" charset="0"/>
              </a:rPr>
              <a:t>“The role of parents in the development of their children’s understanding about relationships is vital. Parents are the first teachers of their children. They have the most significant influence in enabling their children to grow and mature and to form healthy relationships.” </a:t>
            </a:r>
          </a:p>
          <a:p>
            <a:pPr algn="just"/>
            <a:endParaRPr lang="en-GB" sz="2800" dirty="0">
              <a:latin typeface="Comic Sans MS" panose="030F0702030302020204" pitchFamily="66" charset="0"/>
            </a:endParaRPr>
          </a:p>
          <a:p>
            <a:pPr algn="just"/>
            <a:r>
              <a:rPr lang="en-GB" sz="1800" dirty="0">
                <a:latin typeface="Comic Sans MS" panose="030F0702030302020204" pitchFamily="66" charset="0"/>
              </a:rPr>
              <a:t>Relationships Education, Relationships and Sex Education (RSE) and Health Education Draft statutory guidance for governing bodies, proprietors, head teachers, principals, senior leadership teams, teachers </a:t>
            </a:r>
            <a:r>
              <a:rPr lang="en-GB" sz="2800" dirty="0">
                <a:latin typeface="Comic Sans MS" panose="030F0702030302020204" pitchFamily="66" charset="0"/>
              </a:rPr>
              <a:t>- </a:t>
            </a:r>
            <a:r>
              <a:rPr lang="en-GB" sz="2000" dirty="0">
                <a:latin typeface="Comic Sans MS" panose="030F0702030302020204" pitchFamily="66" charset="0"/>
              </a:rPr>
              <a:t>DfE, June 2019 </a:t>
            </a:r>
            <a:endParaRPr lang="en-US" sz="8800" dirty="0">
              <a:latin typeface="Comic Sans MS" panose="030F0702030302020204" pitchFamily="66" charset="0"/>
            </a:endParaRPr>
          </a:p>
        </p:txBody>
      </p:sp>
      <p:sp>
        <p:nvSpPr>
          <p:cNvPr id="14" name="Google Shape;86;p1">
            <a:extLst>
              <a:ext uri="{FF2B5EF4-FFF2-40B4-BE49-F238E27FC236}">
                <a16:creationId xmlns:a16="http://schemas.microsoft.com/office/drawing/2014/main" id="{4A8FB25F-9371-479B-9CC2-2A164654F418}"/>
              </a:ext>
            </a:extLst>
          </p:cNvPr>
          <p:cNvSpPr/>
          <p:nvPr/>
        </p:nvSpPr>
        <p:spPr>
          <a:xfrm>
            <a:off x="0" y="0"/>
            <a:ext cx="1934505" cy="6858000"/>
          </a:xfrm>
          <a:prstGeom prst="rect">
            <a:avLst/>
          </a:prstGeom>
          <a:solidFill>
            <a:schemeClr val="accent6"/>
          </a:solidFill>
          <a:ln w="12700" cap="flat" cmpd="sng">
            <a:solidFill>
              <a:schemeClr val="accent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15" name="Google Shape;88;p1">
            <a:extLst>
              <a:ext uri="{FF2B5EF4-FFF2-40B4-BE49-F238E27FC236}">
                <a16:creationId xmlns:a16="http://schemas.microsoft.com/office/drawing/2014/main" id="{329414A7-93A6-4DE1-BF58-7B7D04797C35}"/>
              </a:ext>
            </a:extLst>
          </p:cNvPr>
          <p:cNvSpPr txBox="1"/>
          <p:nvPr/>
        </p:nvSpPr>
        <p:spPr>
          <a:xfrm rot="16200000">
            <a:off x="-545624" y="2831465"/>
            <a:ext cx="3255328" cy="144655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8800" b="1" dirty="0">
                <a:solidFill>
                  <a:schemeClr val="lt1"/>
                </a:solidFill>
                <a:latin typeface="Calibri"/>
                <a:ea typeface="Calibri"/>
                <a:cs typeface="Calibri"/>
                <a:sym typeface="Calibri"/>
              </a:rPr>
              <a:t>RSE</a:t>
            </a:r>
            <a:endParaRPr sz="8800" b="1" dirty="0">
              <a:solidFill>
                <a:schemeClr val="lt1"/>
              </a:solidFill>
              <a:latin typeface="Calibri"/>
              <a:ea typeface="Calibri"/>
              <a:cs typeface="Calibri"/>
              <a:sym typeface="Calibri"/>
            </a:endParaRPr>
          </a:p>
        </p:txBody>
      </p:sp>
      <p:pic>
        <p:nvPicPr>
          <p:cNvPr id="16" name="Picture 2" descr="Abbots Green Academy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0717" y="403075"/>
            <a:ext cx="1095375" cy="1524001"/>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4" descr="https://abbotsgreenacademy.co.uk/files/2021-02/1612516979_rainbow-ethos.jpg?36d0e1159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8765" y="5461204"/>
            <a:ext cx="1554673" cy="8441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41829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7" name="Title 6">
            <a:extLst>
              <a:ext uri="{FF2B5EF4-FFF2-40B4-BE49-F238E27FC236}">
                <a16:creationId xmlns:a16="http://schemas.microsoft.com/office/drawing/2014/main" id="{F4F5730E-852E-4AE3-A09B-543386252DB8}"/>
              </a:ext>
            </a:extLst>
          </p:cNvPr>
          <p:cNvSpPr>
            <a:spLocks noGrp="1"/>
          </p:cNvSpPr>
          <p:nvPr>
            <p:ph type="ctrTitle"/>
          </p:nvPr>
        </p:nvSpPr>
        <p:spPr>
          <a:xfrm>
            <a:off x="2487283" y="4472288"/>
            <a:ext cx="9144000" cy="2387600"/>
          </a:xfrm>
        </p:spPr>
        <p:txBody>
          <a:bodyPr>
            <a:normAutofit/>
          </a:bodyPr>
          <a:lstStyle/>
          <a:p>
            <a:br>
              <a:rPr lang="en-US" dirty="0"/>
            </a:br>
            <a:endParaRPr lang="en-US" sz="1400" dirty="0"/>
          </a:p>
          <a:p>
            <a:endParaRPr lang="en-US" sz="1400" dirty="0"/>
          </a:p>
        </p:txBody>
      </p:sp>
      <p:sp>
        <p:nvSpPr>
          <p:cNvPr id="8" name="Google Shape;96;p2">
            <a:extLst>
              <a:ext uri="{FF2B5EF4-FFF2-40B4-BE49-F238E27FC236}">
                <a16:creationId xmlns:a16="http://schemas.microsoft.com/office/drawing/2014/main" id="{CDCDB4F8-74F1-4CBC-8594-846C98F0C5D3}"/>
              </a:ext>
            </a:extLst>
          </p:cNvPr>
          <p:cNvSpPr txBox="1">
            <a:spLocks/>
          </p:cNvSpPr>
          <p:nvPr/>
        </p:nvSpPr>
        <p:spPr>
          <a:xfrm>
            <a:off x="2287148" y="403075"/>
            <a:ext cx="9144000" cy="4394007"/>
          </a:xfrm>
          <a:prstGeom prst="rect">
            <a:avLst/>
          </a:prstGeom>
          <a:noFill/>
          <a:ln>
            <a:noFill/>
          </a:ln>
        </p:spPr>
        <p:txBody>
          <a:bodyPr spcFirstLastPara="1" wrap="square" lIns="91425" tIns="45700" rIns="91425" bIns="45700" anchor="b" anchorCtr="0">
            <a:normAutofit lnSpcReduction="10000"/>
          </a:bodyPr>
          <a:lstStyle>
            <a:defPPr marR="0" lvl="0" algn="l" rtl="0">
              <a:lnSpc>
                <a:spcPct val="100000"/>
              </a:lnSpc>
              <a:spcBef>
                <a:spcPts val="0"/>
              </a:spcBef>
              <a:spcAft>
                <a:spcPts val="0"/>
              </a:spcAft>
            </a:defPPr>
            <a:lvl1pPr marR="0" lvl="0" algn="ctr" rtl="0">
              <a:lnSpc>
                <a:spcPct val="90000"/>
              </a:lnSpc>
              <a:spcBef>
                <a:spcPts val="0"/>
              </a:spcBef>
              <a:spcAft>
                <a:spcPts val="0"/>
              </a:spcAft>
              <a:buClr>
                <a:schemeClr val="dk1"/>
              </a:buClr>
              <a:buSzPts val="6000"/>
              <a:buFont typeface="Calibri"/>
              <a:buNone/>
              <a:defRPr sz="60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en-GB" sz="4400" dirty="0">
                <a:latin typeface="Comic Sans MS" panose="030F0702030302020204" pitchFamily="66" charset="0"/>
              </a:rPr>
              <a:t>Growing up in 21st Century Britain </a:t>
            </a:r>
          </a:p>
          <a:p>
            <a:endParaRPr lang="en-GB" sz="3200" dirty="0">
              <a:latin typeface="Comic Sans MS" panose="030F0702030302020204" pitchFamily="66" charset="0"/>
            </a:endParaRPr>
          </a:p>
          <a:p>
            <a:endParaRPr lang="en-GB" sz="3200" dirty="0">
              <a:latin typeface="Comic Sans MS" panose="030F0702030302020204" pitchFamily="66" charset="0"/>
            </a:endParaRPr>
          </a:p>
          <a:p>
            <a:pPr algn="just"/>
            <a:r>
              <a:rPr lang="en-GB" sz="3200" dirty="0">
                <a:latin typeface="Comic Sans MS" panose="030F0702030302020204" pitchFamily="66" charset="0"/>
              </a:rPr>
              <a:t>PSHE lessons in schools including lessons that focus on relationships and sex education are taught very differently to the lessons you may have had (or not had) in school. We are also living in a different society and preparing children to be active citizens in a very different world. </a:t>
            </a:r>
            <a:endParaRPr lang="en-US" sz="8800" dirty="0">
              <a:latin typeface="Comic Sans MS" panose="030F0702030302020204" pitchFamily="66" charset="0"/>
            </a:endParaRPr>
          </a:p>
        </p:txBody>
      </p:sp>
      <p:sp>
        <p:nvSpPr>
          <p:cNvPr id="14" name="Google Shape;86;p1">
            <a:extLst>
              <a:ext uri="{FF2B5EF4-FFF2-40B4-BE49-F238E27FC236}">
                <a16:creationId xmlns:a16="http://schemas.microsoft.com/office/drawing/2014/main" id="{4A8FB25F-9371-479B-9CC2-2A164654F418}"/>
              </a:ext>
            </a:extLst>
          </p:cNvPr>
          <p:cNvSpPr/>
          <p:nvPr/>
        </p:nvSpPr>
        <p:spPr>
          <a:xfrm>
            <a:off x="0" y="0"/>
            <a:ext cx="1934505" cy="6858000"/>
          </a:xfrm>
          <a:prstGeom prst="rect">
            <a:avLst/>
          </a:prstGeom>
          <a:solidFill>
            <a:schemeClr val="accent6"/>
          </a:solidFill>
          <a:ln w="12700" cap="flat" cmpd="sng">
            <a:solidFill>
              <a:schemeClr val="accent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15" name="Google Shape;88;p1">
            <a:extLst>
              <a:ext uri="{FF2B5EF4-FFF2-40B4-BE49-F238E27FC236}">
                <a16:creationId xmlns:a16="http://schemas.microsoft.com/office/drawing/2014/main" id="{329414A7-93A6-4DE1-BF58-7B7D04797C35}"/>
              </a:ext>
            </a:extLst>
          </p:cNvPr>
          <p:cNvSpPr txBox="1"/>
          <p:nvPr/>
        </p:nvSpPr>
        <p:spPr>
          <a:xfrm rot="16200000">
            <a:off x="-545624" y="2831465"/>
            <a:ext cx="3255328" cy="144655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8800" b="1" dirty="0">
                <a:solidFill>
                  <a:schemeClr val="lt1"/>
                </a:solidFill>
                <a:latin typeface="Calibri"/>
                <a:ea typeface="Calibri"/>
                <a:cs typeface="Calibri"/>
                <a:sym typeface="Calibri"/>
              </a:rPr>
              <a:t>RSE</a:t>
            </a:r>
            <a:endParaRPr sz="8800" b="1" dirty="0">
              <a:solidFill>
                <a:schemeClr val="lt1"/>
              </a:solidFill>
              <a:latin typeface="Calibri"/>
              <a:ea typeface="Calibri"/>
              <a:cs typeface="Calibri"/>
              <a:sym typeface="Calibri"/>
            </a:endParaRPr>
          </a:p>
        </p:txBody>
      </p:sp>
      <p:pic>
        <p:nvPicPr>
          <p:cNvPr id="16" name="Picture 2" descr="Abbots Green Academy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0717" y="403075"/>
            <a:ext cx="1095375" cy="1524001"/>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4" descr="https://abbotsgreenacademy.co.uk/files/2021-02/1612516979_rainbow-ethos.jpg?36d0e1159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8765" y="5461204"/>
            <a:ext cx="1554673" cy="844118"/>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a:extLst>
              <a:ext uri="{FF2B5EF4-FFF2-40B4-BE49-F238E27FC236}">
                <a16:creationId xmlns:a16="http://schemas.microsoft.com/office/drawing/2014/main" id="{AD8D3E4D-669E-47E6-A0BD-264F5DBA7509}"/>
              </a:ext>
            </a:extLst>
          </p:cNvPr>
          <p:cNvPicPr>
            <a:picLocks noChangeAspect="1"/>
          </p:cNvPicPr>
          <p:nvPr/>
        </p:nvPicPr>
        <p:blipFill>
          <a:blip r:embed="rId5"/>
          <a:stretch>
            <a:fillRect/>
          </a:stretch>
        </p:blipFill>
        <p:spPr>
          <a:xfrm>
            <a:off x="8398412" y="4660473"/>
            <a:ext cx="3585514" cy="2106136"/>
          </a:xfrm>
          <a:prstGeom prst="rect">
            <a:avLst/>
          </a:prstGeom>
        </p:spPr>
      </p:pic>
    </p:spTree>
    <p:extLst>
      <p:ext uri="{BB962C8B-B14F-4D97-AF65-F5344CB8AC3E}">
        <p14:creationId xmlns:p14="http://schemas.microsoft.com/office/powerpoint/2010/main" val="113790944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839AD28978853459171F166D8BD974B" ma:contentTypeVersion="4" ma:contentTypeDescription="Create a new document." ma:contentTypeScope="" ma:versionID="af6a48553c585886ffad4517cf4bd6eb">
  <xsd:schema xmlns:xsd="http://www.w3.org/2001/XMLSchema" xmlns:xs="http://www.w3.org/2001/XMLSchema" xmlns:p="http://schemas.microsoft.com/office/2006/metadata/properties" xmlns:ns2="5cf63594-a377-46a5-9e82-ada1024a75a3" targetNamespace="http://schemas.microsoft.com/office/2006/metadata/properties" ma:root="true" ma:fieldsID="d85db974b3d684a6227b61b34b109c3a" ns2:_="">
    <xsd:import namespace="5cf63594-a377-46a5-9e82-ada1024a75a3"/>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cf63594-a377-46a5-9e82-ada1024a75a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87FAD3D-C0CA-4925-AB2D-27A90746EDF7}">
  <ds:schemaRefs>
    <ds:schemaRef ds:uri="http://schemas.microsoft.com/sharepoint/v3/contenttype/forms"/>
  </ds:schemaRefs>
</ds:datastoreItem>
</file>

<file path=customXml/itemProps2.xml><?xml version="1.0" encoding="utf-8"?>
<ds:datastoreItem xmlns:ds="http://schemas.openxmlformats.org/officeDocument/2006/customXml" ds:itemID="{0A57A23C-C3AB-4899-8325-EB9460CB139D}">
  <ds:schemaRefs>
    <ds:schemaRef ds:uri="http://schemas.microsoft.com/office/2006/metadata/properties"/>
    <ds:schemaRef ds:uri="http://purl.org/dc/elements/1.1/"/>
    <ds:schemaRef ds:uri="http://purl.org/dc/dcmitype/"/>
    <ds:schemaRef ds:uri="http://schemas.openxmlformats.org/package/2006/metadata/core-properties"/>
    <ds:schemaRef ds:uri="http://schemas.microsoft.com/office/2006/documentManagement/types"/>
    <ds:schemaRef ds:uri="http://schemas.microsoft.com/office/infopath/2007/PartnerControls"/>
    <ds:schemaRef ds:uri="5cf63594-a377-46a5-9e82-ada1024a75a3"/>
    <ds:schemaRef ds:uri="http://www.w3.org/XML/1998/namespace"/>
    <ds:schemaRef ds:uri="http://purl.org/dc/terms/"/>
  </ds:schemaRefs>
</ds:datastoreItem>
</file>

<file path=customXml/itemProps3.xml><?xml version="1.0" encoding="utf-8"?>
<ds:datastoreItem xmlns:ds="http://schemas.openxmlformats.org/officeDocument/2006/customXml" ds:itemID="{48C814CA-1094-44B4-9A26-D50F850531A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cf63594-a377-46a5-9e82-ada1024a75a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901</TotalTime>
  <Words>991</Words>
  <Application>Microsoft Office PowerPoint</Application>
  <PresentationFormat>Widescreen</PresentationFormat>
  <Paragraphs>168</Paragraphs>
  <Slides>13</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Comic Sans MS</vt:lpstr>
      <vt:lpstr>Office Theme</vt:lpstr>
      <vt:lpstr>  </vt:lpstr>
      <vt:lpstr>  </vt:lpstr>
      <vt:lpstr>  </vt:lpstr>
      <vt:lpstr>  </vt:lpstr>
      <vt:lpstr>  </vt:lpstr>
      <vt:lpstr>  </vt:lpstr>
      <vt:lpstr>  </vt:lpstr>
      <vt:lpstr>  </vt:lpstr>
      <vt:lpstr>  </vt:lpstr>
      <vt:lpstr>  </vt:lpstr>
      <vt:lpstr>  </vt:lpstr>
      <vt:lpstr>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Music Intent</dc:title>
  <dc:creator>Fran Hart</dc:creator>
  <cp:lastModifiedBy>Dave Gooderham</cp:lastModifiedBy>
  <cp:revision>803</cp:revision>
  <cp:lastPrinted>2021-11-22T14:02:04Z</cp:lastPrinted>
  <dcterms:created xsi:type="dcterms:W3CDTF">2021-01-26T21:26:53Z</dcterms:created>
  <dcterms:modified xsi:type="dcterms:W3CDTF">2025-01-20T11:43:17Z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0x010100F839AD28978853459171F166D8BD974B</vt:lpwstr>
  </property>
</Properties>
</file>