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1A7BA4-8908-0953-082B-716F112526DD}" v="94" dt="2023-10-19T13:21:26.630"/>
    <p1510:client id="{20F706CC-AA2F-D719-8C9F-4E959833FA75}" v="1284" dt="2023-10-18T23:57:24.029"/>
    <p1510:client id="{A8CEBDE6-1F3A-4227-96BF-024311BFD604}" v="1473" dt="2023-10-18T12:37:43.5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EC6DFD-4519-023D-EFA1-5306610CD4B5}"/>
              </a:ext>
            </a:extLst>
          </p:cNvPr>
          <p:cNvSpPr txBox="1"/>
          <p:nvPr/>
        </p:nvSpPr>
        <p:spPr>
          <a:xfrm>
            <a:off x="242178" y="305645"/>
            <a:ext cx="1306400" cy="830997"/>
          </a:xfrm>
          <a:prstGeom prst="rect">
            <a:avLst/>
          </a:prstGeom>
          <a:solidFill>
            <a:schemeClr val="accent6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Teacher actions register on Arbor between 8.50 and 9.00am</a:t>
            </a:r>
            <a:endParaRPr lang="en-US" sz="1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D734D8-B40B-DDA9-C979-15F2A1FCF292}"/>
              </a:ext>
            </a:extLst>
          </p:cNvPr>
          <p:cNvSpPr txBox="1"/>
          <p:nvPr/>
        </p:nvSpPr>
        <p:spPr>
          <a:xfrm>
            <a:off x="1883839" y="3593205"/>
            <a:ext cx="1332591" cy="1015663"/>
          </a:xfrm>
          <a:prstGeom prst="rect">
            <a:avLst/>
          </a:prstGeom>
          <a:solidFill>
            <a:schemeClr val="accent6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3 days absent, teacher carries out welfare call (with support if necessary)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2BE94B-46E3-4B78-C2C8-970E0D2385A8}"/>
              </a:ext>
            </a:extLst>
          </p:cNvPr>
          <p:cNvSpPr txBox="1"/>
          <p:nvPr/>
        </p:nvSpPr>
        <p:spPr>
          <a:xfrm>
            <a:off x="289929" y="1398677"/>
            <a:ext cx="1257239" cy="276999"/>
          </a:xfrm>
          <a:prstGeom prst="rect">
            <a:avLst/>
          </a:prstGeom>
          <a:solidFill>
            <a:schemeClr val="accent6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Student absent</a:t>
            </a:r>
            <a:endParaRPr lang="en-US" sz="1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308EDB-00D3-E2F3-1ADA-79F7960E2FB9}"/>
              </a:ext>
            </a:extLst>
          </p:cNvPr>
          <p:cNvSpPr txBox="1"/>
          <p:nvPr/>
        </p:nvSpPr>
        <p:spPr>
          <a:xfrm>
            <a:off x="1875380" y="587515"/>
            <a:ext cx="1208078" cy="276999"/>
          </a:xfrm>
          <a:prstGeom prst="rect">
            <a:avLst/>
          </a:prstGeom>
          <a:solidFill>
            <a:schemeClr val="accent6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Student present</a:t>
            </a:r>
            <a:endParaRPr lang="en-US" sz="1200" b="1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C3935BD-BE5C-0F2E-0188-ECC7A57B8218}"/>
              </a:ext>
            </a:extLst>
          </p:cNvPr>
          <p:cNvCxnSpPr/>
          <p:nvPr/>
        </p:nvCxnSpPr>
        <p:spPr>
          <a:xfrm>
            <a:off x="1549196" y="725742"/>
            <a:ext cx="336756" cy="49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673B261F-3A2D-054E-F164-A408F35A6136}"/>
              </a:ext>
            </a:extLst>
          </p:cNvPr>
          <p:cNvCxnSpPr/>
          <p:nvPr/>
        </p:nvCxnSpPr>
        <p:spPr>
          <a:xfrm>
            <a:off x="1547659" y="1535369"/>
            <a:ext cx="336757" cy="252443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2B990F1-4FB4-B684-E9DC-ED4E8F9D76CF}"/>
              </a:ext>
            </a:extLst>
          </p:cNvPr>
          <p:cNvCxnSpPr>
            <a:cxnSpLocks/>
          </p:cNvCxnSpPr>
          <p:nvPr/>
        </p:nvCxnSpPr>
        <p:spPr>
          <a:xfrm>
            <a:off x="922385" y="1672095"/>
            <a:ext cx="4918" cy="2875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F558245-8CF8-8998-1B7A-37F95D19FF12}"/>
              </a:ext>
            </a:extLst>
          </p:cNvPr>
          <p:cNvCxnSpPr>
            <a:cxnSpLocks/>
          </p:cNvCxnSpPr>
          <p:nvPr/>
        </p:nvCxnSpPr>
        <p:spPr>
          <a:xfrm>
            <a:off x="922384" y="1119030"/>
            <a:ext cx="4918" cy="2875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B1167C5-1FF5-92AD-7AA5-57EBE7D245C5}"/>
              </a:ext>
            </a:extLst>
          </p:cNvPr>
          <p:cNvSpPr txBox="1"/>
          <p:nvPr/>
        </p:nvSpPr>
        <p:spPr>
          <a:xfrm>
            <a:off x="1876790" y="1325741"/>
            <a:ext cx="1306400" cy="2123658"/>
          </a:xfrm>
          <a:prstGeom prst="rect">
            <a:avLst/>
          </a:prstGeom>
          <a:solidFill>
            <a:schemeClr val="accent2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Parent / carer is expected to contact the school office on the 1st day of their child's absence, stating the reason (not just 'ill') and their expected return date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026C74-1CDF-5212-932D-ED0182508F04}"/>
              </a:ext>
            </a:extLst>
          </p:cNvPr>
          <p:cNvSpPr txBox="1"/>
          <p:nvPr/>
        </p:nvSpPr>
        <p:spPr>
          <a:xfrm>
            <a:off x="3520470" y="3728399"/>
            <a:ext cx="1195788" cy="646331"/>
          </a:xfrm>
          <a:prstGeom prst="rect">
            <a:avLst/>
          </a:prstGeom>
          <a:solidFill>
            <a:schemeClr val="accent2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Office will call first person on contacts list</a:t>
            </a:r>
            <a:endParaRPr lang="en-US" sz="12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14D5AF-4ACB-FD81-703B-7981DEDF0734}"/>
              </a:ext>
            </a:extLst>
          </p:cNvPr>
          <p:cNvSpPr txBox="1"/>
          <p:nvPr/>
        </p:nvSpPr>
        <p:spPr>
          <a:xfrm>
            <a:off x="5067034" y="3826722"/>
            <a:ext cx="1332591" cy="830997"/>
          </a:xfrm>
          <a:prstGeom prst="rect">
            <a:avLst/>
          </a:prstGeom>
          <a:solidFill>
            <a:srgbClr val="FF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If no calls, texts and emails are answered, SLT/DSL informed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30F6251-FE19-9465-D37B-0CE25EB11158}"/>
              </a:ext>
            </a:extLst>
          </p:cNvPr>
          <p:cNvSpPr txBox="1"/>
          <p:nvPr/>
        </p:nvSpPr>
        <p:spPr>
          <a:xfrm>
            <a:off x="3509992" y="1877998"/>
            <a:ext cx="1208078" cy="646331"/>
          </a:xfrm>
          <a:prstGeom prst="rect">
            <a:avLst/>
          </a:prstGeom>
          <a:solidFill>
            <a:schemeClr val="accent2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Welfare call </a:t>
            </a:r>
            <a:r>
              <a:rPr lang="en-US" sz="1200" b="1">
                <a:cs typeface="Calibri"/>
              </a:rPr>
              <a:t>may be made by </a:t>
            </a:r>
            <a:r>
              <a:rPr lang="en-US" sz="1200" b="1" dirty="0">
                <a:cs typeface="Calibri"/>
              </a:rPr>
              <a:t>Office</a:t>
            </a:r>
            <a:endParaRPr lang="en-US" sz="1200" b="1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02430B6-48CF-9AF7-351A-04A8CC6000C5}"/>
              </a:ext>
            </a:extLst>
          </p:cNvPr>
          <p:cNvCxnSpPr>
            <a:cxnSpLocks/>
          </p:cNvCxnSpPr>
          <p:nvPr/>
        </p:nvCxnSpPr>
        <p:spPr>
          <a:xfrm>
            <a:off x="4732389" y="4142451"/>
            <a:ext cx="336756" cy="49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C0A6E5E8-6884-B740-2D28-4CE338DA354F}"/>
              </a:ext>
            </a:extLst>
          </p:cNvPr>
          <p:cNvCxnSpPr>
            <a:cxnSpLocks/>
          </p:cNvCxnSpPr>
          <p:nvPr/>
        </p:nvCxnSpPr>
        <p:spPr>
          <a:xfrm>
            <a:off x="4657110" y="5259335"/>
            <a:ext cx="410498" cy="37362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AAD0B65-2028-F4E0-A76F-A86326DEBA57}"/>
              </a:ext>
            </a:extLst>
          </p:cNvPr>
          <p:cNvCxnSpPr>
            <a:cxnSpLocks/>
          </p:cNvCxnSpPr>
          <p:nvPr/>
        </p:nvCxnSpPr>
        <p:spPr>
          <a:xfrm>
            <a:off x="1549196" y="1463160"/>
            <a:ext cx="336756" cy="49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15C7F04-54D7-A53E-CABA-13D88AFDC990}"/>
              </a:ext>
            </a:extLst>
          </p:cNvPr>
          <p:cNvSpPr txBox="1"/>
          <p:nvPr/>
        </p:nvSpPr>
        <p:spPr>
          <a:xfrm>
            <a:off x="3509992" y="1324933"/>
            <a:ext cx="1208078" cy="276999"/>
          </a:xfrm>
          <a:prstGeom prst="rect">
            <a:avLst/>
          </a:prstGeom>
          <a:solidFill>
            <a:schemeClr val="accent2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Yes </a:t>
            </a:r>
            <a:endParaRPr lang="en-US" sz="1200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B16515-B573-F6D8-C26B-D68DB83EA71A}"/>
              </a:ext>
            </a:extLst>
          </p:cNvPr>
          <p:cNvSpPr txBox="1"/>
          <p:nvPr/>
        </p:nvSpPr>
        <p:spPr>
          <a:xfrm>
            <a:off x="3509992" y="2787481"/>
            <a:ext cx="1208078" cy="646331"/>
          </a:xfrm>
          <a:prstGeom prst="rect">
            <a:avLst/>
          </a:prstGeom>
          <a:solidFill>
            <a:schemeClr val="accent2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No - Parent / carer does not contact school</a:t>
            </a:r>
            <a:endParaRPr lang="en-US" sz="1200" b="1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8560272-A12C-456E-BC94-D67F997DC5FD}"/>
              </a:ext>
            </a:extLst>
          </p:cNvPr>
          <p:cNvCxnSpPr>
            <a:cxnSpLocks/>
          </p:cNvCxnSpPr>
          <p:nvPr/>
        </p:nvCxnSpPr>
        <p:spPr>
          <a:xfrm>
            <a:off x="3183808" y="1475451"/>
            <a:ext cx="336756" cy="49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9DF0962-53E0-6AA5-1F65-D1FF9B48D27C}"/>
              </a:ext>
            </a:extLst>
          </p:cNvPr>
          <p:cNvCxnSpPr>
            <a:cxnSpLocks/>
          </p:cNvCxnSpPr>
          <p:nvPr/>
        </p:nvCxnSpPr>
        <p:spPr>
          <a:xfrm>
            <a:off x="3183808" y="3024032"/>
            <a:ext cx="336756" cy="49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12295D4-655F-C46A-5A40-F0E03B1A925D}"/>
              </a:ext>
            </a:extLst>
          </p:cNvPr>
          <p:cNvCxnSpPr>
            <a:cxnSpLocks/>
          </p:cNvCxnSpPr>
          <p:nvPr/>
        </p:nvCxnSpPr>
        <p:spPr>
          <a:xfrm>
            <a:off x="4117868" y="1598352"/>
            <a:ext cx="4918" cy="2875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946C03D-736B-62EF-67E7-7ABC93FC92D0}"/>
              </a:ext>
            </a:extLst>
          </p:cNvPr>
          <p:cNvCxnSpPr>
            <a:cxnSpLocks/>
          </p:cNvCxnSpPr>
          <p:nvPr/>
        </p:nvCxnSpPr>
        <p:spPr>
          <a:xfrm>
            <a:off x="4117867" y="3429609"/>
            <a:ext cx="4918" cy="2875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5BE343A-392F-97BB-1EA0-206CB68983AB}"/>
              </a:ext>
            </a:extLst>
          </p:cNvPr>
          <p:cNvCxnSpPr>
            <a:cxnSpLocks/>
          </p:cNvCxnSpPr>
          <p:nvPr/>
        </p:nvCxnSpPr>
        <p:spPr>
          <a:xfrm>
            <a:off x="4117867" y="4339093"/>
            <a:ext cx="4918" cy="2875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21D588D-1D0B-05A9-7382-C8C6F17E0624}"/>
              </a:ext>
            </a:extLst>
          </p:cNvPr>
          <p:cNvSpPr txBox="1"/>
          <p:nvPr/>
        </p:nvSpPr>
        <p:spPr>
          <a:xfrm>
            <a:off x="3508179" y="4613300"/>
            <a:ext cx="1195788" cy="1200329"/>
          </a:xfrm>
          <a:prstGeom prst="rect">
            <a:avLst/>
          </a:prstGeom>
          <a:solidFill>
            <a:schemeClr val="accent2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No answer – leaves a message and calls next person on contacts list</a:t>
            </a:r>
            <a:endParaRPr lang="en-US" sz="1200" b="1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6198263-CB0C-91C8-DC72-41F31931AABA}"/>
              </a:ext>
            </a:extLst>
          </p:cNvPr>
          <p:cNvCxnSpPr>
            <a:cxnSpLocks/>
          </p:cNvCxnSpPr>
          <p:nvPr/>
        </p:nvCxnSpPr>
        <p:spPr>
          <a:xfrm flipV="1">
            <a:off x="6403872" y="4104858"/>
            <a:ext cx="498120" cy="40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5F5C5B3-1539-B4DD-2045-8C9A1D114662}"/>
              </a:ext>
            </a:extLst>
          </p:cNvPr>
          <p:cNvSpPr txBox="1"/>
          <p:nvPr/>
        </p:nvSpPr>
        <p:spPr>
          <a:xfrm>
            <a:off x="6904737" y="2721275"/>
            <a:ext cx="1207085" cy="1754326"/>
          </a:xfrm>
          <a:prstGeom prst="rect">
            <a:avLst/>
          </a:prstGeom>
          <a:solidFill>
            <a:srgbClr val="FF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We will undertake a door knock / home visits to ensure the child Is safe and we are fulfilling our safeguarding duty of care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69CB749-DE62-9F0E-6DD4-BB5AF052C859}"/>
              </a:ext>
            </a:extLst>
          </p:cNvPr>
          <p:cNvSpPr txBox="1"/>
          <p:nvPr/>
        </p:nvSpPr>
        <p:spPr>
          <a:xfrm>
            <a:off x="6512158" y="4773413"/>
            <a:ext cx="2565361" cy="2123658"/>
          </a:xfrm>
          <a:prstGeom prst="rect">
            <a:avLst/>
          </a:prstGeom>
          <a:solidFill>
            <a:srgbClr val="FF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Attendance letters are sent by the attendance lead when attendance becomes a persistent absence flag and/or once 4 </a:t>
            </a:r>
            <a:r>
              <a:rPr lang="en-US" sz="1200" b="1" dirty="0" err="1">
                <a:cs typeface="Calibri"/>
              </a:rPr>
              <a:t>unauthorised</a:t>
            </a:r>
            <a:r>
              <a:rPr lang="en-US" sz="1200" b="1" dirty="0">
                <a:cs typeface="Calibri"/>
              </a:rPr>
              <a:t> sessions have occurred and again, if attendance doesn't improve, informing that any future absences without agreement/substantial 'evidence of why' will be </a:t>
            </a:r>
            <a:r>
              <a:rPr lang="en-US" sz="1200" b="1" dirty="0" err="1">
                <a:cs typeface="Calibri"/>
              </a:rPr>
              <a:t>unauthorised</a:t>
            </a:r>
            <a:r>
              <a:rPr lang="en-US" sz="1200" b="1" dirty="0">
                <a:cs typeface="Calibri"/>
              </a:rPr>
              <a:t>, and may result in a FPN.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D6600C0-E356-03E2-AEDD-86751AA80824}"/>
              </a:ext>
            </a:extLst>
          </p:cNvPr>
          <p:cNvCxnSpPr>
            <a:cxnSpLocks/>
          </p:cNvCxnSpPr>
          <p:nvPr/>
        </p:nvCxnSpPr>
        <p:spPr>
          <a:xfrm>
            <a:off x="7450769" y="4482110"/>
            <a:ext cx="4918" cy="2875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6D5EAAE-4E64-0697-2E5C-356CB1D576D6}"/>
              </a:ext>
            </a:extLst>
          </p:cNvPr>
          <p:cNvCxnSpPr>
            <a:cxnSpLocks/>
          </p:cNvCxnSpPr>
          <p:nvPr/>
        </p:nvCxnSpPr>
        <p:spPr>
          <a:xfrm>
            <a:off x="8117688" y="3877867"/>
            <a:ext cx="844756" cy="155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D278674-64E2-B377-40D8-5775C9811E9F}"/>
              </a:ext>
            </a:extLst>
          </p:cNvPr>
          <p:cNvSpPr txBox="1"/>
          <p:nvPr/>
        </p:nvSpPr>
        <p:spPr>
          <a:xfrm>
            <a:off x="8970916" y="2206104"/>
            <a:ext cx="1554841" cy="2123658"/>
          </a:xfrm>
          <a:prstGeom prst="rect">
            <a:avLst/>
          </a:prstGeom>
          <a:solidFill>
            <a:srgbClr val="FF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If we cannot make contact at the address of the child, after 5 days (in line with Unity SP Attendance policy CME), we will involve the EWO (Education Welfare Officer) as a child missing in education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D662CB-780A-4FE2-A42B-430727EB481F}"/>
              </a:ext>
            </a:extLst>
          </p:cNvPr>
          <p:cNvSpPr txBox="1"/>
          <p:nvPr/>
        </p:nvSpPr>
        <p:spPr>
          <a:xfrm>
            <a:off x="5067032" y="5363010"/>
            <a:ext cx="1332591" cy="1015663"/>
          </a:xfrm>
          <a:prstGeom prst="rect">
            <a:avLst/>
          </a:prstGeom>
          <a:solidFill>
            <a:schemeClr val="accent2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We will attempt to reach all named contacts via phone then email and text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06A534-72C2-6CC2-5AE8-FE6350DB177B}"/>
              </a:ext>
            </a:extLst>
          </p:cNvPr>
          <p:cNvSpPr txBox="1"/>
          <p:nvPr/>
        </p:nvSpPr>
        <p:spPr>
          <a:xfrm>
            <a:off x="252258" y="1958592"/>
            <a:ext cx="1330981" cy="1015663"/>
          </a:xfrm>
          <a:prstGeom prst="rect">
            <a:avLst/>
          </a:prstGeom>
          <a:solidFill>
            <a:schemeClr val="accent6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Teacher shares herringbones with parents/carers at parents evenings</a:t>
            </a:r>
            <a:endParaRPr lang="en-US" sz="1200" b="1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68CC1A6-D458-DCEE-7402-11A5DE54D5D9}"/>
              </a:ext>
            </a:extLst>
          </p:cNvPr>
          <p:cNvCxnSpPr>
            <a:cxnSpLocks/>
          </p:cNvCxnSpPr>
          <p:nvPr/>
        </p:nvCxnSpPr>
        <p:spPr>
          <a:xfrm flipH="1">
            <a:off x="9597444" y="4332950"/>
            <a:ext cx="1910" cy="4599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6CB6D01-DC9E-9288-2FF8-311E2D0AC7A5}"/>
              </a:ext>
            </a:extLst>
          </p:cNvPr>
          <p:cNvCxnSpPr>
            <a:cxnSpLocks/>
          </p:cNvCxnSpPr>
          <p:nvPr/>
        </p:nvCxnSpPr>
        <p:spPr>
          <a:xfrm>
            <a:off x="9017270" y="5602949"/>
            <a:ext cx="347340" cy="49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5A7C70B-04F1-A9B7-3F9B-479F79FED91C}"/>
              </a:ext>
            </a:extLst>
          </p:cNvPr>
          <p:cNvSpPr txBox="1"/>
          <p:nvPr/>
        </p:nvSpPr>
        <p:spPr>
          <a:xfrm>
            <a:off x="10582008" y="4763577"/>
            <a:ext cx="1491341" cy="1938992"/>
          </a:xfrm>
          <a:prstGeom prst="rect">
            <a:avLst/>
          </a:prstGeom>
          <a:solidFill>
            <a:srgbClr val="FF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Repeated and continued </a:t>
            </a:r>
            <a:r>
              <a:rPr lang="en-US" sz="1200" b="1" dirty="0" err="1">
                <a:cs typeface="Calibri"/>
              </a:rPr>
              <a:t>unauthorised</a:t>
            </a:r>
            <a:r>
              <a:rPr lang="en-US" sz="1200" b="1" dirty="0">
                <a:cs typeface="Calibri"/>
              </a:rPr>
              <a:t> absences could lead to an attendance agreement being drawn up between the attendance education service and families.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D4978C-D2AE-D578-FDAF-CF4DF4474545}"/>
              </a:ext>
            </a:extLst>
          </p:cNvPr>
          <p:cNvSpPr txBox="1"/>
          <p:nvPr/>
        </p:nvSpPr>
        <p:spPr>
          <a:xfrm>
            <a:off x="9333174" y="4805910"/>
            <a:ext cx="1089175" cy="1200329"/>
          </a:xfrm>
          <a:prstGeom prst="rect">
            <a:avLst/>
          </a:prstGeom>
          <a:solidFill>
            <a:srgbClr val="FF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cs typeface="Calibri"/>
              </a:rPr>
              <a:t>A FPN may be issued when 8 sessions have been </a:t>
            </a:r>
            <a:r>
              <a:rPr lang="en-US" sz="1200" b="1" dirty="0" err="1">
                <a:cs typeface="Calibri"/>
              </a:rPr>
              <a:t>unauthorised</a:t>
            </a:r>
            <a:r>
              <a:rPr lang="en-US" sz="1200" b="1" dirty="0">
                <a:cs typeface="Calibri"/>
              </a:rPr>
              <a:t> (4 days total).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37887AA-CCE0-2A74-94EF-61016CFD63B1}"/>
              </a:ext>
            </a:extLst>
          </p:cNvPr>
          <p:cNvCxnSpPr>
            <a:cxnSpLocks/>
          </p:cNvCxnSpPr>
          <p:nvPr/>
        </p:nvCxnSpPr>
        <p:spPr>
          <a:xfrm flipV="1">
            <a:off x="10382520" y="5300949"/>
            <a:ext cx="199173" cy="162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E127378E-E55D-2119-D516-3C77D452C602}"/>
              </a:ext>
            </a:extLst>
          </p:cNvPr>
          <p:cNvSpPr txBox="1"/>
          <p:nvPr/>
        </p:nvSpPr>
        <p:spPr>
          <a:xfrm>
            <a:off x="5249333" y="169333"/>
            <a:ext cx="451908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West Row Academy – Attendance responsibilities and procedures</a:t>
            </a:r>
            <a:endParaRPr lang="en-US" dirty="0"/>
          </a:p>
        </p:txBody>
      </p:sp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48680730-260F-E9BE-2AF4-1F4FC86B7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237927"/>
              </p:ext>
            </p:extLst>
          </p:nvPr>
        </p:nvGraphicFramePr>
        <p:xfrm>
          <a:off x="6551083" y="931333"/>
          <a:ext cx="533220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6101">
                  <a:extLst>
                    <a:ext uri="{9D8B030D-6E8A-4147-A177-3AD203B41FA5}">
                      <a16:colId xmlns:a16="http://schemas.microsoft.com/office/drawing/2014/main" val="1944668196"/>
                    </a:ext>
                  </a:extLst>
                </a:gridCol>
                <a:gridCol w="2666101">
                  <a:extLst>
                    <a:ext uri="{9D8B030D-6E8A-4147-A177-3AD203B41FA5}">
                      <a16:colId xmlns:a16="http://schemas.microsoft.com/office/drawing/2014/main" val="413061278"/>
                    </a:ext>
                  </a:extLst>
                </a:gridCol>
              </a:tblGrid>
              <a:tr h="2893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Teachers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858611"/>
                  </a:ext>
                </a:extLst>
              </a:tr>
              <a:tr h="2893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Admin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19983"/>
                  </a:ext>
                </a:extLst>
              </a:tr>
              <a:tr h="2893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/>
                        <a:t>SLT/DSL/Attendance lead</a:t>
                      </a:r>
                      <a:endParaRPr lang="en-US" b="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788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330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Elisabeth Close</dc:creator>
  <cp:lastModifiedBy>Elisabeth Close</cp:lastModifiedBy>
  <cp:revision>531</cp:revision>
  <dcterms:created xsi:type="dcterms:W3CDTF">2023-10-18T10:11:52Z</dcterms:created>
  <dcterms:modified xsi:type="dcterms:W3CDTF">2023-10-19T19:40:34Z</dcterms:modified>
</cp:coreProperties>
</file>