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5"/>
  </p:notesMasterIdLst>
  <p:sldIdLst>
    <p:sldId id="256" r:id="rId5"/>
    <p:sldId id="257" r:id="rId6"/>
    <p:sldId id="258" r:id="rId7"/>
    <p:sldId id="263" r:id="rId8"/>
    <p:sldId id="266" r:id="rId9"/>
    <p:sldId id="267" r:id="rId10"/>
    <p:sldId id="259" r:id="rId11"/>
    <p:sldId id="268" r:id="rId12"/>
    <p:sldId id="269" r:id="rId13"/>
    <p:sldId id="270" r:id="rId14"/>
    <p:sldId id="271" r:id="rId15"/>
    <p:sldId id="261" r:id="rId16"/>
    <p:sldId id="262" r:id="rId17"/>
    <p:sldId id="260" r:id="rId18"/>
    <p:sldId id="265" r:id="rId19"/>
    <p:sldId id="272" r:id="rId20"/>
    <p:sldId id="264" r:id="rId21"/>
    <p:sldId id="273" r:id="rId22"/>
    <p:sldId id="274" r:id="rId23"/>
    <p:sldId id="275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Economica" panose="020B0604020202020204" charset="0"/>
      <p:regular r:id="rId30"/>
      <p:bold r:id="rId31"/>
      <p:italic r:id="rId32"/>
      <p:boldItalic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45BFD0-0AA4-7AAF-3F48-51C9E730E482}" name="Nick Froy" initials="NF" userId="S::NFroy@Unitysp.co.uk::29434b4d-855c-4e61-849f-c76b8ed3443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A97646-1BD0-575A-25AC-3105EE26D436}" v="26" dt="2022-06-23T09:01:01.230"/>
  </p1510:revLst>
</p1510:revInfo>
</file>

<file path=ppt/tableStyles.xml><?xml version="1.0" encoding="utf-8"?>
<a:tblStyleLst xmlns:a="http://schemas.openxmlformats.org/drawingml/2006/main" def="{DCE372D8-BF63-42CB-A5BF-16794174AFF9}">
  <a:tblStyle styleId="{DCE372D8-BF63-42CB-A5BF-16794174AF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56" y="5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19691be4ed_0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19691be4ed_0_8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9691be4e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19691be4e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333c20274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333c20274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20aec772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20aec772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Rolling programme through this half term -we have currently appointed Head of Lower School, Assistant Headteachers and KS3 COre subject leads and SENDCo and next wednesday we will appointed subject cluster leads for the non-core subjects.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33c2027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333c2027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333c20274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333c20274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20aec772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220aec772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33c381edd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33c381edd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57e8166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357e8166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344c71d6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344c71d6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33de8dac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33de8dac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 can only really speak for my two headships in Unity schools where we have successful schools and low staff turnover.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4832a7b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24832a7b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Sally to start -introduce all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Sally-background experiences including transition of school types; LA background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Ben talks about primary experience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357e81666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357e81666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33c381ed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33c381edd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GB" sz="2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The decisions have happened and there is nothing to be gained from discussing the past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333c20274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333c20274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GB" sz="2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We are really excited about this. It is a bit like starting a new school but even better!</a:t>
            </a:r>
            <a:endParaRPr sz="22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GB" sz="2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Important to be mindful of the situation and sensitive towards staff</a:t>
            </a:r>
            <a:endParaRPr sz="22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220aec772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220aec772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332d4a010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332d4a010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GB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Thanks for your comments and questions 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GB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The decisions have happened and there is nothing to be gained from discussing the past</a:t>
            </a:r>
            <a:endParaRPr sz="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GB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When we were employed it was to be head of CUS and Head of Westley -we have been asked to lead this re-organisation from this point forward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add info re admissions for Y7/8/9 for Sept 2023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8fa37029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18fa37029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-GB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Speak to the students to ask them what they want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8fa37029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18fa37029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2023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Families</a:t>
            </a:r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GB" sz="2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Visits in the holidays 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GB" sz="2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Open evenings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GB" sz="2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Invite families on the same days as students come </a:t>
            </a:r>
            <a:endParaRPr sz="2800"/>
          </a:p>
        </p:txBody>
      </p:sp>
      <p:pic>
        <p:nvPicPr>
          <p:cNvPr id="166" name="Google Shape;1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5688" y="2986088"/>
            <a:ext cx="2181225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4873" y="163325"/>
            <a:ext cx="2640650" cy="18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Curriculum</a:t>
            </a:r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Similar proportion of subjects to current middle schools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Emphasis on a broad curriculum that values all subjects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Regular cross site planning and collaboration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4" name="Google Shape;17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4947" y="3237172"/>
            <a:ext cx="1714575" cy="15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Staffing Structure and the recruitment process 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GB" sz="2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All roles are ring fenced for Horringer and Westley staff to apply for </a:t>
            </a:r>
            <a:endParaRPr sz="2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GB" sz="2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Staff will be in place by the end of this term</a:t>
            </a:r>
            <a:endParaRPr sz="2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GB" sz="2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Leadership team including year leaders</a:t>
            </a:r>
            <a:endParaRPr sz="2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GB" sz="2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Middle leaders</a:t>
            </a:r>
            <a:endParaRPr sz="2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GB" sz="2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Pastoral team </a:t>
            </a:r>
            <a:endParaRPr sz="2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GB" sz="2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Office staff</a:t>
            </a:r>
            <a:endParaRPr sz="2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338" y="2819838"/>
            <a:ext cx="2181225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50375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new staffing structure -current projection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4947" y="3237172"/>
            <a:ext cx="1714575" cy="15049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7" name="Google Shape;107;p19"/>
          <p:cNvGraphicFramePr/>
          <p:nvPr>
            <p:extLst>
              <p:ext uri="{D42A27DB-BD31-4B8C-83A1-F6EECF244321}">
                <p14:modId xmlns:p14="http://schemas.microsoft.com/office/powerpoint/2010/main" val="1834447083"/>
              </p:ext>
            </p:extLst>
          </p:nvPr>
        </p:nvGraphicFramePr>
        <p:xfrm>
          <a:off x="3156850" y="1104850"/>
          <a:ext cx="2830300" cy="3657420"/>
        </p:xfrm>
        <a:graphic>
          <a:graphicData uri="http://schemas.openxmlformats.org/drawingml/2006/table">
            <a:tbl>
              <a:tblPr>
                <a:noFill/>
                <a:tableStyleId>{DCE372D8-BF63-42CB-A5BF-16794174AFF9}</a:tableStyleId>
              </a:tblPr>
              <a:tblGrid>
                <a:gridCol w="283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/>
                        <a:t>Head of Lower School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/>
                        <a:t>Assistant Head of Lower school/ Head of Year 7 and 8 x 2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/>
                        <a:t>Head of English, Maths, Science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/>
                        <a:t>Head of Humanities, PE and Enrichment, MFL, Performing and Visual Arts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/>
                        <a:t>Classroom teachers 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/>
                        <a:t>LSAs , </a:t>
                      </a:r>
                      <a:r>
                        <a:rPr lang="en-GB" dirty="0">
                          <a:solidFill>
                            <a:schemeClr val="dk1"/>
                          </a:solidFill>
                        </a:rPr>
                        <a:t>Family Support Worker, Pastoral Lead, Cover Supervisor</a:t>
                      </a:r>
                      <a:endParaRPr dirty="0"/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Infrastructure and Systems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Shared across both sites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➔"/>
            </a:pPr>
            <a:r>
              <a:rPr lang="en-GB"/>
              <a:t>Rewards systems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GB"/>
              <a:t>Behaviour expectations and systems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GB"/>
              <a:t>Parent platform (reports/ homework/ rewards/ incidents)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GB"/>
              <a:t>Timetabling systems/ school day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GB"/>
              <a:t>Curriculum teams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4947" y="3237172"/>
            <a:ext cx="1714575" cy="15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Uniform</a:t>
            </a: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365850" y="1232950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2023 all students at the Lower School site will wear County uniform.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We will consult on this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We will follow the guidelines that the government have introduced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Uniform will be smart and will be able to support financially for those that need this.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All year groups (Year 7-11) will have the new uniform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We will have more answers by Christmas after consulting with students with governors, staff, students and parents</a:t>
            </a:r>
            <a:endParaRPr/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6047" y="3198497"/>
            <a:ext cx="1714575" cy="15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Transport </a:t>
            </a:r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GB" sz="22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We are honouring all current transport arrangements</a:t>
            </a:r>
            <a:endParaRPr sz="2200" dirty="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GB" sz="22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We will look at fresh routes</a:t>
            </a:r>
            <a:endParaRPr sz="2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GB" sz="22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We are in meetings with The Suffolk Transport Team to get</a:t>
            </a:r>
            <a:endParaRPr sz="2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>
              <a:buNone/>
            </a:pPr>
            <a:r>
              <a:rPr lang="en-GB" sz="22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 more answers</a:t>
            </a:r>
            <a:endParaRPr sz="2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1" name="Google Shape;18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338" y="2819838"/>
            <a:ext cx="2181225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steps</a:t>
            </a: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000" y="1251325"/>
            <a:ext cx="8039775" cy="29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7697" y="3453747"/>
            <a:ext cx="1714575" cy="15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Planning</a:t>
            </a:r>
            <a:endParaRPr dirty="0"/>
          </a:p>
        </p:txBody>
      </p:sp>
      <p:sp>
        <p:nvSpPr>
          <p:cNvPr id="187" name="Google Shape;187;p3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11 classes currently projected for Year 7 and 8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Mixed ability classes for most subjects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Classes will be mixed up with Horringer, Westley and hopefully many more students (as with Y9 transition currently)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Transition events and activities through the year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Y7/8 students will visit the ‘County Site’; Y9/10/11 students will visit the lower site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Staff will work predominantly at one site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This is not just a one year plan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8" name="Google Shape;18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6088" y="3075063"/>
            <a:ext cx="2181225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Next steps</a:t>
            </a:r>
            <a:endParaRPr dirty="0"/>
          </a:p>
        </p:txBody>
      </p:sp>
      <p:sp>
        <p:nvSpPr>
          <p:cNvPr id="194" name="Google Shape;194;p3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Governance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Staff recruitment and retention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Extracurricular activities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Teacher assessments</a:t>
            </a:r>
            <a:endParaRPr/>
          </a:p>
        </p:txBody>
      </p:sp>
      <p:pic>
        <p:nvPicPr>
          <p:cNvPr id="195" name="Google Shape;19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338" y="2819838"/>
            <a:ext cx="2181225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Introductions </a:t>
            </a: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GB" sz="2100" dirty="0"/>
              <a:t>Sally Kennedy - Head teacher of County Upper School</a:t>
            </a:r>
            <a:endParaRPr sz="21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GB" sz="2100" dirty="0"/>
              <a:t>Ben Jeffery - Head of lower School</a:t>
            </a:r>
            <a:endParaRPr sz="21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endParaRPr lang="en-GB" sz="21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338" y="2819838"/>
            <a:ext cx="2181225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5000"/>
              <a:t>Thank you</a:t>
            </a:r>
            <a:endParaRPr sz="5000"/>
          </a:p>
        </p:txBody>
      </p:sp>
      <p:pic>
        <p:nvPicPr>
          <p:cNvPr id="202" name="Google Shape;20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338" y="2819838"/>
            <a:ext cx="2181225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Moving forwards 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GB" sz="2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Thanks for your comments and questions </a:t>
            </a:r>
            <a:endParaRPr sz="2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GB" sz="2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 2023 County Upper (new name tbc) will have years 7 - 13. The year 7 and 8s will be taught at the Westley campus.</a:t>
            </a:r>
            <a:endParaRPr sz="2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GB" sz="2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Year 9-13 at the County Upper campus</a:t>
            </a:r>
            <a:endParaRPr sz="2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338" y="2819838"/>
            <a:ext cx="2181225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School Identity</a:t>
            </a: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311700" y="1217500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School Name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School Logo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Uniform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The vision is the biggest part of the school’s identity…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4947" y="3237172"/>
            <a:ext cx="1714575" cy="15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Vision </a:t>
            </a:r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GB" sz="2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Opportunity to be innovative and ambitious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GB" sz="2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‘County’ to become the best school in the area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GB" sz="2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This is not Westley and not Horringer</a:t>
            </a:r>
            <a:endParaRPr sz="2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GB" sz="2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Take the best from three tier model</a:t>
            </a:r>
            <a:endParaRPr sz="2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GB" sz="2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We want to hear from you</a:t>
            </a:r>
            <a:endParaRPr sz="2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338" y="2819838"/>
            <a:ext cx="2181225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will make the lower school great? </a:t>
            </a:r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57822" algn="l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GB" sz="2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High quality teaching from excellent teachers from two successful schools</a:t>
            </a:r>
            <a:endParaRPr sz="2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7822" algn="l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GB" sz="2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 school where the staff know all the students</a:t>
            </a:r>
            <a:endParaRPr sz="2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7822" algn="l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GB" sz="2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Amazing pastoral support</a:t>
            </a:r>
            <a:endParaRPr sz="2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7822" algn="l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GB" sz="2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High expectations </a:t>
            </a:r>
            <a:endParaRPr sz="2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7822" algn="l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GB" sz="2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Brilliant opportunities outside the curriculum</a:t>
            </a:r>
            <a:endParaRPr sz="2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7822" algn="l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GB" sz="2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 middle school feeling</a:t>
            </a:r>
            <a:endParaRPr sz="2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7822" algn="l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GB" sz="2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Being part of one big school</a:t>
            </a:r>
            <a:endParaRPr sz="2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7822" algn="l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GB" sz="2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Being on a split site</a:t>
            </a:r>
            <a:endParaRPr sz="2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endParaRPr sz="2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338" y="2819838"/>
            <a:ext cx="2181225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Timeline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GB" sz="2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September 2022 - Westley and Horringer will be open with years 6 - 8 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GB" sz="2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August 31st 2023 Westley Middle and Horringer Middle will close</a:t>
            </a:r>
            <a:endParaRPr sz="2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GB" sz="22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Admissions -we will confirm how this will work in September </a:t>
            </a:r>
            <a:endParaRPr sz="220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GB" sz="2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 2023 County Upper (new name tbc) will have years 7 - 13. The year 7 and 8s will be taught at the Westley campus</a:t>
            </a:r>
            <a:endParaRPr sz="2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1599" y="3300417"/>
            <a:ext cx="1687657" cy="1433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Transition for Students</a:t>
            </a:r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en-GB" sz="15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Students need to bond together and mix with other students.</a:t>
            </a:r>
            <a:endParaRPr sz="15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-GB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 w</a:t>
            </a:r>
            <a:r>
              <a:rPr lang="en-GB" sz="15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ill </a:t>
            </a:r>
            <a:r>
              <a:rPr lang="en-GB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be visiting Horringer Court </a:t>
            </a:r>
            <a:r>
              <a:rPr lang="en-GB" sz="15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regularly next year and will meet students and lead assemblies with Horringer staff: </a:t>
            </a:r>
            <a:r>
              <a:rPr lang="en-GB" sz="15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Horringer students need to know that they are not joining Westley.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-GB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Bairstow and the pastoral team! 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 b="1" i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Programme of Planned sessions to support transition:</a:t>
            </a:r>
            <a:endParaRPr sz="1500" b="1" i="1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-GB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Taster / Wow days (PE, music, science)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en-GB" sz="15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Mixed groups team building events</a:t>
            </a:r>
            <a:endParaRPr sz="15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en-GB" sz="15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Teachers collaborating over tutor groups</a:t>
            </a:r>
            <a:endParaRPr sz="15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-GB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Summer school 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en-GB" sz="15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Extra transition for SEND students and other vulnerable groups</a:t>
            </a:r>
            <a:endParaRPr sz="15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-GB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Follow up and review whether it worked and plan for next year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7675" y="3733200"/>
            <a:ext cx="1464650" cy="12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2026" y="-295100"/>
            <a:ext cx="2660275" cy="19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Families</a:t>
            </a:r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GB" sz="2300" b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GB" sz="23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ood communication</a:t>
            </a:r>
            <a:endParaRPr sz="2300" b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GB" sz="23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Get the message out there on social media </a:t>
            </a:r>
            <a:endParaRPr sz="23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GB" sz="23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Monthly n</a:t>
            </a:r>
            <a:r>
              <a:rPr lang="en-GB" sz="23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ewsletters</a:t>
            </a:r>
            <a:endParaRPr sz="23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-GB" sz="23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New website?</a:t>
            </a:r>
            <a:endParaRPr sz="23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GB" sz="23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Put myself out there and answer any questions</a:t>
            </a:r>
            <a:endParaRPr sz="23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GB" sz="23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Frequently asked questions on the website</a:t>
            </a:r>
            <a:endParaRPr sz="23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800"/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3363" y="2861413"/>
            <a:ext cx="2181225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3623" y="315925"/>
            <a:ext cx="2787200" cy="231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AF742AC14D20489C4DDB5D0DEE38AA" ma:contentTypeVersion="13" ma:contentTypeDescription="Create a new document." ma:contentTypeScope="" ma:versionID="d2c980029b149c0024a483e9d301f437">
  <xsd:schema xmlns:xsd="http://www.w3.org/2001/XMLSchema" xmlns:xs="http://www.w3.org/2001/XMLSchema" xmlns:p="http://schemas.microsoft.com/office/2006/metadata/properties" xmlns:ns3="ab47a9fe-15f8-470d-b5f3-76e7c0cb88ed" xmlns:ns4="a1f245fe-c005-493d-830d-83bb9b49367f" targetNamespace="http://schemas.microsoft.com/office/2006/metadata/properties" ma:root="true" ma:fieldsID="8910808ac9f65b385650d85745600cec" ns3:_="" ns4:_="">
    <xsd:import namespace="ab47a9fe-15f8-470d-b5f3-76e7c0cb88ed"/>
    <xsd:import namespace="a1f245fe-c005-493d-830d-83bb9b4936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47a9fe-15f8-470d-b5f3-76e7c0cb88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f245fe-c005-493d-830d-83bb9b49367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6C77F4-35C0-43AB-8594-F0594AF42A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20B705-ECD5-4800-964B-29A2D11CA13A}">
  <ds:schemaRefs>
    <ds:schemaRef ds:uri="http://purl.org/dc/elements/1.1/"/>
    <ds:schemaRef ds:uri="http://purl.org/dc/terms/"/>
    <ds:schemaRef ds:uri="http://purl.org/dc/dcmitype/"/>
    <ds:schemaRef ds:uri="ab47a9fe-15f8-470d-b5f3-76e7c0cb88ed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a1f245fe-c005-493d-830d-83bb9b49367f"/>
  </ds:schemaRefs>
</ds:datastoreItem>
</file>

<file path=customXml/itemProps3.xml><?xml version="1.0" encoding="utf-8"?>
<ds:datastoreItem xmlns:ds="http://schemas.openxmlformats.org/officeDocument/2006/customXml" ds:itemID="{909B7D16-5078-4926-A1E8-F18D4D2135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47a9fe-15f8-470d-b5f3-76e7c0cb88ed"/>
    <ds:schemaRef ds:uri="a1f245fe-c005-493d-830d-83bb9b4936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946</Words>
  <Application>Microsoft Office PowerPoint</Application>
  <PresentationFormat>On-screen Show (16:9)</PresentationFormat>
  <Paragraphs>128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Luxe</vt:lpstr>
      <vt:lpstr>2023</vt:lpstr>
      <vt:lpstr>Introductions </vt:lpstr>
      <vt:lpstr>Moving forwards </vt:lpstr>
      <vt:lpstr>School Identity</vt:lpstr>
      <vt:lpstr>Vision </vt:lpstr>
      <vt:lpstr>What will make the lower school great? </vt:lpstr>
      <vt:lpstr>Timeline</vt:lpstr>
      <vt:lpstr>Transition for Students</vt:lpstr>
      <vt:lpstr>Families</vt:lpstr>
      <vt:lpstr>Families</vt:lpstr>
      <vt:lpstr>Curriculum</vt:lpstr>
      <vt:lpstr>Staffing Structure and the recruitment process </vt:lpstr>
      <vt:lpstr>new staffing structure -current projection</vt:lpstr>
      <vt:lpstr>Infrastructure and Systems</vt:lpstr>
      <vt:lpstr>Uniform</vt:lpstr>
      <vt:lpstr>Transport </vt:lpstr>
      <vt:lpstr>Next steps</vt:lpstr>
      <vt:lpstr>Planning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</dc:title>
  <dc:creator>S Kennedy</dc:creator>
  <cp:lastModifiedBy>B Jeffery</cp:lastModifiedBy>
  <cp:revision>17</cp:revision>
  <dcterms:modified xsi:type="dcterms:W3CDTF">2022-07-08T16:30:50Z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0x0101004AAF742AC14D20489C4DDB5D0DEE38AA</vt:lpwstr>
  </property>
</Properties>
</file>