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2F16E6-CF48-FB19-4F6D-EF761F2FFB1C}" v="556" dt="2026-01-21T09:11:42.7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 Ellis" userId="S::cellis@burtonendschool.co.uk::998420b4-9893-4a0a-90c6-f5ce704fcaa1" providerId="AD" clId="Web-{382F16E6-CF48-FB19-4F6D-EF761F2FFB1C}"/>
    <pc:docChg chg="modSld">
      <pc:chgData name="Charlotte Ellis" userId="S::cellis@burtonendschool.co.uk::998420b4-9893-4a0a-90c6-f5ce704fcaa1" providerId="AD" clId="Web-{382F16E6-CF48-FB19-4F6D-EF761F2FFB1C}" dt="2026-01-21T09:11:42.725" v="519" actId="1076"/>
      <pc:docMkLst>
        <pc:docMk/>
      </pc:docMkLst>
      <pc:sldChg chg="addSp delSp modSp">
        <pc:chgData name="Charlotte Ellis" userId="S::cellis@burtonendschool.co.uk::998420b4-9893-4a0a-90c6-f5ce704fcaa1" providerId="AD" clId="Web-{382F16E6-CF48-FB19-4F6D-EF761F2FFB1C}" dt="2026-01-21T09:11:42.725" v="519" actId="1076"/>
        <pc:sldMkLst>
          <pc:docMk/>
          <pc:sldMk cId="2593787461" sldId="258"/>
        </pc:sldMkLst>
        <pc:spChg chg="mod">
          <ac:chgData name="Charlotte Ellis" userId="S::cellis@burtonendschool.co.uk::998420b4-9893-4a0a-90c6-f5ce704fcaa1" providerId="AD" clId="Web-{382F16E6-CF48-FB19-4F6D-EF761F2FFB1C}" dt="2026-01-21T09:10:52.974" v="467" actId="14100"/>
          <ac:spMkLst>
            <pc:docMk/>
            <pc:sldMk cId="2593787461" sldId="258"/>
            <ac:spMk id="6" creationId="{A7221C28-E34F-4C98-AAB9-C677D2E2C8AB}"/>
          </ac:spMkLst>
        </pc:spChg>
        <pc:spChg chg="mod">
          <ac:chgData name="Charlotte Ellis" userId="S::cellis@burtonendschool.co.uk::998420b4-9893-4a0a-90c6-f5ce704fcaa1" providerId="AD" clId="Web-{382F16E6-CF48-FB19-4F6D-EF761F2FFB1C}" dt="2026-01-21T09:11:42.725" v="519" actId="1076"/>
          <ac:spMkLst>
            <pc:docMk/>
            <pc:sldMk cId="2593787461" sldId="258"/>
            <ac:spMk id="7" creationId="{ECE897BF-F396-414A-A754-78790C669A00}"/>
          </ac:spMkLst>
        </pc:spChg>
        <pc:graphicFrameChg chg="mod modGraphic">
          <ac:chgData name="Charlotte Ellis" userId="S::cellis@burtonendschool.co.uk::998420b4-9893-4a0a-90c6-f5ce704fcaa1" providerId="AD" clId="Web-{382F16E6-CF48-FB19-4F6D-EF761F2FFB1C}" dt="2026-01-21T09:11:23.178" v="489"/>
          <ac:graphicFrameMkLst>
            <pc:docMk/>
            <pc:sldMk cId="2593787461" sldId="258"/>
            <ac:graphicFrameMk id="5" creationId="{7108CC0C-3CC1-4A19-AC25-1E3D28E41122}"/>
          </ac:graphicFrameMkLst>
        </pc:graphicFrameChg>
        <pc:graphicFrameChg chg="add del mod">
          <ac:chgData name="Charlotte Ellis" userId="S::cellis@burtonendschool.co.uk::998420b4-9893-4a0a-90c6-f5ce704fcaa1" providerId="AD" clId="Web-{382F16E6-CF48-FB19-4F6D-EF761F2FFB1C}" dt="2026-01-21T09:09:51.504" v="415"/>
          <ac:graphicFrameMkLst>
            <pc:docMk/>
            <pc:sldMk cId="2593787461" sldId="258"/>
            <ac:graphicFrameMk id="8" creationId="{51D60423-1775-AF6B-1637-0FAA4E7AFBA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6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7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082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133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928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74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181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9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0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6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92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2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11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9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7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8DED-7206-4EFE-96C6-54B113059E22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2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7D8FD-ED12-6137-0A8A-B9BC3ADE7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71AAE-DAF6-05D3-8CC2-AF8FA63F1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56347"/>
            <a:ext cx="9144000" cy="807021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>
                <a:solidFill>
                  <a:schemeClr val="tx1"/>
                </a:solidFill>
                <a:latin typeface="Sassoon Infant Std"/>
              </a:rPr>
              <a:t>Spring Term 2 Newsletter – Year 5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A6751-A539-8EF1-F4A1-0E7D15629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29156" y="747423"/>
            <a:ext cx="8244955" cy="59369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en-GB" dirty="0">
                <a:solidFill>
                  <a:schemeClr val="tx1"/>
                </a:solidFill>
                <a:latin typeface="Sassoon Infant Std"/>
              </a:rPr>
              <a:t>As we get back into the swing of Year 5, we have lots of exciting opportunities for the children in the remainder of the spring term!</a:t>
            </a:r>
          </a:p>
        </p:txBody>
      </p:sp>
      <p:pic>
        <p:nvPicPr>
          <p:cNvPr id="1026" name="Picture 2" descr="Burton End Primary Academy | Unity Schools Partnership">
            <a:extLst>
              <a:ext uri="{FF2B5EF4-FFF2-40B4-BE49-F238E27FC236}">
                <a16:creationId xmlns:a16="http://schemas.microsoft.com/office/drawing/2014/main" id="{86137D24-F627-0DE2-BB59-B20C6C7A1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72" y="110601"/>
            <a:ext cx="1887474" cy="1498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7FFFA852-1294-FACE-388D-D3B36B705F00}"/>
              </a:ext>
            </a:extLst>
          </p:cNvPr>
          <p:cNvSpPr txBox="1">
            <a:spLocks/>
          </p:cNvSpPr>
          <p:nvPr/>
        </p:nvSpPr>
        <p:spPr>
          <a:xfrm>
            <a:off x="2129157" y="1459057"/>
            <a:ext cx="9392283" cy="17636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u="sng" dirty="0">
                <a:solidFill>
                  <a:schemeClr val="tx1"/>
                </a:solidFill>
                <a:latin typeface="Sassoon Infant Std"/>
              </a:rPr>
              <a:t>Key days &amp; dates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Sassoon Infant Std"/>
              </a:rPr>
              <a:t>Homework will continue to be set on a Monday and collected the following Monday. </a:t>
            </a: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algn="l"/>
            <a:r>
              <a:rPr lang="en-GB" b="1" dirty="0">
                <a:solidFill>
                  <a:schemeClr val="tx1"/>
                </a:solidFill>
                <a:latin typeface="Sassoon Infant Std"/>
              </a:rPr>
              <a:t>World Book Day:</a:t>
            </a:r>
            <a:r>
              <a:rPr lang="en-GB" dirty="0">
                <a:solidFill>
                  <a:schemeClr val="tx1"/>
                </a:solidFill>
                <a:latin typeface="Sassoon Infant Std"/>
              </a:rPr>
              <a:t> Thursday 6</a:t>
            </a:r>
            <a:r>
              <a:rPr lang="en-GB" baseline="30000" dirty="0">
                <a:solidFill>
                  <a:schemeClr val="tx1"/>
                </a:solidFill>
                <a:latin typeface="Sassoon Infant Std"/>
              </a:rPr>
              <a:t>th</a:t>
            </a:r>
            <a:r>
              <a:rPr lang="en-GB" dirty="0">
                <a:solidFill>
                  <a:schemeClr val="tx1"/>
                </a:solidFill>
                <a:latin typeface="Sassoon Infant Std"/>
              </a:rPr>
              <a:t> March. </a:t>
            </a:r>
          </a:p>
          <a:p>
            <a:pPr algn="l"/>
            <a:r>
              <a:rPr lang="en-GB" b="1" dirty="0">
                <a:solidFill>
                  <a:schemeClr val="tx1"/>
                </a:solidFill>
                <a:latin typeface="Sassoon Infant Std"/>
              </a:rPr>
              <a:t>Cornet performance: </a:t>
            </a:r>
            <a:r>
              <a:rPr lang="en-GB" dirty="0">
                <a:solidFill>
                  <a:schemeClr val="tx1"/>
                </a:solidFill>
                <a:latin typeface="Sassoon Infant Std"/>
              </a:rPr>
              <a:t>Friday 20</a:t>
            </a:r>
            <a:r>
              <a:rPr lang="en-GB" baseline="30000" dirty="0">
                <a:solidFill>
                  <a:schemeClr val="tx1"/>
                </a:solidFill>
                <a:latin typeface="Sassoon Infant Std"/>
              </a:rPr>
              <a:t>th</a:t>
            </a:r>
            <a:r>
              <a:rPr lang="en-GB" dirty="0">
                <a:solidFill>
                  <a:schemeClr val="tx1"/>
                </a:solidFill>
                <a:latin typeface="Sassoon Infant Std"/>
              </a:rPr>
              <a:t> March (details to follow)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3146038A-9082-7533-0AAC-7DCEF0314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642921"/>
              </p:ext>
            </p:extLst>
          </p:nvPr>
        </p:nvGraphicFramePr>
        <p:xfrm>
          <a:off x="438912" y="3340688"/>
          <a:ext cx="8638411" cy="3441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89">
                  <a:extLst>
                    <a:ext uri="{9D8B030D-6E8A-4147-A177-3AD203B41FA5}">
                      <a16:colId xmlns:a16="http://schemas.microsoft.com/office/drawing/2014/main" val="2508089443"/>
                    </a:ext>
                  </a:extLst>
                </a:gridCol>
                <a:gridCol w="2886461">
                  <a:extLst>
                    <a:ext uri="{9D8B030D-6E8A-4147-A177-3AD203B41FA5}">
                      <a16:colId xmlns:a16="http://schemas.microsoft.com/office/drawing/2014/main" val="1052478677"/>
                    </a:ext>
                  </a:extLst>
                </a:gridCol>
                <a:gridCol w="2886461">
                  <a:extLst>
                    <a:ext uri="{9D8B030D-6E8A-4147-A177-3AD203B41FA5}">
                      <a16:colId xmlns:a16="http://schemas.microsoft.com/office/drawing/2014/main" val="1359946022"/>
                    </a:ext>
                  </a:extLst>
                </a:gridCol>
              </a:tblGrid>
              <a:tr h="710293"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Sassoon Infant Std"/>
                        </a:rPr>
                        <a:t>Reading- </a:t>
                      </a:r>
                    </a:p>
                    <a:p>
                      <a:pPr lvl="0">
                        <a:buNone/>
                      </a:pPr>
                      <a:r>
                        <a:rPr lang="en-GB" sz="1400" b="0" i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A Midsummer’s Night Dream </a:t>
                      </a:r>
                    </a:p>
                    <a:p>
                      <a:pPr lvl="0">
                        <a:buNone/>
                      </a:pPr>
                      <a:r>
                        <a:rPr lang="en-GB" sz="1400" b="0" i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I Am Not a Label</a:t>
                      </a:r>
                      <a:endParaRPr lang="en-GB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Sassoon Infant Std"/>
                        </a:rPr>
                        <a:t>Writing- </a:t>
                      </a:r>
                    </a:p>
                    <a:p>
                      <a:pPr lvl="0">
                        <a:buNone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Playscripts.</a:t>
                      </a:r>
                    </a:p>
                    <a:p>
                      <a:pPr lvl="0">
                        <a:buNone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Letters of application.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Sassoon Infant Std"/>
                        </a:rPr>
                        <a:t>Maths</a:t>
                      </a:r>
                      <a:endParaRPr lang="en-GB" sz="1400" b="0" dirty="0"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Fractions and percentages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18931"/>
                  </a:ext>
                </a:extLst>
              </a:tr>
              <a:tr h="710293"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Science-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Space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Computing-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PE-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Dance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Tennis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1155"/>
                  </a:ext>
                </a:extLst>
              </a:tr>
              <a:tr h="710293"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History-</a:t>
                      </a:r>
                      <a:r>
                        <a:rPr lang="en-GB" sz="1400" dirty="0">
                          <a:latin typeface="Sassoon Infant Std"/>
                        </a:rPr>
                        <a:t> </a:t>
                      </a:r>
                    </a:p>
                    <a:p>
                      <a:pPr lvl="0">
                        <a:buNone/>
                      </a:pPr>
                      <a:r>
                        <a:rPr lang="en-GB" sz="1400" dirty="0">
                          <a:latin typeface="Sassoon Infant Std"/>
                        </a:rPr>
                        <a:t>Ancient Greeks</a:t>
                      </a:r>
                    </a:p>
                    <a:p>
                      <a:pPr lvl="0">
                        <a:buNone/>
                      </a:pPr>
                      <a:r>
                        <a:rPr lang="en-GB" sz="1400" dirty="0">
                          <a:latin typeface="Sassoon Infant Std"/>
                        </a:rPr>
                        <a:t>Maya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Geography-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Grid references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PSHE-</a:t>
                      </a:r>
                      <a:endParaRPr lang="en-GB" sz="1400" dirty="0"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 dirty="0">
                          <a:latin typeface="Sassoon Infant Std"/>
                        </a:rPr>
                        <a:t>Image Sharing</a:t>
                      </a:r>
                    </a:p>
                    <a:p>
                      <a:pPr lvl="0">
                        <a:buNone/>
                      </a:pPr>
                      <a:r>
                        <a:rPr lang="en-GB" sz="1400" dirty="0">
                          <a:latin typeface="Sassoon Infant Std"/>
                        </a:rPr>
                        <a:t>Keep Safe Month Speeches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258549"/>
                  </a:ext>
                </a:extLst>
              </a:tr>
              <a:tr h="710293"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Design Technology- </a:t>
                      </a:r>
                      <a:endParaRPr lang="en-GB" sz="1400" u="none" dirty="0"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Food and Nutrition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Art and design-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Textiles and collages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French-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Working together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427089"/>
                  </a:ext>
                </a:extLst>
              </a:tr>
              <a:tr h="536666"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Music-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Cornets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u="sng" dirty="0">
                          <a:latin typeface="Sassoon Infant Std"/>
                        </a:rPr>
                        <a:t>RE- </a:t>
                      </a:r>
                    </a:p>
                    <a:p>
                      <a:pPr lvl="0">
                        <a:buNone/>
                      </a:pPr>
                      <a:r>
                        <a:rPr lang="en-GB" sz="1400" u="none" dirty="0">
                          <a:latin typeface="Sassoon Infant Std"/>
                        </a:rPr>
                        <a:t>Christianity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Sassoon Infant Std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94504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0E06AA0-E286-6533-E714-6C555D1151F6}"/>
              </a:ext>
            </a:extLst>
          </p:cNvPr>
          <p:cNvSpPr txBox="1"/>
          <p:nvPr/>
        </p:nvSpPr>
        <p:spPr>
          <a:xfrm>
            <a:off x="9292216" y="3433266"/>
            <a:ext cx="2741288" cy="313932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latin typeface="Sassoon Infant Std"/>
              </a:rPr>
              <a:t>Ask your child about...</a:t>
            </a:r>
          </a:p>
          <a:p>
            <a:endParaRPr lang="en-GB" dirty="0"/>
          </a:p>
          <a:p>
            <a:r>
              <a:rPr lang="en-GB" dirty="0">
                <a:latin typeface="Sassoon Infant Std"/>
              </a:rPr>
              <a:t>How do all of the characters link in a Midsummer's Night Dream?</a:t>
            </a:r>
          </a:p>
          <a:p>
            <a:endParaRPr lang="en-GB" dirty="0">
              <a:latin typeface="Sassoon Infant Std"/>
            </a:endParaRPr>
          </a:p>
          <a:p>
            <a:r>
              <a:rPr lang="en-GB" dirty="0">
                <a:latin typeface="Sassoon Infant Std"/>
              </a:rPr>
              <a:t>What are the two types of planets are there?</a:t>
            </a:r>
          </a:p>
          <a:p>
            <a:endParaRPr lang="en-GB" dirty="0">
              <a:latin typeface="Sassoon Infant Std"/>
            </a:endParaRPr>
          </a:p>
          <a:p>
            <a:r>
              <a:rPr lang="en-GB" dirty="0">
                <a:latin typeface="Sassoon Infant Std"/>
              </a:rPr>
              <a:t>What are your top tips for reading a map?</a:t>
            </a:r>
          </a:p>
        </p:txBody>
      </p:sp>
    </p:spTree>
    <p:extLst>
      <p:ext uri="{BB962C8B-B14F-4D97-AF65-F5344CB8AC3E}">
        <p14:creationId xmlns:p14="http://schemas.microsoft.com/office/powerpoint/2010/main" val="2359918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779492e-2144-4028-876e-614fc1bf7966" xsi:nil="true"/>
    <Proofread xmlns="68cb57e1-c963-4939-ba63-d0e436bbc0fc" xsi:nil="true"/>
    <lcf76f155ced4ddcb4097134ff3c332f xmlns="68cb57e1-c963-4939-ba63-d0e436bbc0f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0F91EBC0439743A6430B98AD93A88F" ma:contentTypeVersion="17" ma:contentTypeDescription="Create a new document." ma:contentTypeScope="" ma:versionID="52dd524061cbc249a4ec3f0abf216139">
  <xsd:schema xmlns:xsd="http://www.w3.org/2001/XMLSchema" xmlns:xs="http://www.w3.org/2001/XMLSchema" xmlns:p="http://schemas.microsoft.com/office/2006/metadata/properties" xmlns:ns2="68cb57e1-c963-4939-ba63-d0e436bbc0fc" xmlns:ns3="5779492e-2144-4028-876e-614fc1bf7966" targetNamespace="http://schemas.microsoft.com/office/2006/metadata/properties" ma:root="true" ma:fieldsID="0f916889d2a39f40321dd3d03bec9d3f" ns2:_="" ns3:_="">
    <xsd:import namespace="68cb57e1-c963-4939-ba63-d0e436bbc0fc"/>
    <xsd:import namespace="5779492e-2144-4028-876e-614fc1bf79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Proofrea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cb57e1-c963-4939-ba63-d0e436bbc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a324f7d-4130-4e3b-92bc-b3d938f1e2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Proofread" ma:index="23" nillable="true" ma:displayName="Proof read" ma:format="Dropdown" ma:internalName="Proofread">
      <xsd:simpleType>
        <xsd:restriction base="dms:Choice">
          <xsd:enumeration value="Yes"/>
          <xsd:enumeration value="Choice 2"/>
          <xsd:enumeration value="Choice 3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9492e-2144-4028-876e-614fc1bf79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039a197-6d04-41ea-9d10-fa25c0d48e33}" ma:internalName="TaxCatchAll" ma:showField="CatchAllData" ma:web="5779492e-2144-4028-876e-614fc1bf79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5D3B43-78B2-4A37-9DC6-2CD29E65BD4D}">
  <ds:schemaRefs>
    <ds:schemaRef ds:uri="5779492e-2144-4028-876e-614fc1bf7966"/>
    <ds:schemaRef ds:uri="68cb57e1-c963-4939-ba63-d0e436bbc0fc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52251E8-23C3-4F2D-8CB8-8545A463AF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9D4B85-BB34-4C8E-AEDF-749265198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cb57e1-c963-4939-ba63-d0e436bbc0fc"/>
    <ds:schemaRef ds:uri="5779492e-2144-4028-876e-614fc1bf79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171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Sassoon Infant Std</vt:lpstr>
      <vt:lpstr>Trebuchet MS</vt:lpstr>
      <vt:lpstr>Wingdings 3</vt:lpstr>
      <vt:lpstr>Facet</vt:lpstr>
      <vt:lpstr>Spring Term 2 Newsletter – Year 5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 Term Newsletter – Scotland</dc:title>
  <dc:creator>Bridie Sexton</dc:creator>
  <cp:lastModifiedBy>Charlotte Ellis</cp:lastModifiedBy>
  <cp:revision>308</cp:revision>
  <dcterms:created xsi:type="dcterms:W3CDTF">2024-07-17T12:57:55Z</dcterms:created>
  <dcterms:modified xsi:type="dcterms:W3CDTF">2026-03-02T18:20:17Z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0x010100610F91EBC0439743A6430B98AD93A88F</vt:lpwstr>
  </property>
  <property fmtid="{D5CDD505-2E9C-101B-9397-08002B2CF9AE}" pid="3" name="MediaServiceImageTags">
    <vt:lpwstr/>
  </property>
</Properties>
</file>