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A0A8B1-A951-2FC4-0373-E52FC3C8C2F6}" v="2" dt="2026-01-30T10:30:26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Butt" userId="S::mbutt@burtonendschool.co.uk::86e0deea-f66d-4af3-93d9-9f48c5d25874" providerId="AD" clId="Web-{15A0A8B1-A951-2FC4-0373-E52FC3C8C2F6}"/>
    <pc:docChg chg="addSld delSld">
      <pc:chgData name="Megan Butt" userId="S::mbutt@burtonendschool.co.uk::86e0deea-f66d-4af3-93d9-9f48c5d25874" providerId="AD" clId="Web-{15A0A8B1-A951-2FC4-0373-E52FC3C8C2F6}" dt="2026-01-30T10:30:26.282" v="1"/>
      <pc:docMkLst>
        <pc:docMk/>
      </pc:docMkLst>
      <pc:sldChg chg="del">
        <pc:chgData name="Megan Butt" userId="S::mbutt@burtonendschool.co.uk::86e0deea-f66d-4af3-93d9-9f48c5d25874" providerId="AD" clId="Web-{15A0A8B1-A951-2FC4-0373-E52FC3C8C2F6}" dt="2026-01-30T10:30:26.282" v="1"/>
        <pc:sldMkLst>
          <pc:docMk/>
          <pc:sldMk cId="109857222" sldId="256"/>
        </pc:sldMkLst>
      </pc:sldChg>
      <pc:sldChg chg="add">
        <pc:chgData name="Megan Butt" userId="S::mbutt@burtonendschool.co.uk::86e0deea-f66d-4af3-93d9-9f48c5d25874" providerId="AD" clId="Web-{15A0A8B1-A951-2FC4-0373-E52FC3C8C2F6}" dt="2026-01-30T10:30:22.360" v="0"/>
        <pc:sldMkLst>
          <pc:docMk/>
          <pc:sldMk cId="3514319476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5A16-F195-4C1A-BC42-970116BB1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56347"/>
            <a:ext cx="9144000" cy="807021"/>
          </a:xfrm>
        </p:spPr>
        <p:txBody>
          <a:bodyPr>
            <a:normAutofit/>
          </a:bodyPr>
          <a:lstStyle/>
          <a:p>
            <a:pPr algn="l"/>
            <a:r>
              <a:rPr lang="en-GB" sz="4000" u="sng" dirty="0">
                <a:solidFill>
                  <a:schemeClr val="tx1"/>
                </a:solidFill>
                <a:latin typeface="Sassoon Infant Std"/>
              </a:rPr>
              <a:t>Spring 1 Newsletter -Nursery 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C50D0C-0412-4854-95C4-D878C83B3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6665" y="851397"/>
            <a:ext cx="5726001" cy="1402730"/>
          </a:xfrm>
          <a:ln w="381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algn="l"/>
            <a:r>
              <a:rPr lang="en-GB" dirty="0">
                <a:solidFill>
                  <a:schemeClr val="tx1"/>
                </a:solidFill>
                <a:latin typeface="Sassoon Infant Std"/>
              </a:rPr>
              <a:t>This half-term our theme for learning is Traditional Tales</a:t>
            </a:r>
          </a:p>
          <a:p>
            <a:pPr algn="l"/>
            <a:r>
              <a:rPr lang="en-GB" dirty="0">
                <a:solidFill>
                  <a:schemeClr val="tx1"/>
                </a:solidFill>
                <a:latin typeface="Sassoon Infant Std"/>
              </a:rPr>
              <a:t>We'll be exploring through stories rhythm, rhyme, safety and behaviour, maths and literacy.</a:t>
            </a:r>
            <a:endParaRPr lang="en-GB" dirty="0">
              <a:solidFill>
                <a:schemeClr val="tx1"/>
              </a:solidFill>
              <a:latin typeface="Sassoon Infant Std" panose="020B0503020103030203" pitchFamily="34" charset="0"/>
            </a:endParaRPr>
          </a:p>
          <a:p>
            <a:pPr algn="l"/>
            <a:r>
              <a:rPr lang="en-GB" dirty="0">
                <a:solidFill>
                  <a:schemeClr val="tx1"/>
                </a:solidFill>
                <a:latin typeface="Sassoon Infant Std"/>
              </a:rPr>
              <a:t>Our Nursery rhyme to know this half term is: Humpty Dumpty</a:t>
            </a:r>
          </a:p>
        </p:txBody>
      </p:sp>
      <p:pic>
        <p:nvPicPr>
          <p:cNvPr id="1026" name="Picture 2" descr="Burton End Primary Academy | Unity Schools Partnership">
            <a:extLst>
              <a:ext uri="{FF2B5EF4-FFF2-40B4-BE49-F238E27FC236}">
                <a16:creationId xmlns:a16="http://schemas.microsoft.com/office/drawing/2014/main" id="{0E0E42EF-DA6C-458D-8D7B-C1DEF34D9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2" y="110601"/>
            <a:ext cx="1887474" cy="149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7221C28-E34F-4C98-AAB9-C677D2E2C8AB}"/>
              </a:ext>
            </a:extLst>
          </p:cNvPr>
          <p:cNvSpPr txBox="1">
            <a:spLocks/>
          </p:cNvSpPr>
          <p:nvPr/>
        </p:nvSpPr>
        <p:spPr>
          <a:xfrm>
            <a:off x="259137" y="5938770"/>
            <a:ext cx="7982269" cy="80862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u="sng" dirty="0">
                <a:solidFill>
                  <a:schemeClr val="tx1"/>
                </a:solidFill>
                <a:latin typeface="Sassoon Infant Std"/>
              </a:rPr>
              <a:t>Key days &amp; dates:</a:t>
            </a:r>
            <a:r>
              <a:rPr lang="en-GB" dirty="0">
                <a:solidFill>
                  <a:schemeClr val="tx1"/>
                </a:solidFill>
                <a:latin typeface="Sassoon Infant Std"/>
              </a:rPr>
              <a:t>  </a:t>
            </a:r>
            <a:r>
              <a:rPr lang="en-GB" b="1" dirty="0">
                <a:solidFill>
                  <a:schemeClr val="tx1"/>
                </a:solidFill>
                <a:latin typeface="Sassoon Infant Std"/>
              </a:rPr>
              <a:t>Library days – </a:t>
            </a:r>
            <a:r>
              <a:rPr lang="en-GB" dirty="0">
                <a:solidFill>
                  <a:schemeClr val="tx1"/>
                </a:solidFill>
                <a:latin typeface="Sassoon Infant Std"/>
              </a:rPr>
              <a:t>Tuesday/Wednesdays </a:t>
            </a:r>
            <a:r>
              <a:rPr lang="en-GB" b="1" dirty="0">
                <a:solidFill>
                  <a:schemeClr val="tx1"/>
                </a:solidFill>
                <a:latin typeface="Sassoon Infant Std"/>
              </a:rPr>
              <a:t>P.E – </a:t>
            </a:r>
            <a:r>
              <a:rPr lang="en-GB" dirty="0">
                <a:solidFill>
                  <a:schemeClr val="tx1"/>
                </a:solidFill>
                <a:latin typeface="Sassoon Infant Std"/>
              </a:rPr>
              <a:t>Wednesday/Thursdays </a:t>
            </a:r>
            <a:r>
              <a:rPr lang="en-GB" b="1" dirty="0">
                <a:solidFill>
                  <a:schemeClr val="tx1"/>
                </a:solidFill>
                <a:latin typeface="Sassoon Infant Std"/>
              </a:rPr>
              <a:t>Wow Wednesday</a:t>
            </a:r>
            <a:r>
              <a:rPr lang="en-GB" dirty="0">
                <a:solidFill>
                  <a:schemeClr val="tx1"/>
                </a:solidFill>
                <a:latin typeface="Sassoon Infant Std"/>
              </a:rPr>
              <a:t> –28</a:t>
            </a:r>
            <a:r>
              <a:rPr lang="en-GB" baseline="30000" dirty="0">
                <a:solidFill>
                  <a:schemeClr val="tx1"/>
                </a:solidFill>
                <a:latin typeface="Sassoon Infant Std"/>
              </a:rPr>
              <a:t>th</a:t>
            </a:r>
            <a:r>
              <a:rPr lang="en-GB" dirty="0">
                <a:solidFill>
                  <a:schemeClr val="tx1"/>
                </a:solidFill>
                <a:latin typeface="Sassoon Infant Std"/>
              </a:rPr>
              <a:t> February </a:t>
            </a:r>
            <a:endParaRPr lang="en-GB" dirty="0">
              <a:solidFill>
                <a:schemeClr val="tx1"/>
              </a:solidFill>
              <a:latin typeface="Sassoon Infant Std" panose="020B0503020103030203" pitchFamily="34" charset="0"/>
            </a:endParaRPr>
          </a:p>
          <a:p>
            <a:pPr algn="l"/>
            <a:r>
              <a:rPr lang="en-GB" dirty="0">
                <a:solidFill>
                  <a:schemeClr val="tx1"/>
                </a:solidFill>
                <a:latin typeface="Sassoon Infant Std"/>
              </a:rPr>
              <a:t>Holidays – 16</a:t>
            </a:r>
            <a:r>
              <a:rPr lang="en-GB" baseline="30000" dirty="0">
                <a:solidFill>
                  <a:schemeClr val="tx1"/>
                </a:solidFill>
                <a:latin typeface="Sassoon Infant Std"/>
              </a:rPr>
              <a:t>th</a:t>
            </a:r>
            <a:r>
              <a:rPr lang="en-GB" dirty="0">
                <a:solidFill>
                  <a:schemeClr val="tx1"/>
                </a:solidFill>
                <a:latin typeface="Sassoon Infant Std"/>
              </a:rPr>
              <a:t> February to 20</a:t>
            </a:r>
            <a:r>
              <a:rPr lang="en-GB" baseline="30000" dirty="0">
                <a:solidFill>
                  <a:schemeClr val="tx1"/>
                </a:solidFill>
                <a:latin typeface="Sassoon Infant Std"/>
              </a:rPr>
              <a:t>th</a:t>
            </a:r>
            <a:r>
              <a:rPr lang="en-GB" dirty="0">
                <a:solidFill>
                  <a:schemeClr val="tx1"/>
                </a:solidFill>
                <a:latin typeface="Sassoon Infant Std"/>
              </a:rPr>
              <a:t> February </a:t>
            </a:r>
            <a:endParaRPr lang="en-GB" dirty="0">
              <a:solidFill>
                <a:schemeClr val="tx1"/>
              </a:solidFill>
              <a:latin typeface="Sassoon Infant Std" panose="020B0503020103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897BF-F396-414A-A754-78790C669A00}"/>
              </a:ext>
            </a:extLst>
          </p:cNvPr>
          <p:cNvSpPr txBox="1"/>
          <p:nvPr/>
        </p:nvSpPr>
        <p:spPr>
          <a:xfrm>
            <a:off x="8558727" y="3454640"/>
            <a:ext cx="3374136" cy="31393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latin typeface="Sassoon Infant Std"/>
              </a:rPr>
              <a:t>Things to try at home </a:t>
            </a:r>
            <a:endParaRPr lang="en-GB" dirty="0">
              <a:latin typeface="Sassoon Infant Std" panose="020B0503020103030203" pitchFamily="34" charset="0"/>
            </a:endParaRPr>
          </a:p>
          <a:p>
            <a:endParaRPr lang="en-GB" dirty="0">
              <a:latin typeface="Sassoon Infant Std"/>
            </a:endParaRPr>
          </a:p>
          <a:p>
            <a:r>
              <a:rPr lang="en-GB" b="1" dirty="0">
                <a:latin typeface="Sassoon Infant Std"/>
              </a:rPr>
              <a:t>Sing</a:t>
            </a:r>
            <a:r>
              <a:rPr lang="en-GB" dirty="0">
                <a:latin typeface="Sassoon Infant Std"/>
              </a:rPr>
              <a:t> – Humpty Dumpty. </a:t>
            </a:r>
          </a:p>
          <a:p>
            <a:r>
              <a:rPr lang="en-GB" b="1" dirty="0">
                <a:latin typeface="Sassoon Infant Std"/>
              </a:rPr>
              <a:t>Collect </a:t>
            </a:r>
            <a:r>
              <a:rPr lang="en-GB" dirty="0">
                <a:latin typeface="Sassoon Infant Std"/>
              </a:rPr>
              <a:t>– things to count </a:t>
            </a:r>
          </a:p>
          <a:p>
            <a:r>
              <a:rPr lang="en-GB" b="1" dirty="0">
                <a:latin typeface="Sassoon Infant Std"/>
              </a:rPr>
              <a:t>Read</a:t>
            </a:r>
            <a:r>
              <a:rPr lang="en-GB" dirty="0">
                <a:latin typeface="Sassoon Infant Std"/>
              </a:rPr>
              <a:t> – books with traditional characters</a:t>
            </a:r>
          </a:p>
          <a:p>
            <a:r>
              <a:rPr lang="en-GB" b="1" dirty="0">
                <a:latin typeface="Sassoon Infant Std"/>
              </a:rPr>
              <a:t>Talk about </a:t>
            </a:r>
            <a:r>
              <a:rPr lang="en-GB" dirty="0">
                <a:latin typeface="Sassoon Infant Std"/>
              </a:rPr>
              <a:t>– ways to stay safe </a:t>
            </a:r>
          </a:p>
          <a:p>
            <a:r>
              <a:rPr lang="en-GB" b="1" dirty="0">
                <a:latin typeface="Sassoon Infant Std"/>
              </a:rPr>
              <a:t>I Spy</a:t>
            </a:r>
            <a:r>
              <a:rPr lang="en-GB" dirty="0">
                <a:latin typeface="Sassoon Infant Std"/>
              </a:rPr>
              <a:t> – numbers and letters </a:t>
            </a:r>
          </a:p>
          <a:p>
            <a:r>
              <a:rPr lang="en-GB" b="1" dirty="0">
                <a:latin typeface="Sassoon Infant Std"/>
              </a:rPr>
              <a:t>Play</a:t>
            </a:r>
            <a:r>
              <a:rPr lang="en-GB" dirty="0">
                <a:latin typeface="Sassoon Infant Std"/>
              </a:rPr>
              <a:t> – with small dolls, puppets and character figures</a:t>
            </a:r>
          </a:p>
          <a:p>
            <a:endParaRPr lang="en-GB" dirty="0"/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9C226F8F-975D-4D18-EFD3-BEAA5A0369C5}"/>
              </a:ext>
            </a:extLst>
          </p:cNvPr>
          <p:cNvGraphicFramePr>
            <a:graphicFrameLocks noGrp="1"/>
          </p:cNvGraphicFramePr>
          <p:nvPr/>
        </p:nvGraphicFramePr>
        <p:xfrm>
          <a:off x="316302" y="2415396"/>
          <a:ext cx="8019534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9767">
                  <a:extLst>
                    <a:ext uri="{9D8B030D-6E8A-4147-A177-3AD203B41FA5}">
                      <a16:colId xmlns:a16="http://schemas.microsoft.com/office/drawing/2014/main" val="2508089443"/>
                    </a:ext>
                  </a:extLst>
                </a:gridCol>
                <a:gridCol w="4009767">
                  <a:extLst>
                    <a:ext uri="{9D8B030D-6E8A-4147-A177-3AD203B41FA5}">
                      <a16:colId xmlns:a16="http://schemas.microsoft.com/office/drawing/2014/main" val="1052478677"/>
                    </a:ext>
                  </a:extLst>
                </a:gridCol>
              </a:tblGrid>
              <a:tr h="1038032">
                <a:tc>
                  <a:txBody>
                    <a:bodyPr/>
                    <a:lstStyle/>
                    <a:p>
                      <a:r>
                        <a:rPr lang="en-GB" sz="1600" b="0" u="sng" dirty="0">
                          <a:solidFill>
                            <a:schemeClr val="tx1"/>
                          </a:solidFill>
                          <a:latin typeface="Sassoon Infant Std"/>
                        </a:rPr>
                        <a:t>Communication and Language</a:t>
                      </a:r>
                    </a:p>
                    <a:p>
                      <a:pPr lvl="0">
                        <a:buNone/>
                      </a:pPr>
                      <a:r>
                        <a:rPr lang="en-GB" sz="1600" b="0" u="none" dirty="0">
                          <a:solidFill>
                            <a:schemeClr val="tx1"/>
                          </a:solidFill>
                          <a:latin typeface="Sassoon Infant Std"/>
                        </a:rPr>
                        <a:t>We'll be learning to use speech to tell stories with expression. We will recite repeated elements of familiar stories.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u="sng" dirty="0">
                          <a:solidFill>
                            <a:schemeClr val="tx1"/>
                          </a:solidFill>
                          <a:latin typeface="Sassoon Infant Std"/>
                        </a:rPr>
                        <a:t>Personal Social and Emotional Development </a:t>
                      </a:r>
                    </a:p>
                    <a:p>
                      <a:pPr lvl="0">
                        <a:buNone/>
                      </a:pPr>
                      <a:r>
                        <a:rPr lang="en-GB" sz="1600" b="0" u="none" dirty="0">
                          <a:solidFill>
                            <a:schemeClr val="tx1"/>
                          </a:solidFill>
                          <a:latin typeface="Sassoon Infant Std"/>
                        </a:rPr>
                        <a:t>We'll be learning all about staying safe, safe people, places and safe choices.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918931"/>
                  </a:ext>
                </a:extLst>
              </a:tr>
              <a:tr h="1038032">
                <a:tc>
                  <a:txBody>
                    <a:bodyPr/>
                    <a:lstStyle/>
                    <a:p>
                      <a:r>
                        <a:rPr lang="en-GB" sz="1600" u="sng" dirty="0">
                          <a:latin typeface="Sassoon Infant Std"/>
                        </a:rPr>
                        <a:t>Art and Design</a:t>
                      </a:r>
                    </a:p>
                    <a:p>
                      <a:pPr lvl="0">
                        <a:buNone/>
                      </a:pPr>
                      <a:r>
                        <a:rPr lang="en-GB" sz="1600" u="none" dirty="0">
                          <a:latin typeface="Sassoon Infant Std"/>
                        </a:rPr>
                        <a:t>We'll be learning to choose and manipulate materials to create. </a:t>
                      </a:r>
                    </a:p>
                    <a:p>
                      <a:pPr lvl="0">
                        <a:buNone/>
                      </a:pPr>
                      <a:r>
                        <a:rPr lang="en-GB" sz="1600" u="none" dirty="0">
                          <a:latin typeface="Sassoon Infant Std"/>
                        </a:rPr>
                        <a:t>We'll learn how to collage and draw to represent, and to use scissors.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u="sng" dirty="0">
                          <a:latin typeface="Sassoon Infant Std"/>
                        </a:rPr>
                        <a:t>Physical Development </a:t>
                      </a:r>
                    </a:p>
                    <a:p>
                      <a:pPr lvl="0">
                        <a:buNone/>
                      </a:pPr>
                      <a:r>
                        <a:rPr lang="en-GB" sz="1600" u="none" dirty="0">
                          <a:latin typeface="Sassoon Infant Std"/>
                        </a:rPr>
                        <a:t>We'll be learning to play simple co-operative games. </a:t>
                      </a:r>
                    </a:p>
                    <a:p>
                      <a:pPr lvl="0">
                        <a:buNone/>
                      </a:pPr>
                      <a:r>
                        <a:rPr lang="en-GB" sz="1600" u="none" dirty="0">
                          <a:latin typeface="Sassoon Infant Std"/>
                        </a:rPr>
                        <a:t>We’ll refine our skills with tools such as spoons, pencils, scissors and more!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1155"/>
                  </a:ext>
                </a:extLst>
              </a:tr>
              <a:tr h="1038032">
                <a:tc>
                  <a:txBody>
                    <a:bodyPr/>
                    <a:lstStyle/>
                    <a:p>
                      <a:r>
                        <a:rPr lang="en-GB" sz="1600" u="sng" dirty="0">
                          <a:latin typeface="Sassoon Infant Std"/>
                        </a:rPr>
                        <a:t>Maths </a:t>
                      </a:r>
                    </a:p>
                    <a:p>
                      <a:pPr lvl="0">
                        <a:buNone/>
                      </a:pPr>
                      <a:r>
                        <a:rPr lang="en-GB" sz="1600" u="none" dirty="0">
                          <a:latin typeface="Sassoon Infant Std"/>
                        </a:rPr>
                        <a:t>We'll be learning how to recognise numbers to 5. To compare and order and measure things by size.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u="sng" dirty="0">
                          <a:latin typeface="Sassoon Infant Std"/>
                        </a:rPr>
                        <a:t>Reading and Writing </a:t>
                      </a:r>
                    </a:p>
                    <a:p>
                      <a:pPr lvl="0">
                        <a:buNone/>
                      </a:pPr>
                      <a:r>
                        <a:rPr lang="en-GB" sz="1600" u="none" dirty="0">
                          <a:latin typeface="Sassoon Infant Std"/>
                        </a:rPr>
                        <a:t>We will begin to mark our work with letters from our name. </a:t>
                      </a:r>
                    </a:p>
                    <a:p>
                      <a:pPr lvl="0">
                        <a:buNone/>
                      </a:pPr>
                      <a:r>
                        <a:rPr lang="en-GB" sz="1600" u="none" dirty="0">
                          <a:latin typeface="Sassoon Infant Std"/>
                        </a:rPr>
                        <a:t>We will use marks to communicate ideas.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258549"/>
                  </a:ext>
                </a:extLst>
              </a:tr>
            </a:tbl>
          </a:graphicData>
        </a:graphic>
      </p:graphicFrame>
      <p:pic>
        <p:nvPicPr>
          <p:cNvPr id="4" name="Picture 3" descr="IMG_4359.jpg">
            <a:extLst>
              <a:ext uri="{FF2B5EF4-FFF2-40B4-BE49-F238E27FC236}">
                <a16:creationId xmlns:a16="http://schemas.microsoft.com/office/drawing/2014/main" id="{BECFD96F-00D4-3CFD-88AC-B325B0A81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296" y="1852523"/>
            <a:ext cx="1269521" cy="1413295"/>
          </a:xfrm>
          <a:prstGeom prst="rect">
            <a:avLst/>
          </a:prstGeom>
        </p:spPr>
      </p:pic>
      <p:pic>
        <p:nvPicPr>
          <p:cNvPr id="5" name="Picture 4" descr="IMG_4375.jpg">
            <a:extLst>
              <a:ext uri="{FF2B5EF4-FFF2-40B4-BE49-F238E27FC236}">
                <a16:creationId xmlns:a16="http://schemas.microsoft.com/office/drawing/2014/main" id="{DED84FB1-A0D1-E5FE-BABC-12C31F84D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0277" y="199126"/>
            <a:ext cx="1269521" cy="1413295"/>
          </a:xfrm>
          <a:prstGeom prst="rect">
            <a:avLst/>
          </a:prstGeom>
        </p:spPr>
      </p:pic>
      <p:pic>
        <p:nvPicPr>
          <p:cNvPr id="9" name="Picture 8" descr="IMG_4379.jpg">
            <a:extLst>
              <a:ext uri="{FF2B5EF4-FFF2-40B4-BE49-F238E27FC236}">
                <a16:creationId xmlns:a16="http://schemas.microsoft.com/office/drawing/2014/main" id="{F4C939F7-098B-BA68-AE9C-2215E928CD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3031" y="342900"/>
            <a:ext cx="1355786" cy="1370163"/>
          </a:xfrm>
          <a:prstGeom prst="rect">
            <a:avLst/>
          </a:prstGeom>
        </p:spPr>
      </p:pic>
      <p:pic>
        <p:nvPicPr>
          <p:cNvPr id="10" name="Picture 9" descr="A book cover with cartoon characters&#10;&#10;AI-generated content may be incorrect.">
            <a:extLst>
              <a:ext uri="{FF2B5EF4-FFF2-40B4-BE49-F238E27FC236}">
                <a16:creationId xmlns:a16="http://schemas.microsoft.com/office/drawing/2014/main" id="{26AC9147-DF09-C060-D061-1D8EC9DDA4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4870" y="1170048"/>
            <a:ext cx="1065543" cy="1239868"/>
          </a:xfrm>
          <a:prstGeom prst="rect">
            <a:avLst/>
          </a:prstGeom>
        </p:spPr>
      </p:pic>
      <p:pic>
        <p:nvPicPr>
          <p:cNvPr id="11" name="Picture 10" descr="A book cover of a book&#10;&#10;AI-generated content may be incorrect.">
            <a:extLst>
              <a:ext uri="{FF2B5EF4-FFF2-40B4-BE49-F238E27FC236}">
                <a16:creationId xmlns:a16="http://schemas.microsoft.com/office/drawing/2014/main" id="{FD273D92-F608-048A-74CF-098F834A49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8500" y="1994319"/>
            <a:ext cx="1074887" cy="114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19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0F91EBC0439743A6430B98AD93A88F" ma:contentTypeVersion="17" ma:contentTypeDescription="Create a new document." ma:contentTypeScope="" ma:versionID="52dd524061cbc249a4ec3f0abf216139">
  <xsd:schema xmlns:xsd="http://www.w3.org/2001/XMLSchema" xmlns:xs="http://www.w3.org/2001/XMLSchema" xmlns:p="http://schemas.microsoft.com/office/2006/metadata/properties" xmlns:ns2="68cb57e1-c963-4939-ba63-d0e436bbc0fc" xmlns:ns3="5779492e-2144-4028-876e-614fc1bf7966" targetNamespace="http://schemas.microsoft.com/office/2006/metadata/properties" ma:root="true" ma:fieldsID="0f916889d2a39f40321dd3d03bec9d3f" ns2:_="" ns3:_="">
    <xsd:import namespace="68cb57e1-c963-4939-ba63-d0e436bbc0fc"/>
    <xsd:import namespace="5779492e-2144-4028-876e-614fc1bf79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Proofread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cb57e1-c963-4939-ba63-d0e436bbc0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a324f7d-4130-4e3b-92bc-b3d938f1e2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Proofread" ma:index="23" nillable="true" ma:displayName="Proof read" ma:format="Dropdown" ma:internalName="Proofread">
      <xsd:simpleType>
        <xsd:restriction base="dms:Choice">
          <xsd:enumeration value="Yes"/>
          <xsd:enumeration value="Choice 2"/>
          <xsd:enumeration value="Choice 3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79492e-2144-4028-876e-614fc1bf796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039a197-6d04-41ea-9d10-fa25c0d48e33}" ma:internalName="TaxCatchAll" ma:showField="CatchAllData" ma:web="5779492e-2144-4028-876e-614fc1bf79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779492e-2144-4028-876e-614fc1bf7966" xsi:nil="true"/>
    <Proofread xmlns="68cb57e1-c963-4939-ba63-d0e436bbc0fc" xsi:nil="true"/>
    <lcf76f155ced4ddcb4097134ff3c332f xmlns="68cb57e1-c963-4939-ba63-d0e436bbc0f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AE2584-1AE0-4145-92B1-C754BD418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cb57e1-c963-4939-ba63-d0e436bbc0fc"/>
    <ds:schemaRef ds:uri="5779492e-2144-4028-876e-614fc1bf79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BD4E33-B642-45CE-9C72-92F1EF584EE8}">
  <ds:schemaRefs>
    <ds:schemaRef ds:uri="http://schemas.microsoft.com/office/2006/metadata/properties"/>
    <ds:schemaRef ds:uri="http://schemas.microsoft.com/office/infopath/2007/PartnerControls"/>
    <ds:schemaRef ds:uri="5779492e-2144-4028-876e-614fc1bf7966"/>
    <ds:schemaRef ds:uri="68cb57e1-c963-4939-ba63-d0e436bbc0fc"/>
  </ds:schemaRefs>
</ds:datastoreItem>
</file>

<file path=customXml/itemProps3.xml><?xml version="1.0" encoding="utf-8"?>
<ds:datastoreItem xmlns:ds="http://schemas.openxmlformats.org/officeDocument/2006/customXml" ds:itemID="{AFAAFE61-4838-4C78-BD72-46D767C7C2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Spring 1 Newsletter -Nursery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</cp:revision>
  <dcterms:created xsi:type="dcterms:W3CDTF">2026-01-30T10:30:12Z</dcterms:created>
  <dcterms:modified xsi:type="dcterms:W3CDTF">2026-01-30T10:30:42Z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0x010100610F91EBC0439743A6430B98AD93A88F</vt:lpwstr>
  </property>
  <property fmtid="{D5CDD505-2E9C-101B-9397-08002B2CF9AE}" pid="3" name="MediaServiceImageTags">
    <vt:lpwstr/>
  </property>
</Properties>
</file>