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B03F6E-8BDF-B881-7B17-A8A99FA7F808}" v="446" dt="2026-01-18T09:41:02.8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826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57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8082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133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79285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574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1816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9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0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108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86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92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2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11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795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678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8DED-7206-4EFE-96C6-54B113059E22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1D5FA3-3F29-4017-8098-69D2088767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2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C5A16-F195-4C1A-BC42-970116BB1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6098" y="118538"/>
            <a:ext cx="9144000" cy="807021"/>
          </a:xfrm>
        </p:spPr>
        <p:txBody>
          <a:bodyPr>
            <a:normAutofit/>
          </a:bodyPr>
          <a:lstStyle/>
          <a:p>
            <a:pPr algn="l"/>
            <a:r>
              <a:rPr lang="en-GB" sz="4000" u="sng" dirty="0">
                <a:solidFill>
                  <a:schemeClr val="tx1"/>
                </a:solidFill>
                <a:latin typeface="Sassoon Infant Std"/>
              </a:rPr>
              <a:t>Spring Term 1 Newsletter – Adventurers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50D0C-0412-4854-95C4-D878C83B3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9025" y="1011198"/>
            <a:ext cx="9505359" cy="440862"/>
          </a:xfrm>
          <a:ln w="38100">
            <a:noFill/>
          </a:ln>
        </p:spPr>
        <p:txBody>
          <a:bodyPr/>
          <a:lstStyle/>
          <a:p>
            <a:pPr algn="l"/>
            <a:r>
              <a:rPr lang="en-GB" dirty="0">
                <a:solidFill>
                  <a:schemeClr val="tx1"/>
                </a:solidFill>
                <a:latin typeface="Sassoon Infant Std"/>
              </a:rPr>
              <a:t>Welcome to the Spring 1 Adventurer's Class Newsletter.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Burton End Primary Academy | Unity Schools Partnership">
            <a:extLst>
              <a:ext uri="{FF2B5EF4-FFF2-40B4-BE49-F238E27FC236}">
                <a16:creationId xmlns:a16="http://schemas.microsoft.com/office/drawing/2014/main" id="{0E0E42EF-DA6C-458D-8D7B-C1DEF34D99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7" y="10668"/>
            <a:ext cx="1987407" cy="1436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7108CC0C-3CC1-4A19-AC25-1E3D28E41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6973845"/>
              </p:ext>
            </p:extLst>
          </p:nvPr>
        </p:nvGraphicFramePr>
        <p:xfrm>
          <a:off x="537147" y="3023016"/>
          <a:ext cx="7204521" cy="3296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8894">
                  <a:extLst>
                    <a:ext uri="{9D8B030D-6E8A-4147-A177-3AD203B41FA5}">
                      <a16:colId xmlns:a16="http://schemas.microsoft.com/office/drawing/2014/main" val="2508089443"/>
                    </a:ext>
                  </a:extLst>
                </a:gridCol>
                <a:gridCol w="1951892">
                  <a:extLst>
                    <a:ext uri="{9D8B030D-6E8A-4147-A177-3AD203B41FA5}">
                      <a16:colId xmlns:a16="http://schemas.microsoft.com/office/drawing/2014/main" val="1052478677"/>
                    </a:ext>
                  </a:extLst>
                </a:gridCol>
                <a:gridCol w="3093735">
                  <a:extLst>
                    <a:ext uri="{9D8B030D-6E8A-4147-A177-3AD203B41FA5}">
                      <a16:colId xmlns:a16="http://schemas.microsoft.com/office/drawing/2014/main" val="1359946022"/>
                    </a:ext>
                  </a:extLst>
                </a:gridCol>
              </a:tblGrid>
              <a:tr h="1559074"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/>
                        </a:rPr>
                        <a:t>Literacy</a:t>
                      </a:r>
                    </a:p>
                    <a:p>
                      <a:pPr lvl="0">
                        <a:buNone/>
                      </a:pPr>
                      <a:r>
                        <a:rPr lang="en-GB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-Phonics and reading activities</a:t>
                      </a:r>
                    </a:p>
                    <a:p>
                      <a:pPr lvl="0">
                        <a:buNone/>
                      </a:pPr>
                      <a:r>
                        <a:rPr lang="en-GB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-CUSP Reading where appropriate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/>
                        </a:rPr>
                        <a:t>Maths </a:t>
                      </a:r>
                    </a:p>
                    <a:p>
                      <a:pPr lvl="0">
                        <a:buNone/>
                      </a:pPr>
                      <a:r>
                        <a:rPr lang="en-GB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Number</a:t>
                      </a:r>
                    </a:p>
                    <a:p>
                      <a:pPr lvl="0">
                        <a:buNone/>
                      </a:pPr>
                      <a:r>
                        <a:rPr lang="en-GB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Numerical patterns</a:t>
                      </a:r>
                    </a:p>
                    <a:p>
                      <a:pPr lvl="0">
                        <a:buNone/>
                      </a:pPr>
                      <a:r>
                        <a:rPr lang="en-GB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Shape</a:t>
                      </a:r>
                    </a:p>
                    <a:p>
                      <a:pPr lvl="0">
                        <a:buNone/>
                      </a:pPr>
                      <a:r>
                        <a:rPr lang="en-GB" b="0" u="none" dirty="0">
                          <a:solidFill>
                            <a:schemeClr val="tx1"/>
                          </a:solidFill>
                          <a:latin typeface="Sassoon Infant Std"/>
                        </a:rPr>
                        <a:t>Time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u="sng" dirty="0">
                          <a:solidFill>
                            <a:schemeClr val="tx1"/>
                          </a:solidFill>
                          <a:latin typeface="Sassoon Infant Std"/>
                        </a:rPr>
                        <a:t>Understanding the world</a:t>
                      </a:r>
                    </a:p>
                    <a:p>
                      <a:pPr lvl="0">
                        <a:buNone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Sassoon Infant Std"/>
                        </a:rPr>
                        <a:t>My body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latin typeface="Sassoon Infant Std"/>
                      </a:endParaRPr>
                    </a:p>
                    <a:p>
                      <a:pPr lvl="0">
                        <a:buNone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Sassoon Infant Std"/>
                        </a:rPr>
                        <a:t>My senses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latin typeface="Sassoon Infant Std"/>
                      </a:endParaRPr>
                    </a:p>
                    <a:p>
                      <a:pPr lvl="0">
                        <a:buNone/>
                      </a:pPr>
                      <a:r>
                        <a:rPr lang="en-GB" sz="1800" b="0" i="0" u="none" strike="noStrike" noProof="0" dirty="0">
                          <a:solidFill>
                            <a:srgbClr val="000000"/>
                          </a:solidFill>
                          <a:latin typeface="Sassoon Infant Std"/>
                        </a:rPr>
                        <a:t>Materials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latin typeface="Sassoon Infant Std"/>
                      </a:endParaRPr>
                    </a:p>
                    <a:p>
                      <a:pPr lvl="0">
                        <a:buNone/>
                      </a:pPr>
                      <a:endParaRPr lang="en-GB" sz="1800" b="0" i="0" u="none" strike="noStrike" noProof="0" dirty="0">
                        <a:solidFill>
                          <a:srgbClr val="000000"/>
                        </a:solidFill>
                        <a:latin typeface="Sassoon Infant Std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918931"/>
                  </a:ext>
                </a:extLst>
              </a:tr>
              <a:tr h="1559074"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/>
                        </a:rPr>
                        <a:t>Art and Design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Using a range of tools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Mark making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Colour mixing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/>
                        </a:rPr>
                        <a:t>Core words</a:t>
                      </a:r>
                      <a:endParaRPr lang="en-US" dirty="0"/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You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Up/down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on/off</a:t>
                      </a:r>
                    </a:p>
                    <a:p>
                      <a:pPr lvl="0">
                        <a:buNone/>
                      </a:pPr>
                      <a:endParaRPr lang="en-GB" u="sng" dirty="0">
                        <a:latin typeface="Sassoon Infant Std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u="sng" dirty="0">
                          <a:latin typeface="Sassoon Infant Std"/>
                        </a:rPr>
                        <a:t>Physical Development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Sensory circuits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Dough disco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Squiggle while you wiggle</a:t>
                      </a:r>
                    </a:p>
                    <a:p>
                      <a:pPr lvl="0">
                        <a:buNone/>
                      </a:pPr>
                      <a:r>
                        <a:rPr lang="en-GB" u="none" dirty="0">
                          <a:latin typeface="Sassoon Infant Std"/>
                        </a:rPr>
                        <a:t>Fundemanetal movement skills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11155"/>
                  </a:ext>
                </a:extLst>
              </a:tr>
            </a:tbl>
          </a:graphicData>
        </a:graphic>
      </p:graphicFrame>
      <p:sp>
        <p:nvSpPr>
          <p:cNvPr id="8" name="Subtitle 2">
            <a:extLst>
              <a:ext uri="{FF2B5EF4-FFF2-40B4-BE49-F238E27FC236}">
                <a16:creationId xmlns:a16="http://schemas.microsoft.com/office/drawing/2014/main" id="{89DCF441-CD68-241F-C38D-E424A6A39DAC}"/>
              </a:ext>
            </a:extLst>
          </p:cNvPr>
          <p:cNvSpPr txBox="1">
            <a:spLocks/>
          </p:cNvSpPr>
          <p:nvPr/>
        </p:nvSpPr>
        <p:spPr>
          <a:xfrm>
            <a:off x="7748529" y="1228957"/>
            <a:ext cx="4260317" cy="3417586"/>
          </a:xfrm>
          <a:prstGeom prst="rect">
            <a:avLst/>
          </a:prstGeom>
          <a:noFill/>
          <a:ln w="38100">
            <a:noFill/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u="sng" dirty="0">
                <a:solidFill>
                  <a:schemeClr val="tx1"/>
                </a:solidFill>
                <a:latin typeface="Sassoon Infant Std" panose="020B0503020103030203" pitchFamily="34" charset="0"/>
              </a:rPr>
              <a:t>Key days &amp; dates</a:t>
            </a:r>
          </a:p>
          <a:p>
            <a:pPr marL="285750" indent="-285750" algn="l">
              <a:buFont typeface="Calibri" charset="2"/>
              <a:buChar char="-"/>
            </a:pPr>
            <a:r>
              <a:rPr lang="en-GB" dirty="0">
                <a:solidFill>
                  <a:schemeClr val="tx1"/>
                </a:solidFill>
                <a:latin typeface="Sassoon Infant Std"/>
              </a:rPr>
              <a:t>Tuesday are our PE days.</a:t>
            </a:r>
          </a:p>
          <a:p>
            <a:pPr marL="285750" indent="-285750" algn="l">
              <a:buFont typeface="Calibri" charset="2"/>
              <a:buChar char="-"/>
            </a:pPr>
            <a:r>
              <a:rPr lang="en-GB" dirty="0">
                <a:solidFill>
                  <a:schemeClr val="tx1"/>
                </a:solidFill>
                <a:latin typeface="Sassoon Infant Std"/>
              </a:rPr>
              <a:t>w/c 26th January CUSP Art Festival </a:t>
            </a:r>
          </a:p>
          <a:p>
            <a:pPr marL="285750" indent="-285750" algn="l">
              <a:buFont typeface="Calibri" charset="2"/>
              <a:buChar char="-"/>
            </a:pPr>
            <a:r>
              <a:rPr lang="en-GB" dirty="0">
                <a:solidFill>
                  <a:schemeClr val="tx1"/>
                </a:solidFill>
                <a:latin typeface="Sassoon Infant Std"/>
              </a:rPr>
              <a:t>Wednesday 28th January – WOW Wednesday</a:t>
            </a:r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  <a:p>
            <a:pPr marL="285750" indent="-285750" algn="l">
              <a:buFont typeface="Calibri" charset="2"/>
              <a:buChar char="-"/>
            </a:pPr>
            <a:r>
              <a:rPr lang="en-GB" dirty="0">
                <a:solidFill>
                  <a:schemeClr val="tx1"/>
                </a:solidFill>
                <a:latin typeface="Sassoon Infant Std"/>
              </a:rPr>
              <a:t>Friday 13th February break up for half term</a:t>
            </a:r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  <a:p>
            <a:pPr marL="285750" indent="-285750" algn="l">
              <a:buFont typeface="Calibri" charset="2"/>
              <a:buChar char="-"/>
            </a:pPr>
            <a:r>
              <a:rPr lang="en-GB" dirty="0">
                <a:solidFill>
                  <a:schemeClr val="tx1"/>
                </a:solidFill>
                <a:latin typeface="Sassoon Infant Std"/>
              </a:rPr>
              <a:t>Monday 23rd February Hub PD Day </a:t>
            </a:r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  <a:p>
            <a:pPr marL="285750" indent="-285750" algn="l">
              <a:buFont typeface="Calibri" charset="2"/>
              <a:buChar char="-"/>
            </a:pPr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  <a:p>
            <a:pPr marL="285750" indent="-285750" algn="l">
              <a:buFont typeface="Calibri" charset="2"/>
              <a:buChar char="-"/>
            </a:pPr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  <a:p>
            <a:pPr marL="285750" indent="-285750" algn="l">
              <a:buFont typeface="Calibri" charset="2"/>
              <a:buChar char="-"/>
            </a:pPr>
            <a:endParaRPr lang="en-GB" dirty="0">
              <a:solidFill>
                <a:schemeClr val="tx1"/>
              </a:solidFill>
              <a:latin typeface="Sassoon Infant Std" panose="020B050302010303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CC4DE-E4F5-4A64-FE44-E218ACA00E02}"/>
              </a:ext>
            </a:extLst>
          </p:cNvPr>
          <p:cNvSpPr txBox="1"/>
          <p:nvPr/>
        </p:nvSpPr>
        <p:spPr>
          <a:xfrm>
            <a:off x="7953898" y="4187433"/>
            <a:ext cx="3873809" cy="4524315"/>
          </a:xfrm>
          <a:prstGeom prst="rect">
            <a:avLst/>
          </a:prstGeom>
          <a:noFill/>
          <a:ln w="3810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en-GB" u="sng" dirty="0">
              <a:latin typeface="Sassoon Infant Std"/>
            </a:endParaRPr>
          </a:p>
          <a:p>
            <a:r>
              <a:rPr lang="en-GB" u="sng" dirty="0">
                <a:latin typeface="Sassoon Infant Std"/>
              </a:rPr>
              <a:t>Books we will explore include:</a:t>
            </a:r>
            <a:endParaRPr lang="en-GB" u="sng" dirty="0">
              <a:latin typeface="Sassoon Infant Std" panose="020B0503020103030203" pitchFamily="34" charset="0"/>
            </a:endParaRPr>
          </a:p>
          <a:p>
            <a:endParaRPr lang="en-GB" u="sng" dirty="0">
              <a:latin typeface="Sassoon Infant Std"/>
            </a:endParaRPr>
          </a:p>
          <a:p>
            <a:pPr marL="285750" indent="-285750">
              <a:buFont typeface="Calibri"/>
              <a:buChar char="-"/>
            </a:pPr>
            <a:r>
              <a:rPr lang="en-GB" dirty="0">
                <a:latin typeface="Sassoon Infant Std"/>
              </a:rPr>
              <a:t>Everyday Materials</a:t>
            </a:r>
          </a:p>
          <a:p>
            <a:pPr marL="285750" indent="-285750">
              <a:buFont typeface="Calibri"/>
              <a:buChar char="-"/>
            </a:pPr>
            <a:r>
              <a:rPr lang="en-GB" dirty="0">
                <a:latin typeface="Sassoon Infant Std"/>
              </a:rPr>
              <a:t>Rosa's Bug Boat Experiment</a:t>
            </a:r>
          </a:p>
          <a:p>
            <a:pPr marL="285750" indent="-285750">
              <a:buFont typeface="Calibri"/>
              <a:buChar char="-"/>
            </a:pPr>
            <a:r>
              <a:rPr lang="en-GB" dirty="0">
                <a:latin typeface="Sassoon Infant Std"/>
              </a:rPr>
              <a:t>And Tango Makes Three</a:t>
            </a:r>
          </a:p>
          <a:p>
            <a:pPr marL="285750" indent="-285750">
              <a:buFont typeface="Calibri"/>
              <a:buChar char="-"/>
            </a:pPr>
            <a:r>
              <a:rPr lang="en-GB" dirty="0">
                <a:latin typeface="Sassoon Infant Std"/>
              </a:rPr>
              <a:t>The Most Important Animal of All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9CB60D-8AA3-2AD9-8196-010355DCA8C8}"/>
              </a:ext>
            </a:extLst>
          </p:cNvPr>
          <p:cNvSpPr txBox="1"/>
          <p:nvPr/>
        </p:nvSpPr>
        <p:spPr>
          <a:xfrm>
            <a:off x="534371" y="1787382"/>
            <a:ext cx="6707289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Sassoon Infant Std"/>
              </a:rPr>
              <a:t>In the hub we will be continuing to support each child to meet their own individual targets linked to their EHCP.  This will be done through a range of targeted activities and interventions. As a class we will also be exploring the following areas.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41464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779492e-2144-4028-876e-614fc1bf7966" xsi:nil="true"/>
    <Proofread xmlns="68cb57e1-c963-4939-ba63-d0e436bbc0fc" xsi:nil="true"/>
    <lcf76f155ced4ddcb4097134ff3c332f xmlns="68cb57e1-c963-4939-ba63-d0e436bbc0f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0F91EBC0439743A6430B98AD93A88F" ma:contentTypeVersion="17" ma:contentTypeDescription="Create a new document." ma:contentTypeScope="" ma:versionID="52dd524061cbc249a4ec3f0abf216139">
  <xsd:schema xmlns:xsd="http://www.w3.org/2001/XMLSchema" xmlns:xs="http://www.w3.org/2001/XMLSchema" xmlns:p="http://schemas.microsoft.com/office/2006/metadata/properties" xmlns:ns2="68cb57e1-c963-4939-ba63-d0e436bbc0fc" xmlns:ns3="5779492e-2144-4028-876e-614fc1bf7966" targetNamespace="http://schemas.microsoft.com/office/2006/metadata/properties" ma:root="true" ma:fieldsID="0f916889d2a39f40321dd3d03bec9d3f" ns2:_="" ns3:_="">
    <xsd:import namespace="68cb57e1-c963-4939-ba63-d0e436bbc0fc"/>
    <xsd:import namespace="5779492e-2144-4028-876e-614fc1bf79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Proofread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cb57e1-c963-4939-ba63-d0e436bbc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a324f7d-4130-4e3b-92bc-b3d938f1e2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Proofread" ma:index="23" nillable="true" ma:displayName="Proof read" ma:format="Dropdown" ma:internalName="Proofread">
      <xsd:simpleType>
        <xsd:restriction base="dms:Choice">
          <xsd:enumeration value="Yes"/>
          <xsd:enumeration value="Choice 2"/>
          <xsd:enumeration value="Choice 3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9492e-2144-4028-876e-614fc1bf796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039a197-6d04-41ea-9d10-fa25c0d48e33}" ma:internalName="TaxCatchAll" ma:showField="CatchAllData" ma:web="5779492e-2144-4028-876e-614fc1bf79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127E3E-33AC-4622-BE21-20DCFD0883F8}">
  <ds:schemaRefs>
    <ds:schemaRef ds:uri="http://schemas.microsoft.com/office/2006/metadata/properties"/>
    <ds:schemaRef ds:uri="http://schemas.microsoft.com/office/infopath/2007/PartnerControls"/>
    <ds:schemaRef ds:uri="5779492e-2144-4028-876e-614fc1bf7966"/>
    <ds:schemaRef ds:uri="68cb57e1-c963-4939-ba63-d0e436bbc0fc"/>
  </ds:schemaRefs>
</ds:datastoreItem>
</file>

<file path=customXml/itemProps2.xml><?xml version="1.0" encoding="utf-8"?>
<ds:datastoreItem xmlns:ds="http://schemas.openxmlformats.org/officeDocument/2006/customXml" ds:itemID="{AB859B76-6682-460D-914B-210FF9D6E9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F785F9-0B2F-4E76-8280-11F56FC4BD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cb57e1-c963-4939-ba63-d0e436bbc0fc"/>
    <ds:schemaRef ds:uri="5779492e-2144-4028-876e-614fc1bf79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</TotalTime>
  <Words>222</Words>
  <Application>Microsoft Office PowerPoint</Application>
  <PresentationFormat>Widescreen</PresentationFormat>
  <Paragraphs>156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Facet</vt:lpstr>
      <vt:lpstr>Spring Term 1 Newsletter – Adventurers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Autumn Term Newsletter – Scotland</dc:title>
  <dc:creator>Bridie Sexton</dc:creator>
  <cp:lastModifiedBy>Bridie Sexton</cp:lastModifiedBy>
  <cp:revision>340</cp:revision>
  <dcterms:created xsi:type="dcterms:W3CDTF">2024-07-17T12:57:55Z</dcterms:created>
  <dcterms:modified xsi:type="dcterms:W3CDTF">2026-01-18T09:41:17Z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0x010100610F91EBC0439743A6430B98AD93A88F</vt:lpwstr>
  </property>
  <property fmtid="{D5CDD505-2E9C-101B-9397-08002B2CF9AE}" pid="3" name="MediaServiceImageTags">
    <vt:lpwstr/>
  </property>
</Properties>
</file>