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60"/>
  </p:normalViewPr>
  <p:slideViewPr>
    <p:cSldViewPr snapToGrid="0">
      <p:cViewPr varScale="1">
        <p:scale>
          <a:sx n="67" d="100"/>
          <a:sy n="67" d="100"/>
        </p:scale>
        <p:origin x="5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08DED-7206-4EFE-96C6-54B113059E22}" type="datetimeFigureOut">
              <a:rPr lang="en-GB" smtClean="0"/>
              <a:t>25/11/2025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D5FA3-3F29-4017-8098-69D2088767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82662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08DED-7206-4EFE-96C6-54B113059E22}" type="datetimeFigureOut">
              <a:rPr lang="en-GB" smtClean="0"/>
              <a:t>25/11/2025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D5FA3-3F29-4017-8098-69D2088767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75707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08DED-7206-4EFE-96C6-54B113059E22}" type="datetimeFigureOut">
              <a:rPr lang="en-GB" smtClean="0"/>
              <a:t>25/11/2025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D5FA3-3F29-4017-8098-69D20887679C}" type="slidenum">
              <a:rPr lang="en-GB" smtClean="0"/>
              <a:t>‹#›</a:t>
            </a:fld>
            <a:endParaRPr lang="en-GB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29808233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08DED-7206-4EFE-96C6-54B113059E22}" type="datetimeFigureOut">
              <a:rPr lang="en-GB" smtClean="0"/>
              <a:t>25/11/2025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D5FA3-3F29-4017-8098-69D2088767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513352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08DED-7206-4EFE-96C6-54B113059E22}" type="datetimeFigureOut">
              <a:rPr lang="en-GB" smtClean="0"/>
              <a:t>25/11/2025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D5FA3-3F29-4017-8098-69D20887679C}" type="slidenum">
              <a:rPr lang="en-GB" smtClean="0"/>
              <a:t>‹#›</a:t>
            </a:fld>
            <a:endParaRPr lang="en-GB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9792856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08DED-7206-4EFE-96C6-54B113059E22}" type="datetimeFigureOut">
              <a:rPr lang="en-GB" smtClean="0"/>
              <a:t>25/11/2025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D5FA3-3F29-4017-8098-69D2088767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557454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08DED-7206-4EFE-96C6-54B113059E22}" type="datetimeFigureOut">
              <a:rPr lang="en-GB" smtClean="0"/>
              <a:t>25/11/2025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D5FA3-3F29-4017-8098-69D2088767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118162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08DED-7206-4EFE-96C6-54B113059E22}" type="datetimeFigureOut">
              <a:rPr lang="en-GB" smtClean="0"/>
              <a:t>25/11/2025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D5FA3-3F29-4017-8098-69D2088767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72996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08DED-7206-4EFE-96C6-54B113059E22}" type="datetimeFigureOut">
              <a:rPr lang="en-GB" smtClean="0"/>
              <a:t>25/11/2025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D5FA3-3F29-4017-8098-69D2088767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11036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08DED-7206-4EFE-96C6-54B113059E22}" type="datetimeFigureOut">
              <a:rPr lang="en-GB" smtClean="0"/>
              <a:t>25/11/2025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D5FA3-3F29-4017-8098-69D2088767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41086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08DED-7206-4EFE-96C6-54B113059E22}" type="datetimeFigureOut">
              <a:rPr lang="en-GB" smtClean="0"/>
              <a:t>25/11/2025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D5FA3-3F29-4017-8098-69D2088767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48653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08DED-7206-4EFE-96C6-54B113059E22}" type="datetimeFigureOut">
              <a:rPr lang="en-GB" smtClean="0"/>
              <a:t>25/11/2025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D5FA3-3F29-4017-8098-69D2088767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59213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08DED-7206-4EFE-96C6-54B113059E22}" type="datetimeFigureOut">
              <a:rPr lang="en-GB" smtClean="0"/>
              <a:t>25/11/2025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D5FA3-3F29-4017-8098-69D2088767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32236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08DED-7206-4EFE-96C6-54B113059E22}" type="datetimeFigureOut">
              <a:rPr lang="en-GB" smtClean="0"/>
              <a:t>25/11/2025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D5FA3-3F29-4017-8098-69D2088767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91174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08DED-7206-4EFE-96C6-54B113059E22}" type="datetimeFigureOut">
              <a:rPr lang="en-GB" smtClean="0"/>
              <a:t>25/11/2025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D5FA3-3F29-4017-8098-69D2088767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97956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08DED-7206-4EFE-96C6-54B113059E22}" type="datetimeFigureOut">
              <a:rPr lang="en-GB" smtClean="0"/>
              <a:t>25/11/2025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D5FA3-3F29-4017-8098-69D2088767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46783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B08DED-7206-4EFE-96C6-54B113059E22}" type="datetimeFigureOut">
              <a:rPr lang="en-GB" smtClean="0"/>
              <a:t>25/11/2025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F81D5FA3-3F29-4017-8098-69D2088767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01211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EC5A16-F195-4C1A-BC42-970116BB1E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89646" y="110601"/>
            <a:ext cx="9144000" cy="807021"/>
          </a:xfrm>
        </p:spPr>
        <p:txBody>
          <a:bodyPr>
            <a:normAutofit/>
          </a:bodyPr>
          <a:lstStyle/>
          <a:p>
            <a:pPr algn="l"/>
            <a:r>
              <a:rPr lang="en-GB" sz="4000" u="sng" dirty="0">
                <a:solidFill>
                  <a:schemeClr val="tx1"/>
                </a:solidFill>
                <a:latin typeface="Sassoon Infant Std" panose="020B0503020103030203" pitchFamily="34" charset="0"/>
              </a:rPr>
              <a:t>Autumn Term 2 Newsletter – Reception   </a:t>
            </a:r>
          </a:p>
        </p:txBody>
      </p:sp>
      <p:pic>
        <p:nvPicPr>
          <p:cNvPr id="1026" name="Picture 2" descr="Burton End Primary Academy | Unity Schools Partnership">
            <a:extLst>
              <a:ext uri="{FF2B5EF4-FFF2-40B4-BE49-F238E27FC236}">
                <a16:creationId xmlns:a16="http://schemas.microsoft.com/office/drawing/2014/main" id="{0E0E42EF-DA6C-458D-8D7B-C1DEF34D993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" y="110601"/>
            <a:ext cx="1898206" cy="14987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5" name="Table 6">
            <a:extLst>
              <a:ext uri="{FF2B5EF4-FFF2-40B4-BE49-F238E27FC236}">
                <a16:creationId xmlns:a16="http://schemas.microsoft.com/office/drawing/2014/main" id="{7108CC0C-3CC1-4A19-AC25-1E3D28E4112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8131316"/>
              </p:ext>
            </p:extLst>
          </p:nvPr>
        </p:nvGraphicFramePr>
        <p:xfrm>
          <a:off x="192780" y="1874271"/>
          <a:ext cx="8874798" cy="47178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41294">
                  <a:extLst>
                    <a:ext uri="{9D8B030D-6E8A-4147-A177-3AD203B41FA5}">
                      <a16:colId xmlns:a16="http://schemas.microsoft.com/office/drawing/2014/main" val="2508089443"/>
                    </a:ext>
                  </a:extLst>
                </a:gridCol>
                <a:gridCol w="3016752">
                  <a:extLst>
                    <a:ext uri="{9D8B030D-6E8A-4147-A177-3AD203B41FA5}">
                      <a16:colId xmlns:a16="http://schemas.microsoft.com/office/drawing/2014/main" val="1052478677"/>
                    </a:ext>
                  </a:extLst>
                </a:gridCol>
                <a:gridCol w="3016752">
                  <a:extLst>
                    <a:ext uri="{9D8B030D-6E8A-4147-A177-3AD203B41FA5}">
                      <a16:colId xmlns:a16="http://schemas.microsoft.com/office/drawing/2014/main" val="1359946022"/>
                    </a:ext>
                  </a:extLst>
                </a:gridCol>
              </a:tblGrid>
              <a:tr h="352798">
                <a:tc>
                  <a:txBody>
                    <a:bodyPr/>
                    <a:lstStyle/>
                    <a:p>
                      <a:r>
                        <a:rPr lang="en-GB" b="0" u="sng" dirty="0">
                          <a:solidFill>
                            <a:schemeClr val="tx1"/>
                          </a:solidFill>
                          <a:latin typeface="Sassoon Infant Std" panose="020B0503020103030203" pitchFamily="34" charset="0"/>
                        </a:rPr>
                        <a:t>Phonics -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b="0" u="sng" dirty="0">
                          <a:solidFill>
                            <a:schemeClr val="tx1"/>
                          </a:solidFill>
                          <a:latin typeface="Sassoon Infant Std" panose="020B0503020103030203" pitchFamily="34" charset="0"/>
                        </a:rPr>
                        <a:t>Writing- 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b="0" u="sng" dirty="0">
                          <a:solidFill>
                            <a:schemeClr val="tx1"/>
                          </a:solidFill>
                          <a:latin typeface="Sassoon Infant Std" panose="020B0503020103030203" pitchFamily="34" charset="0"/>
                        </a:rPr>
                        <a:t>Maths-</a:t>
                      </a:r>
                      <a:r>
                        <a:rPr lang="en-GB" b="0" dirty="0">
                          <a:latin typeface="Sassoon Infant Std" panose="020B0503020103030203" pitchFamily="34" charset="0"/>
                        </a:rPr>
                        <a:t> 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4918931"/>
                  </a:ext>
                </a:extLst>
              </a:tr>
              <a:tr h="2469584">
                <a:tc>
                  <a:txBody>
                    <a:bodyPr/>
                    <a:lstStyle/>
                    <a:p>
                      <a:r>
                        <a:rPr lang="en-GB" dirty="0">
                          <a:latin typeface="Sassoon Infant Std" panose="020B0503020103030203" pitchFamily="34" charset="0"/>
                        </a:rPr>
                        <a:t>We will start teaching the children to recognise the single letter sounds: d, e, f, v, k, l, r, u, j, w, z. We will teach them to blend simple words e.g. dog, leg, van, jug, zip.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u="none" dirty="0">
                          <a:latin typeface="Sassoon Infant Std" panose="020B0503020103030203" pitchFamily="34" charset="0"/>
                        </a:rPr>
                        <a:t>We will teach the children to write simple CVC words and begin to write simple captions. We will teach them to form angled patterns, Eights, Spirals, Left-to-right orientation with good pencil control.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latin typeface="Sassoon Infant Std" panose="020B0503020103030203" pitchFamily="34" charset="0"/>
                        </a:rPr>
                        <a:t>We will learn about the composition of 1, 2, 3, 4 and 5. We will also be exploring length and weight. We will continue practising counting to 20, and beyond.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8258549"/>
                  </a:ext>
                </a:extLst>
              </a:tr>
              <a:tr h="1882501">
                <a:tc>
                  <a:txBody>
                    <a:bodyPr/>
                    <a:lstStyle/>
                    <a:p>
                      <a:r>
                        <a:rPr lang="en-GB" u="sng" dirty="0">
                          <a:latin typeface="Sassoon Infant Std" panose="020B0503020103030203" pitchFamily="34" charset="0"/>
                        </a:rPr>
                        <a:t>P.E-</a:t>
                      </a:r>
                    </a:p>
                    <a:p>
                      <a:r>
                        <a:rPr lang="en-GB" u="none" dirty="0">
                          <a:latin typeface="Sassoon Infant Std" panose="020B0503020103030203" pitchFamily="34" charset="0"/>
                        </a:rPr>
                        <a:t>We will be teaching gymnastics, body management and dance.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u="sng" dirty="0">
                          <a:latin typeface="Sassoon Infant Std" panose="020B0503020103030203" pitchFamily="34" charset="0"/>
                        </a:rPr>
                        <a:t>Art and design- </a:t>
                      </a:r>
                    </a:p>
                    <a:p>
                      <a:r>
                        <a:rPr lang="en-GB" u="none" dirty="0">
                          <a:latin typeface="Sassoon Infant Std" panose="020B0503020103030203" pitchFamily="34" charset="0"/>
                        </a:rPr>
                        <a:t>The children will practise their colour mixing by painting pumpkins, and light and dark pictures.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u="sng" dirty="0">
                          <a:latin typeface="Sassoon Infant Std" panose="020B0503020103030203" pitchFamily="34" charset="0"/>
                        </a:rPr>
                        <a:t>Understanding of the World-</a:t>
                      </a:r>
                    </a:p>
                    <a:p>
                      <a:r>
                        <a:rPr lang="en-GB" u="none" dirty="0">
                          <a:latin typeface="Sassoon Infant Std" panose="020B0503020103030203" pitchFamily="34" charset="0"/>
                        </a:rPr>
                        <a:t>We will explore celebrations around the world e.g. Halloween, Bonfire Night, Diwali and Christmas. We will also discuss Light and dark.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09427089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589D8E6F-D96A-4785-AEFF-0C1BBED7CB6E}"/>
              </a:ext>
            </a:extLst>
          </p:cNvPr>
          <p:cNvSpPr txBox="1"/>
          <p:nvPr/>
        </p:nvSpPr>
        <p:spPr>
          <a:xfrm>
            <a:off x="9274003" y="4332476"/>
            <a:ext cx="2735117" cy="2308324"/>
          </a:xfrm>
          <a:prstGeom prst="rect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dirty="0">
                <a:latin typeface="Sassoon Infant Std" panose="020B0503020103030203" pitchFamily="34" charset="0"/>
              </a:rPr>
              <a:t>The books we will read are: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r>
              <a:rPr lang="en-GB" dirty="0"/>
              <a:t>                    </a:t>
            </a:r>
          </a:p>
          <a:p>
            <a:endParaRPr lang="en-GB" dirty="0"/>
          </a:p>
          <a:p>
            <a:endParaRPr lang="en-GB" dirty="0"/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7D33164C-434C-47F1-B2FD-27BBD4884022}"/>
              </a:ext>
            </a:extLst>
          </p:cNvPr>
          <p:cNvSpPr txBox="1">
            <a:spLocks/>
          </p:cNvSpPr>
          <p:nvPr/>
        </p:nvSpPr>
        <p:spPr>
          <a:xfrm>
            <a:off x="2129156" y="1015601"/>
            <a:ext cx="7197724" cy="391959"/>
          </a:xfrm>
          <a:prstGeom prst="rect">
            <a:avLst/>
          </a:prstGeom>
          <a:ln w="38100">
            <a:solidFill>
              <a:schemeClr val="tx1"/>
            </a:solidFill>
          </a:ln>
        </p:spPr>
        <p:txBody>
          <a:bodyPr vert="horz" lIns="91440" tIns="45720" rIns="91440" bIns="45720" rtlCol="0" anchor="t">
            <a:normAutofit/>
          </a:bodyPr>
          <a:lstStyle>
            <a:lvl1pPr marL="0" indent="0" algn="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dirty="0">
                <a:solidFill>
                  <a:schemeClr val="tx1"/>
                </a:solidFill>
                <a:latin typeface="Sassoon Infant Std" panose="020B0503020103030203" pitchFamily="34" charset="0"/>
              </a:rPr>
              <a:t>Welcome to a busy but exciting term in Reception!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762DD6C-A764-4F9E-A75E-B1143DE454D3}"/>
              </a:ext>
            </a:extLst>
          </p:cNvPr>
          <p:cNvSpPr txBox="1"/>
          <p:nvPr/>
        </p:nvSpPr>
        <p:spPr>
          <a:xfrm>
            <a:off x="9274003" y="1874271"/>
            <a:ext cx="2745725" cy="156966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600" dirty="0"/>
              <a:t>Nativity – Monday 15</a:t>
            </a:r>
            <a:r>
              <a:rPr lang="en-GB" sz="1600" baseline="30000" dirty="0"/>
              <a:t>th</a:t>
            </a:r>
            <a:r>
              <a:rPr lang="en-GB" sz="1600" dirty="0"/>
              <a:t> December 9.30am and 2.15pm (NO tickets needed, but please only come to one of the performances!)</a:t>
            </a:r>
          </a:p>
        </p:txBody>
      </p:sp>
      <p:pic>
        <p:nvPicPr>
          <p:cNvPr id="11" name="Picture 6" descr="A book cover with a red dragon and a map&#10;&#10;Description automatically generated">
            <a:extLst>
              <a:ext uri="{FF2B5EF4-FFF2-40B4-BE49-F238E27FC236}">
                <a16:creationId xmlns:a16="http://schemas.microsoft.com/office/drawing/2014/main" id="{F27920CB-E90E-404A-8CEE-F0EF0C1F80D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89446" y="4682142"/>
            <a:ext cx="940426" cy="9174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 descr="A book cover of a pumpkin soup&#10;&#10;Description automatically generated">
            <a:extLst>
              <a:ext uri="{FF2B5EF4-FFF2-40B4-BE49-F238E27FC236}">
                <a16:creationId xmlns:a16="http://schemas.microsoft.com/office/drawing/2014/main" id="{3A36F83B-7F02-494B-A855-B07E3DCBAFC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35110" y="5659332"/>
            <a:ext cx="849098" cy="8260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0" name="Picture 16" descr="A book cover of a book&#10;&#10;Description automatically generated">
            <a:extLst>
              <a:ext uri="{FF2B5EF4-FFF2-40B4-BE49-F238E27FC236}">
                <a16:creationId xmlns:a16="http://schemas.microsoft.com/office/drawing/2014/main" id="{F6A1F702-BC3B-4435-AC4E-D495505A72F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45315" y="4682142"/>
            <a:ext cx="690414" cy="9174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2" name="Picture 18" descr="A book cover with a cartoon of a gingerbread person&#10;&#10;Description automatically generated">
            <a:extLst>
              <a:ext uri="{FF2B5EF4-FFF2-40B4-BE49-F238E27FC236}">
                <a16:creationId xmlns:a16="http://schemas.microsoft.com/office/drawing/2014/main" id="{5D9E0D12-6316-4759-B6CB-29C8787B9DE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45315" y="5659332"/>
            <a:ext cx="754174" cy="838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87844487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172</TotalTime>
  <Words>248</Words>
  <Application>Microsoft Office PowerPoint</Application>
  <PresentationFormat>Widescreen</PresentationFormat>
  <Paragraphs>21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Sassoon Infant Std</vt:lpstr>
      <vt:lpstr>Trebuchet MS</vt:lpstr>
      <vt:lpstr>Wingdings 3</vt:lpstr>
      <vt:lpstr>Facet</vt:lpstr>
      <vt:lpstr>Autumn Term 2 Newsletter – Reception 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Autumn Term Newsletter – Scotland</dc:title>
  <dc:creator>Bridie Sexton</dc:creator>
  <cp:lastModifiedBy>Colette Brace</cp:lastModifiedBy>
  <cp:revision>20</cp:revision>
  <dcterms:created xsi:type="dcterms:W3CDTF">2024-07-17T12:57:55Z</dcterms:created>
  <dcterms:modified xsi:type="dcterms:W3CDTF">2025-11-25T14:20:51Z</dcterms:modified>
</cp:coreProperties>
</file>