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6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7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082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133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928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74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181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9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0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6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92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2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11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9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7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8DED-7206-4EFE-96C6-54B113059E22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2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5A16-F195-4C1A-BC42-970116BB1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56347"/>
            <a:ext cx="9144000" cy="807021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>
                <a:solidFill>
                  <a:schemeClr val="tx1"/>
                </a:solidFill>
                <a:latin typeface="Sassoon Infant Std" panose="020B0503020103030203" pitchFamily="34" charset="0"/>
              </a:rPr>
              <a:t>Autumn Term 1 Newsletter – Reception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50D0C-0412-4854-95C4-D878C83B3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9156" y="736378"/>
            <a:ext cx="7197724" cy="367207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  <a:latin typeface="Sassoon Infant Std" panose="020B0503020103030203" pitchFamily="34" charset="0"/>
              </a:rPr>
              <a:t>Welcome to the first newsletter for Reception! </a:t>
            </a:r>
          </a:p>
          <a:p>
            <a:pPr algn="ctr"/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pic>
        <p:nvPicPr>
          <p:cNvPr id="1026" name="Picture 2" descr="Burton End Primary Academy | Unity Schools Partnership">
            <a:extLst>
              <a:ext uri="{FF2B5EF4-FFF2-40B4-BE49-F238E27FC236}">
                <a16:creationId xmlns:a16="http://schemas.microsoft.com/office/drawing/2014/main" id="{0E0E42EF-DA6C-458D-8D7B-C1DEF34D9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10601"/>
            <a:ext cx="1898206" cy="1498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7221C28-E34F-4C98-AAB9-C677D2E2C8AB}"/>
              </a:ext>
            </a:extLst>
          </p:cNvPr>
          <p:cNvSpPr txBox="1">
            <a:spLocks/>
          </p:cNvSpPr>
          <p:nvPr/>
        </p:nvSpPr>
        <p:spPr>
          <a:xfrm>
            <a:off x="8607200" y="2168559"/>
            <a:ext cx="3394300" cy="1536666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u="sng" dirty="0">
                <a:solidFill>
                  <a:schemeClr val="tx1"/>
                </a:solidFill>
                <a:latin typeface="Sassoon Infant Std" panose="020B0503020103030203" pitchFamily="34" charset="0"/>
              </a:rPr>
              <a:t>P.E days </a:t>
            </a:r>
          </a:p>
          <a:p>
            <a:pPr algn="ctr"/>
            <a:r>
              <a:rPr lang="en-GB" dirty="0">
                <a:solidFill>
                  <a:schemeClr val="tx1"/>
                </a:solidFill>
                <a:latin typeface="Sassoon Infant Std" panose="020B0503020103030203" pitchFamily="34" charset="0"/>
              </a:rPr>
              <a:t>Tuesdays – the children should come to school wearing their P.E kit.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7108CC0C-3CC1-4A19-AC25-1E3D28E41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571665"/>
              </p:ext>
            </p:extLst>
          </p:nvPr>
        </p:nvGraphicFramePr>
        <p:xfrm>
          <a:off x="292736" y="2099415"/>
          <a:ext cx="8116568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989">
                  <a:extLst>
                    <a:ext uri="{9D8B030D-6E8A-4147-A177-3AD203B41FA5}">
                      <a16:colId xmlns:a16="http://schemas.microsoft.com/office/drawing/2014/main" val="2508089443"/>
                    </a:ext>
                  </a:extLst>
                </a:gridCol>
                <a:gridCol w="2897567">
                  <a:extLst>
                    <a:ext uri="{9D8B030D-6E8A-4147-A177-3AD203B41FA5}">
                      <a16:colId xmlns:a16="http://schemas.microsoft.com/office/drawing/2014/main" val="1052478677"/>
                    </a:ext>
                  </a:extLst>
                </a:gridCol>
                <a:gridCol w="2759012">
                  <a:extLst>
                    <a:ext uri="{9D8B030D-6E8A-4147-A177-3AD203B41FA5}">
                      <a16:colId xmlns:a16="http://schemas.microsoft.com/office/drawing/2014/main" val="1359946022"/>
                    </a:ext>
                  </a:extLst>
                </a:gridCol>
              </a:tblGrid>
              <a:tr h="310819"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Phonics -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Writing-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Maths-</a:t>
                      </a:r>
                      <a:r>
                        <a:rPr lang="en-GB" b="0" dirty="0">
                          <a:latin typeface="Sassoon Infant Std" panose="020B0503020103030203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18931"/>
                  </a:ext>
                </a:extLst>
              </a:tr>
              <a:tr h="2175733">
                <a:tc>
                  <a:txBody>
                    <a:bodyPr/>
                    <a:lstStyle/>
                    <a:p>
                      <a:r>
                        <a:rPr lang="en-GB" dirty="0">
                          <a:latin typeface="Sassoon Infant Std" panose="020B0503020103030203" pitchFamily="34" charset="0"/>
                        </a:rPr>
                        <a:t>We will start teaching the children to recognise the single letter sounds: a, </a:t>
                      </a:r>
                      <a:r>
                        <a:rPr lang="en-GB" dirty="0" err="1">
                          <a:latin typeface="Sassoon Infant Std" panose="020B0503020103030203" pitchFamily="34" charset="0"/>
                        </a:rPr>
                        <a:t>i</a:t>
                      </a:r>
                      <a:r>
                        <a:rPr lang="en-GB" dirty="0">
                          <a:latin typeface="Sassoon Infant Std" panose="020B0503020103030203" pitchFamily="34" charset="0"/>
                        </a:rPr>
                        <a:t>, m, s, t, n, o, p, b, c, g, h. We will teach them to blend simple words e.g. sat, bag, big, hop.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teach the children to recognise and write their name. They will begin to label their drawings. 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teach them to form dots, lines and crosses, circles and waves loops and bridges with good pencil control.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Sassoon Infant Std" panose="020B0503020103030203" pitchFamily="34" charset="0"/>
                        </a:rPr>
                        <a:t>We will teach the children to count items touching 1:1; recognise numerals to 5; subitise to 5; and match numerals with a number to 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258549"/>
                  </a:ext>
                </a:extLst>
              </a:tr>
              <a:tr h="1476391"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 panose="020B0503020103030203" pitchFamily="34" charset="0"/>
                        </a:rPr>
                        <a:t>P.E-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start teaching gymnastics and body management. </a:t>
                      </a:r>
                    </a:p>
                    <a:p>
                      <a:endParaRPr lang="en-GB" u="sng" dirty="0">
                        <a:latin typeface="Sassoon Infant Std" panose="020B0503020103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 panose="020B0503020103030203" pitchFamily="34" charset="0"/>
                        </a:rPr>
                        <a:t>Art and design- 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The children will draw pictures of their family, paint self portraits, and use autumn materials to make seasonal collages.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 panose="020B0503020103030203" pitchFamily="34" charset="0"/>
                        </a:rPr>
                        <a:t>Understanding of the World-</a:t>
                      </a:r>
                    </a:p>
                    <a:p>
                      <a:r>
                        <a:rPr lang="en-GB" u="none" dirty="0">
                          <a:latin typeface="Sassoon Infant Std" panose="020B0503020103030203" pitchFamily="34" charset="0"/>
                        </a:rPr>
                        <a:t>We will explore seasonal changes and learn about the weather.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42708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89D8E6F-D96A-4785-AEFF-0C1BBED7CB6E}"/>
              </a:ext>
            </a:extLst>
          </p:cNvPr>
          <p:cNvSpPr txBox="1"/>
          <p:nvPr/>
        </p:nvSpPr>
        <p:spPr>
          <a:xfrm>
            <a:off x="8607200" y="4200525"/>
            <a:ext cx="3394300" cy="2308324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Sassoon Infant Std" panose="020B0503020103030203" pitchFamily="34" charset="0"/>
              </a:rPr>
              <a:t>The books we will read are: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8" name="Picture 4" descr="A book cover with a cartoon of a child&#10;&#10;Description automatically generated">
            <a:extLst>
              <a:ext uri="{FF2B5EF4-FFF2-40B4-BE49-F238E27FC236}">
                <a16:creationId xmlns:a16="http://schemas.microsoft.com/office/drawing/2014/main" id="{B6B01CDE-E250-4CDB-A341-FB836C207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200" y="4951767"/>
            <a:ext cx="1114687" cy="124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book cover with children and a dog&#10;&#10;Description automatically generated">
            <a:extLst>
              <a:ext uri="{FF2B5EF4-FFF2-40B4-BE49-F238E27FC236}">
                <a16:creationId xmlns:a16="http://schemas.microsoft.com/office/drawing/2014/main" id="{01B6E2B0-466A-4388-976A-5A3E3A4DE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9430" y="4951768"/>
            <a:ext cx="1050637" cy="1257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 book cover with two squirrels&#10;&#10;Description automatically generated">
            <a:extLst>
              <a:ext uri="{FF2B5EF4-FFF2-40B4-BE49-F238E27FC236}">
                <a16:creationId xmlns:a16="http://schemas.microsoft.com/office/drawing/2014/main" id="{7061A093-2EDF-4D2E-AECA-C6C2EC88E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627" y="4966575"/>
            <a:ext cx="1050637" cy="1295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7D33164C-434C-47F1-B2FD-27BBD4884022}"/>
              </a:ext>
            </a:extLst>
          </p:cNvPr>
          <p:cNvSpPr txBox="1">
            <a:spLocks/>
          </p:cNvSpPr>
          <p:nvPr/>
        </p:nvSpPr>
        <p:spPr>
          <a:xfrm>
            <a:off x="2129156" y="1211090"/>
            <a:ext cx="7197724" cy="68522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>
                <a:solidFill>
                  <a:schemeClr val="tx1"/>
                </a:solidFill>
                <a:latin typeface="Sassoon Infant Std" panose="020B0503020103030203" pitchFamily="34" charset="0"/>
              </a:rPr>
              <a:t>Ask your child: What is the weather like today? How are the trees changing   Can you spot the letter..? How many ... can you see? </a:t>
            </a:r>
          </a:p>
          <a:p>
            <a:pPr algn="ctr"/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8444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254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Sassoon Infant Std</vt:lpstr>
      <vt:lpstr>Trebuchet MS</vt:lpstr>
      <vt:lpstr>Wingdings 3</vt:lpstr>
      <vt:lpstr>Facet</vt:lpstr>
      <vt:lpstr>Autumn Term 1 Newsletter – Reception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 Term Newsletter – Scotland</dc:title>
  <dc:creator>Bridie Sexton</dc:creator>
  <cp:lastModifiedBy>Colette Brace</cp:lastModifiedBy>
  <cp:revision>15</cp:revision>
  <dcterms:created xsi:type="dcterms:W3CDTF">2024-07-17T12:57:55Z</dcterms:created>
  <dcterms:modified xsi:type="dcterms:W3CDTF">2025-09-16T12:23:26Z</dcterms:modified>
</cp:coreProperties>
</file>