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8DED-7206-4EFE-96C6-54B113059E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FA3-3F29-4017-8098-69D208876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26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8DED-7206-4EFE-96C6-54B113059E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FA3-3F29-4017-8098-69D208876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570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8DED-7206-4EFE-96C6-54B113059E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FA3-3F29-4017-8098-69D20887679C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8082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8DED-7206-4EFE-96C6-54B113059E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FA3-3F29-4017-8098-69D208876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133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8DED-7206-4EFE-96C6-54B113059E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FA3-3F29-4017-8098-69D20887679C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7928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8DED-7206-4EFE-96C6-54B113059E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FA3-3F29-4017-8098-69D208876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5745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8DED-7206-4EFE-96C6-54B113059E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FA3-3F29-4017-8098-69D208876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181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8DED-7206-4EFE-96C6-54B113059E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FA3-3F29-4017-8098-69D208876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299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8DED-7206-4EFE-96C6-54B113059E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FA3-3F29-4017-8098-69D208876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103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8DED-7206-4EFE-96C6-54B113059E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FA3-3F29-4017-8098-69D208876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108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8DED-7206-4EFE-96C6-54B113059E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FA3-3F29-4017-8098-69D208876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865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8DED-7206-4EFE-96C6-54B113059E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FA3-3F29-4017-8098-69D208876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921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8DED-7206-4EFE-96C6-54B113059E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FA3-3F29-4017-8098-69D208876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23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8DED-7206-4EFE-96C6-54B113059E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FA3-3F29-4017-8098-69D208876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117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8DED-7206-4EFE-96C6-54B113059E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FA3-3F29-4017-8098-69D208876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795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8DED-7206-4EFE-96C6-54B113059E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FA3-3F29-4017-8098-69D208876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678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08DED-7206-4EFE-96C6-54B113059E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81D5FA3-3F29-4017-8098-69D208876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2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C5A16-F195-4C1A-BC42-970116BB1E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646" y="110601"/>
            <a:ext cx="9144000" cy="807021"/>
          </a:xfrm>
        </p:spPr>
        <p:txBody>
          <a:bodyPr>
            <a:normAutofit/>
          </a:bodyPr>
          <a:lstStyle/>
          <a:p>
            <a:pPr algn="l"/>
            <a:r>
              <a:rPr lang="en-GB" sz="4000" u="sng" dirty="0">
                <a:solidFill>
                  <a:schemeClr val="tx1"/>
                </a:solidFill>
                <a:latin typeface="Sassoon Infant Std" panose="020B0503020103030203" pitchFamily="34" charset="0"/>
              </a:rPr>
              <a:t>Spring Term 2 Newsletter – Reception   </a:t>
            </a:r>
          </a:p>
        </p:txBody>
      </p:sp>
      <p:pic>
        <p:nvPicPr>
          <p:cNvPr id="1026" name="Picture 2" descr="Burton End Primary Academy | Unity Schools Partnership">
            <a:extLst>
              <a:ext uri="{FF2B5EF4-FFF2-40B4-BE49-F238E27FC236}">
                <a16:creationId xmlns:a16="http://schemas.microsoft.com/office/drawing/2014/main" id="{0E0E42EF-DA6C-458D-8D7B-C1DEF34D99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" y="110601"/>
            <a:ext cx="1898206" cy="1498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A7221C28-E34F-4C98-AAB9-C677D2E2C8AB}"/>
              </a:ext>
            </a:extLst>
          </p:cNvPr>
          <p:cNvSpPr txBox="1">
            <a:spLocks/>
          </p:cNvSpPr>
          <p:nvPr/>
        </p:nvSpPr>
        <p:spPr>
          <a:xfrm>
            <a:off x="9466390" y="1037410"/>
            <a:ext cx="2542730" cy="836861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u="sng" dirty="0">
                <a:solidFill>
                  <a:schemeClr val="tx1"/>
                </a:solidFill>
                <a:latin typeface="Sassoon Infant Std" panose="020B0503020103030203" pitchFamily="34" charset="0"/>
              </a:rPr>
              <a:t>P.E days </a:t>
            </a:r>
          </a:p>
          <a:p>
            <a:pPr algn="l"/>
            <a:r>
              <a:rPr lang="en-GB" dirty="0">
                <a:solidFill>
                  <a:schemeClr val="tx1"/>
                </a:solidFill>
                <a:latin typeface="Sassoon Infant Std" panose="020B0503020103030203" pitchFamily="34" charset="0"/>
              </a:rPr>
              <a:t>Tuesdays</a:t>
            </a:r>
          </a:p>
          <a:p>
            <a:pPr algn="l"/>
            <a:endParaRPr lang="en-GB" u="sng" dirty="0">
              <a:solidFill>
                <a:schemeClr val="tx1"/>
              </a:solidFill>
              <a:latin typeface="Sassoon Infant Std" panose="020B0503020103030203" pitchFamily="34" charset="0"/>
            </a:endParaRP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108CC0C-3CC1-4A19-AC25-1E3D28E411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014617"/>
              </p:ext>
            </p:extLst>
          </p:nvPr>
        </p:nvGraphicFramePr>
        <p:xfrm>
          <a:off x="203887" y="1780682"/>
          <a:ext cx="8874798" cy="4808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6038">
                  <a:extLst>
                    <a:ext uri="{9D8B030D-6E8A-4147-A177-3AD203B41FA5}">
                      <a16:colId xmlns:a16="http://schemas.microsoft.com/office/drawing/2014/main" val="2508089443"/>
                    </a:ext>
                  </a:extLst>
                </a:gridCol>
                <a:gridCol w="2219325">
                  <a:extLst>
                    <a:ext uri="{9D8B030D-6E8A-4147-A177-3AD203B41FA5}">
                      <a16:colId xmlns:a16="http://schemas.microsoft.com/office/drawing/2014/main" val="1052478677"/>
                    </a:ext>
                  </a:extLst>
                </a:gridCol>
                <a:gridCol w="3649435">
                  <a:extLst>
                    <a:ext uri="{9D8B030D-6E8A-4147-A177-3AD203B41FA5}">
                      <a16:colId xmlns:a16="http://schemas.microsoft.com/office/drawing/2014/main" val="1359946022"/>
                    </a:ext>
                  </a:extLst>
                </a:gridCol>
              </a:tblGrid>
              <a:tr h="352798">
                <a:tc>
                  <a:txBody>
                    <a:bodyPr/>
                    <a:lstStyle/>
                    <a:p>
                      <a:r>
                        <a:rPr lang="en-GB" b="0" u="sng" dirty="0">
                          <a:solidFill>
                            <a:schemeClr val="tx1"/>
                          </a:solidFill>
                          <a:latin typeface="Sassoon Infant Std" panose="020B0503020103030203" pitchFamily="34" charset="0"/>
                        </a:rPr>
                        <a:t>Phonics -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u="sng" dirty="0">
                          <a:solidFill>
                            <a:schemeClr val="tx1"/>
                          </a:solidFill>
                          <a:latin typeface="Sassoon Infant Std" panose="020B0503020103030203" pitchFamily="34" charset="0"/>
                        </a:rPr>
                        <a:t>Writing-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u="sng" dirty="0">
                          <a:solidFill>
                            <a:schemeClr val="tx1"/>
                          </a:solidFill>
                          <a:latin typeface="Sassoon Infant Std" panose="020B0503020103030203" pitchFamily="34" charset="0"/>
                        </a:rPr>
                        <a:t>Maths-</a:t>
                      </a:r>
                      <a:r>
                        <a:rPr lang="en-GB" b="0" dirty="0">
                          <a:latin typeface="Sassoon Infant Std" panose="020B0503020103030203" pitchFamily="34" charset="0"/>
                        </a:rPr>
                        <a:t>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918931"/>
                  </a:ext>
                </a:extLst>
              </a:tr>
              <a:tr h="2469584">
                <a:tc>
                  <a:txBody>
                    <a:bodyPr/>
                    <a:lstStyle/>
                    <a:p>
                      <a:r>
                        <a:rPr lang="en-GB" dirty="0">
                          <a:latin typeface="Sassoon Infant Std" panose="020B0503020103030203" pitchFamily="34" charset="0"/>
                        </a:rPr>
                        <a:t>We will continue teaching the children to recognise the single letter sounds: x and y. We will continue teaching the digraphs (two letters that make one sound): ff, </a:t>
                      </a:r>
                      <a:r>
                        <a:rPr lang="en-GB" dirty="0" err="1">
                          <a:latin typeface="Sassoon Infant Std" panose="020B0503020103030203" pitchFamily="34" charset="0"/>
                        </a:rPr>
                        <a:t>ll</a:t>
                      </a:r>
                      <a:r>
                        <a:rPr lang="en-GB" dirty="0">
                          <a:latin typeface="Sassoon Infant Std" panose="020B0503020103030203" pitchFamily="34" charset="0"/>
                        </a:rPr>
                        <a:t>, ss, </a:t>
                      </a:r>
                      <a:r>
                        <a:rPr lang="en-GB" dirty="0" err="1">
                          <a:latin typeface="Sassoon Infant Std" panose="020B0503020103030203" pitchFamily="34" charset="0"/>
                        </a:rPr>
                        <a:t>zz</a:t>
                      </a:r>
                      <a:r>
                        <a:rPr lang="en-GB" dirty="0">
                          <a:latin typeface="Sassoon Infant Std" panose="020B0503020103030203" pitchFamily="34" charset="0"/>
                        </a:rPr>
                        <a:t>. The children will practise reading VCC, CVCC, CVCCC and CCCVC words.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none" dirty="0">
                          <a:latin typeface="Sassoon Infant Std" panose="020B0503020103030203" pitchFamily="34" charset="0"/>
                        </a:rPr>
                        <a:t>We will continue to teach the children to write simple CVC words and simple captions. We will teach them to form one-armed robot letters e.g. r, m, n, h, b, p, 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Sassoon Infant Std" panose="020B0503020103030203" pitchFamily="34" charset="0"/>
                        </a:rPr>
                        <a:t>We will be learning number facts within 10, developing a deep understanding of the order of numbers, and beginning to problem solve using reasoning skills.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258549"/>
                  </a:ext>
                </a:extLst>
              </a:tr>
              <a:tr h="1882501">
                <a:tc>
                  <a:txBody>
                    <a:bodyPr/>
                    <a:lstStyle/>
                    <a:p>
                      <a:r>
                        <a:rPr lang="en-GB" u="sng" dirty="0">
                          <a:latin typeface="Sassoon Infant Std" panose="020B0503020103030203" pitchFamily="34" charset="0"/>
                        </a:rPr>
                        <a:t>P.E-</a:t>
                      </a:r>
                    </a:p>
                    <a:p>
                      <a:r>
                        <a:rPr lang="en-GB" u="none" dirty="0">
                          <a:latin typeface="Sassoon Infant Std" panose="020B0503020103030203" pitchFamily="34" charset="0"/>
                        </a:rPr>
                        <a:t>We will be teaching speed, agility and travel.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latin typeface="Sassoon Infant Std" panose="020B0503020103030203" pitchFamily="34" charset="0"/>
                        </a:rPr>
                        <a:t>Art and design- </a:t>
                      </a:r>
                    </a:p>
                    <a:p>
                      <a:r>
                        <a:rPr lang="en-GB" u="none" dirty="0">
                          <a:latin typeface="Sassoon Infant Std" panose="020B0503020103030203" pitchFamily="34" charset="0"/>
                        </a:rPr>
                        <a:t>The children will experience using different materials to produce a collage.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latin typeface="Sassoon Infant Std" panose="020B0503020103030203" pitchFamily="34" charset="0"/>
                        </a:rPr>
                        <a:t>Understanding of the World-</a:t>
                      </a:r>
                    </a:p>
                    <a:p>
                      <a:r>
                        <a:rPr lang="en-GB" u="none" dirty="0">
                          <a:latin typeface="Sassoon Infant Std" panose="020B0503020103030203" pitchFamily="34" charset="0"/>
                        </a:rPr>
                        <a:t>We will be learning about changes within living memory e.g. houses and clothes. We will also learn about Seasonal Change and Weather in spring, and the lifecycle of a frog.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42708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89D8E6F-D96A-4785-AEFF-0C1BBED7CB6E}"/>
              </a:ext>
            </a:extLst>
          </p:cNvPr>
          <p:cNvSpPr txBox="1"/>
          <p:nvPr/>
        </p:nvSpPr>
        <p:spPr>
          <a:xfrm>
            <a:off x="9274003" y="4332476"/>
            <a:ext cx="2735117" cy="230832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latin typeface="Sassoon Infant Std" panose="020B0503020103030203" pitchFamily="34" charset="0"/>
              </a:rPr>
              <a:t>The books we will read are:</a:t>
            </a:r>
          </a:p>
          <a:p>
            <a:r>
              <a:rPr lang="en-GB" dirty="0">
                <a:latin typeface="Sassoon Infant Std" panose="020B0503020103030203" pitchFamily="34" charset="0"/>
              </a:rPr>
              <a:t> 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en-GB" dirty="0">
              <a:latin typeface="Sassoon Infant Std" panose="020B0503020103030203" pitchFamily="34" charset="0"/>
            </a:endParaRPr>
          </a:p>
          <a:p>
            <a:endParaRPr lang="en-GB" dirty="0"/>
          </a:p>
          <a:p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dirty="0"/>
              <a:t>                   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7D33164C-434C-47F1-B2FD-27BBD4884022}"/>
              </a:ext>
            </a:extLst>
          </p:cNvPr>
          <p:cNvSpPr txBox="1">
            <a:spLocks/>
          </p:cNvSpPr>
          <p:nvPr/>
        </p:nvSpPr>
        <p:spPr>
          <a:xfrm>
            <a:off x="2129156" y="1015601"/>
            <a:ext cx="7197724" cy="391959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>
                <a:solidFill>
                  <a:schemeClr val="tx1"/>
                </a:solidFill>
                <a:latin typeface="Sassoon Infant Std" panose="020B0503020103030203" pitchFamily="34" charset="0"/>
              </a:rPr>
              <a:t>Welcome to Spring term in Reception!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62DD6C-A764-4F9E-A75E-B1143DE454D3}"/>
              </a:ext>
            </a:extLst>
          </p:cNvPr>
          <p:cNvSpPr txBox="1"/>
          <p:nvPr/>
        </p:nvSpPr>
        <p:spPr>
          <a:xfrm>
            <a:off x="9242388" y="2340858"/>
            <a:ext cx="2745725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u="sng" dirty="0">
                <a:latin typeface="Sassoon Infant Std" panose="020B0503020103030203" pitchFamily="34" charset="0"/>
              </a:rPr>
              <a:t>Wow Wednesdays!</a:t>
            </a:r>
          </a:p>
          <a:p>
            <a:pPr algn="ctr"/>
            <a:r>
              <a:rPr lang="en-GB" dirty="0">
                <a:latin typeface="Sassoon Infant Std" panose="020B0503020103030203" pitchFamily="34" charset="0"/>
              </a:rPr>
              <a:t>12</a:t>
            </a:r>
            <a:r>
              <a:rPr lang="en-GB" baseline="30000" dirty="0">
                <a:latin typeface="Sassoon Infant Std" panose="020B0503020103030203" pitchFamily="34" charset="0"/>
              </a:rPr>
              <a:t>th</a:t>
            </a:r>
            <a:r>
              <a:rPr lang="en-GB" dirty="0">
                <a:latin typeface="Sassoon Infant Std" panose="020B0503020103030203" pitchFamily="34" charset="0"/>
              </a:rPr>
              <a:t> March</a:t>
            </a:r>
          </a:p>
        </p:txBody>
      </p:sp>
      <p:pic>
        <p:nvPicPr>
          <p:cNvPr id="3" name="Picture 2" descr="A book cover with a cartoon dog&#10;&#10;Description automatically generated">
            <a:extLst>
              <a:ext uri="{FF2B5EF4-FFF2-40B4-BE49-F238E27FC236}">
                <a16:creationId xmlns:a16="http://schemas.microsoft.com/office/drawing/2014/main" id="{A3E7FC51-E051-498F-B063-F51DED8225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5896" y="4649777"/>
            <a:ext cx="841434" cy="836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 book cover with a picture of a tree and fruit&#10;&#10;Description automatically generated">
            <a:extLst>
              <a:ext uri="{FF2B5EF4-FFF2-40B4-BE49-F238E27FC236}">
                <a16:creationId xmlns:a16="http://schemas.microsoft.com/office/drawing/2014/main" id="{89361B89-73B7-4813-9A65-C3E4D942B8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1561" y="4649777"/>
            <a:ext cx="1111787" cy="836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 cartoon of a child sitting on a beach with a large fan&#10;&#10;Description automatically generated">
            <a:extLst>
              <a:ext uri="{FF2B5EF4-FFF2-40B4-BE49-F238E27FC236}">
                <a16:creationId xmlns:a16="http://schemas.microsoft.com/office/drawing/2014/main" id="{0DA23207-6798-4EA4-B971-0F5383CA1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3407" y="5613480"/>
            <a:ext cx="867506" cy="836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 cover of a book&#10;&#10;Description automatically generated">
            <a:extLst>
              <a:ext uri="{FF2B5EF4-FFF2-40B4-BE49-F238E27FC236}">
                <a16:creationId xmlns:a16="http://schemas.microsoft.com/office/drawing/2014/main" id="{96761F55-5A9B-4CF9-AD89-FE6D113CA4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2530" y="5605193"/>
            <a:ext cx="838314" cy="845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8444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348</TotalTime>
  <Words>228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Sassoon Infant Std</vt:lpstr>
      <vt:lpstr>Times New Roman</vt:lpstr>
      <vt:lpstr>Trebuchet MS</vt:lpstr>
      <vt:lpstr>Wingdings 3</vt:lpstr>
      <vt:lpstr>Facet</vt:lpstr>
      <vt:lpstr>Spring Term 2 Newsletter – Reception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Autumn Term Newsletter – Scotland</dc:title>
  <dc:creator>Bridie Sexton</dc:creator>
  <cp:lastModifiedBy>Colette Brace</cp:lastModifiedBy>
  <cp:revision>28</cp:revision>
  <dcterms:created xsi:type="dcterms:W3CDTF">2024-07-17T12:57:55Z</dcterms:created>
  <dcterms:modified xsi:type="dcterms:W3CDTF">2025-02-25T15:40:42Z</dcterms:modified>
</cp:coreProperties>
</file>