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p:scale>
          <a:sx n="80" d="100"/>
          <a:sy n="80" d="100"/>
        </p:scale>
        <p:origin x="84" y="6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3B08DED-7206-4EFE-96C6-54B113059E22}" type="datetimeFigureOut">
              <a:rPr lang="en-GB" smtClean="0"/>
              <a:t>05/09/2024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1D5FA3-3F29-4017-8098-69D20887679C}" type="slidenum">
              <a:rPr lang="en-GB" smtClean="0"/>
              <a:t>‹#›</a:t>
            </a:fld>
            <a:endParaRPr lang="en-GB"/>
          </a:p>
        </p:txBody>
      </p:sp>
    </p:spTree>
    <p:extLst>
      <p:ext uri="{BB962C8B-B14F-4D97-AF65-F5344CB8AC3E}">
        <p14:creationId xmlns:p14="http://schemas.microsoft.com/office/powerpoint/2010/main" val="32782662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3B08DED-7206-4EFE-96C6-54B113059E22}" type="datetimeFigureOut">
              <a:rPr lang="en-GB" smtClean="0"/>
              <a:t>05/09/2024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1D5FA3-3F29-4017-8098-69D20887679C}" type="slidenum">
              <a:rPr lang="en-GB" smtClean="0"/>
              <a:t>‹#›</a:t>
            </a:fld>
            <a:endParaRPr lang="en-GB"/>
          </a:p>
        </p:txBody>
      </p:sp>
    </p:spTree>
    <p:extLst>
      <p:ext uri="{BB962C8B-B14F-4D97-AF65-F5344CB8AC3E}">
        <p14:creationId xmlns:p14="http://schemas.microsoft.com/office/powerpoint/2010/main" val="1407570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3B08DED-7206-4EFE-96C6-54B113059E22}" type="datetimeFigureOut">
              <a:rPr lang="en-GB" smtClean="0"/>
              <a:t>05/09/2024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1D5FA3-3F29-4017-8098-69D20887679C}"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2980823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3B08DED-7206-4EFE-96C6-54B113059E22}" type="datetimeFigureOut">
              <a:rPr lang="en-GB" smtClean="0"/>
              <a:t>05/09/2024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1D5FA3-3F29-4017-8098-69D20887679C}" type="slidenum">
              <a:rPr lang="en-GB" smtClean="0"/>
              <a:t>‹#›</a:t>
            </a:fld>
            <a:endParaRPr lang="en-GB"/>
          </a:p>
        </p:txBody>
      </p:sp>
    </p:spTree>
    <p:extLst>
      <p:ext uri="{BB962C8B-B14F-4D97-AF65-F5344CB8AC3E}">
        <p14:creationId xmlns:p14="http://schemas.microsoft.com/office/powerpoint/2010/main" val="21151335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3B08DED-7206-4EFE-96C6-54B113059E22}" type="datetimeFigureOut">
              <a:rPr lang="en-GB" smtClean="0"/>
              <a:t>05/09/2024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1D5FA3-3F29-4017-8098-69D20887679C}"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979285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3B08DED-7206-4EFE-96C6-54B113059E22}" type="datetimeFigureOut">
              <a:rPr lang="en-GB" smtClean="0"/>
              <a:t>05/09/2024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1D5FA3-3F29-4017-8098-69D20887679C}" type="slidenum">
              <a:rPr lang="en-GB" smtClean="0"/>
              <a:t>‹#›</a:t>
            </a:fld>
            <a:endParaRPr lang="en-GB"/>
          </a:p>
        </p:txBody>
      </p:sp>
    </p:spTree>
    <p:extLst>
      <p:ext uri="{BB962C8B-B14F-4D97-AF65-F5344CB8AC3E}">
        <p14:creationId xmlns:p14="http://schemas.microsoft.com/office/powerpoint/2010/main" val="14955745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B08DED-7206-4EFE-96C6-54B113059E22}" type="datetimeFigureOut">
              <a:rPr lang="en-GB" smtClean="0"/>
              <a:t>05/09/2024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1D5FA3-3F29-4017-8098-69D20887679C}" type="slidenum">
              <a:rPr lang="en-GB" smtClean="0"/>
              <a:t>‹#›</a:t>
            </a:fld>
            <a:endParaRPr lang="en-GB"/>
          </a:p>
        </p:txBody>
      </p:sp>
    </p:spTree>
    <p:extLst>
      <p:ext uri="{BB962C8B-B14F-4D97-AF65-F5344CB8AC3E}">
        <p14:creationId xmlns:p14="http://schemas.microsoft.com/office/powerpoint/2010/main" val="40611816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B08DED-7206-4EFE-96C6-54B113059E22}" type="datetimeFigureOut">
              <a:rPr lang="en-GB" smtClean="0"/>
              <a:t>05/09/2024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1D5FA3-3F29-4017-8098-69D20887679C}" type="slidenum">
              <a:rPr lang="en-GB" smtClean="0"/>
              <a:t>‹#›</a:t>
            </a:fld>
            <a:endParaRPr lang="en-GB"/>
          </a:p>
        </p:txBody>
      </p:sp>
    </p:spTree>
    <p:extLst>
      <p:ext uri="{BB962C8B-B14F-4D97-AF65-F5344CB8AC3E}">
        <p14:creationId xmlns:p14="http://schemas.microsoft.com/office/powerpoint/2010/main" val="977299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B08DED-7206-4EFE-96C6-54B113059E22}" type="datetimeFigureOut">
              <a:rPr lang="en-GB" smtClean="0"/>
              <a:t>05/09/2024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1D5FA3-3F29-4017-8098-69D20887679C}" type="slidenum">
              <a:rPr lang="en-GB" smtClean="0"/>
              <a:t>‹#›</a:t>
            </a:fld>
            <a:endParaRPr lang="en-GB"/>
          </a:p>
        </p:txBody>
      </p:sp>
    </p:spTree>
    <p:extLst>
      <p:ext uri="{BB962C8B-B14F-4D97-AF65-F5344CB8AC3E}">
        <p14:creationId xmlns:p14="http://schemas.microsoft.com/office/powerpoint/2010/main" val="4261103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3B08DED-7206-4EFE-96C6-54B113059E22}" type="datetimeFigureOut">
              <a:rPr lang="en-GB" smtClean="0"/>
              <a:t>05/09/2024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1D5FA3-3F29-4017-8098-69D20887679C}" type="slidenum">
              <a:rPr lang="en-GB" smtClean="0"/>
              <a:t>‹#›</a:t>
            </a:fld>
            <a:endParaRPr lang="en-GB"/>
          </a:p>
        </p:txBody>
      </p:sp>
    </p:spTree>
    <p:extLst>
      <p:ext uri="{BB962C8B-B14F-4D97-AF65-F5344CB8AC3E}">
        <p14:creationId xmlns:p14="http://schemas.microsoft.com/office/powerpoint/2010/main" val="3534108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B08DED-7206-4EFE-96C6-54B113059E22}" type="datetimeFigureOut">
              <a:rPr lang="en-GB" smtClean="0"/>
              <a:t>05/09/2024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81D5FA3-3F29-4017-8098-69D20887679C}" type="slidenum">
              <a:rPr lang="en-GB" smtClean="0"/>
              <a:t>‹#›</a:t>
            </a:fld>
            <a:endParaRPr lang="en-GB"/>
          </a:p>
        </p:txBody>
      </p:sp>
    </p:spTree>
    <p:extLst>
      <p:ext uri="{BB962C8B-B14F-4D97-AF65-F5344CB8AC3E}">
        <p14:creationId xmlns:p14="http://schemas.microsoft.com/office/powerpoint/2010/main" val="1524865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3B08DED-7206-4EFE-96C6-54B113059E22}" type="datetimeFigureOut">
              <a:rPr lang="en-GB" smtClean="0"/>
              <a:t>05/09/2024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81D5FA3-3F29-4017-8098-69D20887679C}" type="slidenum">
              <a:rPr lang="en-GB" smtClean="0"/>
              <a:t>‹#›</a:t>
            </a:fld>
            <a:endParaRPr lang="en-GB"/>
          </a:p>
        </p:txBody>
      </p:sp>
    </p:spTree>
    <p:extLst>
      <p:ext uri="{BB962C8B-B14F-4D97-AF65-F5344CB8AC3E}">
        <p14:creationId xmlns:p14="http://schemas.microsoft.com/office/powerpoint/2010/main" val="1705921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3B08DED-7206-4EFE-96C6-54B113059E22}" type="datetimeFigureOut">
              <a:rPr lang="en-GB" smtClean="0"/>
              <a:t>05/09/2024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81D5FA3-3F29-4017-8098-69D20887679C}" type="slidenum">
              <a:rPr lang="en-GB" smtClean="0"/>
              <a:t>‹#›</a:t>
            </a:fld>
            <a:endParaRPr lang="en-GB"/>
          </a:p>
        </p:txBody>
      </p:sp>
    </p:spTree>
    <p:extLst>
      <p:ext uri="{BB962C8B-B14F-4D97-AF65-F5344CB8AC3E}">
        <p14:creationId xmlns:p14="http://schemas.microsoft.com/office/powerpoint/2010/main" val="1023223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B08DED-7206-4EFE-96C6-54B113059E22}" type="datetimeFigureOut">
              <a:rPr lang="en-GB" smtClean="0"/>
              <a:t>05/09/2024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81D5FA3-3F29-4017-8098-69D20887679C}" type="slidenum">
              <a:rPr lang="en-GB" smtClean="0"/>
              <a:t>‹#›</a:t>
            </a:fld>
            <a:endParaRPr lang="en-GB"/>
          </a:p>
        </p:txBody>
      </p:sp>
    </p:spTree>
    <p:extLst>
      <p:ext uri="{BB962C8B-B14F-4D97-AF65-F5344CB8AC3E}">
        <p14:creationId xmlns:p14="http://schemas.microsoft.com/office/powerpoint/2010/main" val="2469117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3B08DED-7206-4EFE-96C6-54B113059E22}" type="datetimeFigureOut">
              <a:rPr lang="en-GB" smtClean="0"/>
              <a:t>05/09/2024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81D5FA3-3F29-4017-8098-69D20887679C}" type="slidenum">
              <a:rPr lang="en-GB" smtClean="0"/>
              <a:t>‹#›</a:t>
            </a:fld>
            <a:endParaRPr lang="en-GB"/>
          </a:p>
        </p:txBody>
      </p:sp>
    </p:spTree>
    <p:extLst>
      <p:ext uri="{BB962C8B-B14F-4D97-AF65-F5344CB8AC3E}">
        <p14:creationId xmlns:p14="http://schemas.microsoft.com/office/powerpoint/2010/main" val="2059795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3B08DED-7206-4EFE-96C6-54B113059E22}" type="datetimeFigureOut">
              <a:rPr lang="en-GB" smtClean="0"/>
              <a:t>05/09/2024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81D5FA3-3F29-4017-8098-69D20887679C}" type="slidenum">
              <a:rPr lang="en-GB" smtClean="0"/>
              <a:t>‹#›</a:t>
            </a:fld>
            <a:endParaRPr lang="en-GB"/>
          </a:p>
        </p:txBody>
      </p:sp>
    </p:spTree>
    <p:extLst>
      <p:ext uri="{BB962C8B-B14F-4D97-AF65-F5344CB8AC3E}">
        <p14:creationId xmlns:p14="http://schemas.microsoft.com/office/powerpoint/2010/main" val="484678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3B08DED-7206-4EFE-96C6-54B113059E22}" type="datetimeFigureOut">
              <a:rPr lang="en-GB" smtClean="0"/>
              <a:t>05/09/2024</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81D5FA3-3F29-4017-8098-69D20887679C}" type="slidenum">
              <a:rPr lang="en-GB" smtClean="0"/>
              <a:t>‹#›</a:t>
            </a:fld>
            <a:endParaRPr lang="en-GB"/>
          </a:p>
        </p:txBody>
      </p:sp>
    </p:spTree>
    <p:extLst>
      <p:ext uri="{BB962C8B-B14F-4D97-AF65-F5344CB8AC3E}">
        <p14:creationId xmlns:p14="http://schemas.microsoft.com/office/powerpoint/2010/main" val="23401211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C5A16-F195-4C1A-BC42-970116BB1EEE}"/>
              </a:ext>
            </a:extLst>
          </p:cNvPr>
          <p:cNvSpPr>
            <a:spLocks noGrp="1"/>
          </p:cNvSpPr>
          <p:nvPr>
            <p:ph type="ctrTitle"/>
          </p:nvPr>
        </p:nvSpPr>
        <p:spPr>
          <a:xfrm>
            <a:off x="1524000" y="-56347"/>
            <a:ext cx="9144000" cy="807021"/>
          </a:xfrm>
        </p:spPr>
        <p:txBody>
          <a:bodyPr>
            <a:normAutofit/>
          </a:bodyPr>
          <a:lstStyle/>
          <a:p>
            <a:pPr algn="l"/>
            <a:r>
              <a:rPr lang="en-GB" sz="4000" u="sng" dirty="0">
                <a:solidFill>
                  <a:schemeClr val="tx1"/>
                </a:solidFill>
                <a:latin typeface="Sassoon Infant Std" panose="020B0503020103030203" pitchFamily="34" charset="0"/>
              </a:rPr>
              <a:t>Autumn Term 1 Newsletter – Reception   </a:t>
            </a:r>
          </a:p>
        </p:txBody>
      </p:sp>
      <p:sp>
        <p:nvSpPr>
          <p:cNvPr id="3" name="Subtitle 2">
            <a:extLst>
              <a:ext uri="{FF2B5EF4-FFF2-40B4-BE49-F238E27FC236}">
                <a16:creationId xmlns:a16="http://schemas.microsoft.com/office/drawing/2014/main" id="{26C50D0C-0412-4854-95C4-D878C83B35C9}"/>
              </a:ext>
            </a:extLst>
          </p:cNvPr>
          <p:cNvSpPr>
            <a:spLocks noGrp="1"/>
          </p:cNvSpPr>
          <p:nvPr>
            <p:ph type="subTitle" idx="1"/>
          </p:nvPr>
        </p:nvSpPr>
        <p:spPr>
          <a:xfrm>
            <a:off x="2129156" y="736378"/>
            <a:ext cx="7197724" cy="367207"/>
          </a:xfrm>
          <a:ln w="38100">
            <a:solidFill>
              <a:schemeClr val="tx1"/>
            </a:solidFill>
          </a:ln>
        </p:spPr>
        <p:txBody>
          <a:bodyPr>
            <a:normAutofit/>
          </a:bodyPr>
          <a:lstStyle/>
          <a:p>
            <a:pPr algn="ctr"/>
            <a:r>
              <a:rPr lang="en-GB" dirty="0">
                <a:solidFill>
                  <a:schemeClr val="tx1"/>
                </a:solidFill>
                <a:latin typeface="Sassoon Infant Std" panose="020B0503020103030203" pitchFamily="34" charset="0"/>
              </a:rPr>
              <a:t>Welcome to the first newsletter for Reception! </a:t>
            </a:r>
          </a:p>
          <a:p>
            <a:pPr algn="ctr"/>
            <a:endParaRPr lang="en-GB" dirty="0">
              <a:solidFill>
                <a:schemeClr val="tx1"/>
              </a:solidFill>
              <a:latin typeface="Sassoon Infant Std" panose="020B0503020103030203" pitchFamily="34" charset="0"/>
            </a:endParaRPr>
          </a:p>
        </p:txBody>
      </p:sp>
      <p:pic>
        <p:nvPicPr>
          <p:cNvPr id="1026" name="Picture 2" descr="Burton End Primary Academy | Unity Schools Partnership">
            <a:extLst>
              <a:ext uri="{FF2B5EF4-FFF2-40B4-BE49-F238E27FC236}">
                <a16:creationId xmlns:a16="http://schemas.microsoft.com/office/drawing/2014/main" id="{0E0E42EF-DA6C-458D-8D7B-C1DEF34D99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 y="110601"/>
            <a:ext cx="1898206" cy="1498743"/>
          </a:xfrm>
          <a:prstGeom prst="rect">
            <a:avLst/>
          </a:prstGeom>
          <a:noFill/>
          <a:extLst>
            <a:ext uri="{909E8E84-426E-40DD-AFC4-6F175D3DCCD1}">
              <a14:hiddenFill xmlns:a14="http://schemas.microsoft.com/office/drawing/2010/main">
                <a:solidFill>
                  <a:srgbClr val="FFFFFF"/>
                </a:solidFill>
              </a14:hiddenFill>
            </a:ext>
          </a:extLst>
        </p:spPr>
      </p:pic>
      <p:sp>
        <p:nvSpPr>
          <p:cNvPr id="6" name="Subtitle 2">
            <a:extLst>
              <a:ext uri="{FF2B5EF4-FFF2-40B4-BE49-F238E27FC236}">
                <a16:creationId xmlns:a16="http://schemas.microsoft.com/office/drawing/2014/main" id="{A7221C28-E34F-4C98-AAB9-C677D2E2C8AB}"/>
              </a:ext>
            </a:extLst>
          </p:cNvPr>
          <p:cNvSpPr txBox="1">
            <a:spLocks/>
          </p:cNvSpPr>
          <p:nvPr/>
        </p:nvSpPr>
        <p:spPr>
          <a:xfrm>
            <a:off x="9466390" y="1037410"/>
            <a:ext cx="2542730" cy="3053230"/>
          </a:xfrm>
          <a:prstGeom prst="rect">
            <a:avLst/>
          </a:prstGeom>
          <a:ln w="38100">
            <a:solidFill>
              <a:schemeClr val="tx1"/>
            </a:solidFill>
          </a:ln>
        </p:spPr>
        <p:txBody>
          <a:bodyPr vert="horz" lIns="91440" tIns="45720" rIns="91440" bIns="45720" rtlCol="0" anchor="t">
            <a:normAutofit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en-GB" u="sng" dirty="0">
                <a:solidFill>
                  <a:schemeClr val="tx1"/>
                </a:solidFill>
                <a:latin typeface="Sassoon Infant Std" panose="020B0503020103030203" pitchFamily="34" charset="0"/>
              </a:rPr>
              <a:t>P.E days </a:t>
            </a:r>
          </a:p>
          <a:p>
            <a:pPr algn="l"/>
            <a:r>
              <a:rPr lang="en-GB" dirty="0">
                <a:solidFill>
                  <a:schemeClr val="tx1"/>
                </a:solidFill>
                <a:latin typeface="Sassoon Infant Std" panose="020B0503020103030203" pitchFamily="34" charset="0"/>
              </a:rPr>
              <a:t>Tuesday 10</a:t>
            </a:r>
            <a:r>
              <a:rPr lang="en-GB" baseline="30000" dirty="0">
                <a:solidFill>
                  <a:schemeClr val="tx1"/>
                </a:solidFill>
                <a:latin typeface="Sassoon Infant Std" panose="020B0503020103030203" pitchFamily="34" charset="0"/>
              </a:rPr>
              <a:t>th</a:t>
            </a:r>
            <a:r>
              <a:rPr lang="en-GB" dirty="0">
                <a:solidFill>
                  <a:schemeClr val="tx1"/>
                </a:solidFill>
                <a:latin typeface="Sassoon Infant Std" panose="020B0503020103030203" pitchFamily="34" charset="0"/>
              </a:rPr>
              <a:t> September</a:t>
            </a:r>
          </a:p>
          <a:p>
            <a:pPr algn="l"/>
            <a:r>
              <a:rPr lang="en-GB" dirty="0">
                <a:solidFill>
                  <a:schemeClr val="tx1"/>
                </a:solidFill>
                <a:latin typeface="Sassoon Infant Std" panose="020B0503020103030203" pitchFamily="34" charset="0"/>
              </a:rPr>
              <a:t>Thursday 19</a:t>
            </a:r>
            <a:r>
              <a:rPr lang="en-GB" baseline="30000" dirty="0">
                <a:solidFill>
                  <a:schemeClr val="tx1"/>
                </a:solidFill>
                <a:latin typeface="Sassoon Infant Std" panose="020B0503020103030203" pitchFamily="34" charset="0"/>
              </a:rPr>
              <a:t>th</a:t>
            </a:r>
            <a:r>
              <a:rPr lang="en-GB" dirty="0">
                <a:solidFill>
                  <a:schemeClr val="tx1"/>
                </a:solidFill>
                <a:latin typeface="Sassoon Infant Std" panose="020B0503020103030203" pitchFamily="34" charset="0"/>
              </a:rPr>
              <a:t> September </a:t>
            </a:r>
          </a:p>
          <a:p>
            <a:pPr algn="l"/>
            <a:r>
              <a:rPr lang="en-GB" dirty="0">
                <a:solidFill>
                  <a:schemeClr val="tx1"/>
                </a:solidFill>
                <a:latin typeface="Sassoon Infant Std" panose="020B0503020103030203" pitchFamily="34" charset="0"/>
              </a:rPr>
              <a:t>Tuesday 24</a:t>
            </a:r>
            <a:r>
              <a:rPr lang="en-GB" baseline="30000" dirty="0">
                <a:solidFill>
                  <a:schemeClr val="tx1"/>
                </a:solidFill>
                <a:latin typeface="Sassoon Infant Std" panose="020B0503020103030203" pitchFamily="34" charset="0"/>
              </a:rPr>
              <a:t>th</a:t>
            </a:r>
            <a:r>
              <a:rPr lang="en-GB" dirty="0">
                <a:solidFill>
                  <a:schemeClr val="tx1"/>
                </a:solidFill>
                <a:latin typeface="Sassoon Infant Std" panose="020B0503020103030203" pitchFamily="34" charset="0"/>
              </a:rPr>
              <a:t> September </a:t>
            </a:r>
          </a:p>
          <a:p>
            <a:pPr algn="l"/>
            <a:r>
              <a:rPr lang="en-GB" dirty="0">
                <a:solidFill>
                  <a:schemeClr val="tx1"/>
                </a:solidFill>
                <a:latin typeface="Sassoon Infant Std" panose="020B0503020103030203" pitchFamily="34" charset="0"/>
              </a:rPr>
              <a:t>Thursday 3rd October </a:t>
            </a:r>
          </a:p>
          <a:p>
            <a:pPr algn="l"/>
            <a:r>
              <a:rPr lang="en-GB" dirty="0">
                <a:solidFill>
                  <a:schemeClr val="tx1"/>
                </a:solidFill>
                <a:latin typeface="Sassoon Infant Std" panose="020B0503020103030203" pitchFamily="34" charset="0"/>
              </a:rPr>
              <a:t>Tuesday 8</a:t>
            </a:r>
            <a:r>
              <a:rPr lang="en-GB" baseline="30000" dirty="0">
                <a:solidFill>
                  <a:schemeClr val="tx1"/>
                </a:solidFill>
                <a:latin typeface="Sassoon Infant Std" panose="020B0503020103030203" pitchFamily="34" charset="0"/>
              </a:rPr>
              <a:t>th</a:t>
            </a:r>
            <a:r>
              <a:rPr lang="en-GB" dirty="0">
                <a:solidFill>
                  <a:schemeClr val="tx1"/>
                </a:solidFill>
                <a:latin typeface="Sassoon Infant Std" panose="020B0503020103030203" pitchFamily="34" charset="0"/>
              </a:rPr>
              <a:t> October </a:t>
            </a:r>
          </a:p>
          <a:p>
            <a:pPr algn="l"/>
            <a:r>
              <a:rPr lang="en-GB" dirty="0">
                <a:solidFill>
                  <a:schemeClr val="tx1"/>
                </a:solidFill>
                <a:latin typeface="Sassoon Infant Std" panose="020B0503020103030203" pitchFamily="34" charset="0"/>
              </a:rPr>
              <a:t>Thursday 17</a:t>
            </a:r>
            <a:r>
              <a:rPr lang="en-GB" baseline="30000" dirty="0">
                <a:solidFill>
                  <a:schemeClr val="tx1"/>
                </a:solidFill>
                <a:latin typeface="Sassoon Infant Std" panose="020B0503020103030203" pitchFamily="34" charset="0"/>
              </a:rPr>
              <a:t>th</a:t>
            </a:r>
            <a:r>
              <a:rPr lang="en-GB" dirty="0">
                <a:solidFill>
                  <a:schemeClr val="tx1"/>
                </a:solidFill>
                <a:latin typeface="Sassoon Infant Std" panose="020B0503020103030203" pitchFamily="34" charset="0"/>
              </a:rPr>
              <a:t> October </a:t>
            </a:r>
          </a:p>
          <a:p>
            <a:pPr algn="l"/>
            <a:r>
              <a:rPr lang="en-GB" dirty="0">
                <a:solidFill>
                  <a:schemeClr val="tx1"/>
                </a:solidFill>
                <a:latin typeface="Sassoon Infant Std" panose="020B0503020103030203" pitchFamily="34" charset="0"/>
              </a:rPr>
              <a:t>Tuesday 22</a:t>
            </a:r>
            <a:r>
              <a:rPr lang="en-GB" baseline="30000" dirty="0">
                <a:solidFill>
                  <a:schemeClr val="tx1"/>
                </a:solidFill>
                <a:latin typeface="Sassoon Infant Std" panose="020B0503020103030203" pitchFamily="34" charset="0"/>
              </a:rPr>
              <a:t>nd</a:t>
            </a:r>
            <a:r>
              <a:rPr lang="en-GB" dirty="0">
                <a:solidFill>
                  <a:schemeClr val="tx1"/>
                </a:solidFill>
                <a:latin typeface="Sassoon Infant Std" panose="020B0503020103030203" pitchFamily="34" charset="0"/>
              </a:rPr>
              <a:t> October </a:t>
            </a:r>
          </a:p>
          <a:p>
            <a:pPr algn="l"/>
            <a:endParaRPr lang="en-GB" u="sng" dirty="0">
              <a:solidFill>
                <a:schemeClr val="tx1"/>
              </a:solidFill>
              <a:latin typeface="Sassoon Infant Std" panose="020B0503020103030203" pitchFamily="34" charset="0"/>
            </a:endParaRPr>
          </a:p>
        </p:txBody>
      </p:sp>
      <p:graphicFrame>
        <p:nvGraphicFramePr>
          <p:cNvPr id="5" name="Table 6">
            <a:extLst>
              <a:ext uri="{FF2B5EF4-FFF2-40B4-BE49-F238E27FC236}">
                <a16:creationId xmlns:a16="http://schemas.microsoft.com/office/drawing/2014/main" id="{7108CC0C-3CC1-4A19-AC25-1E3D28E41122}"/>
              </a:ext>
            </a:extLst>
          </p:cNvPr>
          <p:cNvGraphicFramePr>
            <a:graphicFrameLocks noGrp="1"/>
          </p:cNvGraphicFramePr>
          <p:nvPr>
            <p:extLst>
              <p:ext uri="{D42A27DB-BD31-4B8C-83A1-F6EECF244321}">
                <p14:modId xmlns:p14="http://schemas.microsoft.com/office/powerpoint/2010/main" val="3159125830"/>
              </p:ext>
            </p:extLst>
          </p:nvPr>
        </p:nvGraphicFramePr>
        <p:xfrm>
          <a:off x="292736" y="1962255"/>
          <a:ext cx="7985759" cy="4663440"/>
        </p:xfrm>
        <a:graphic>
          <a:graphicData uri="http://schemas.openxmlformats.org/drawingml/2006/table">
            <a:tbl>
              <a:tblPr firstRow="1" bandRow="1">
                <a:tableStyleId>{5C22544A-7EE6-4342-B048-85BDC9FD1C3A}</a:tableStyleId>
              </a:tblPr>
              <a:tblGrid>
                <a:gridCol w="2556665">
                  <a:extLst>
                    <a:ext uri="{9D8B030D-6E8A-4147-A177-3AD203B41FA5}">
                      <a16:colId xmlns:a16="http://schemas.microsoft.com/office/drawing/2014/main" val="2508089443"/>
                    </a:ext>
                  </a:extLst>
                </a:gridCol>
                <a:gridCol w="2714547">
                  <a:extLst>
                    <a:ext uri="{9D8B030D-6E8A-4147-A177-3AD203B41FA5}">
                      <a16:colId xmlns:a16="http://schemas.microsoft.com/office/drawing/2014/main" val="1052478677"/>
                    </a:ext>
                  </a:extLst>
                </a:gridCol>
                <a:gridCol w="2714547">
                  <a:extLst>
                    <a:ext uri="{9D8B030D-6E8A-4147-A177-3AD203B41FA5}">
                      <a16:colId xmlns:a16="http://schemas.microsoft.com/office/drawing/2014/main" val="1359946022"/>
                    </a:ext>
                  </a:extLst>
                </a:gridCol>
              </a:tblGrid>
              <a:tr h="310819">
                <a:tc>
                  <a:txBody>
                    <a:bodyPr/>
                    <a:lstStyle/>
                    <a:p>
                      <a:r>
                        <a:rPr lang="en-GB" b="0" u="sng" dirty="0">
                          <a:solidFill>
                            <a:schemeClr val="tx1"/>
                          </a:solidFill>
                          <a:latin typeface="Sassoon Infant Std" panose="020B0503020103030203" pitchFamily="34" charset="0"/>
                        </a:rPr>
                        <a:t>Phonics -</a:t>
                      </a:r>
                    </a:p>
                  </a:txBody>
                  <a:tcPr>
                    <a:solidFill>
                      <a:schemeClr val="accent2">
                        <a:lumMod val="20000"/>
                        <a:lumOff val="80000"/>
                      </a:schemeClr>
                    </a:solidFill>
                  </a:tcPr>
                </a:tc>
                <a:tc>
                  <a:txBody>
                    <a:bodyPr/>
                    <a:lstStyle/>
                    <a:p>
                      <a:r>
                        <a:rPr lang="en-GB" b="0" u="sng" dirty="0">
                          <a:solidFill>
                            <a:schemeClr val="tx1"/>
                          </a:solidFill>
                          <a:latin typeface="Sassoon Infant Std" panose="020B0503020103030203" pitchFamily="34" charset="0"/>
                        </a:rPr>
                        <a:t>Writing- </a:t>
                      </a:r>
                    </a:p>
                  </a:txBody>
                  <a:tcPr>
                    <a:solidFill>
                      <a:schemeClr val="accent2">
                        <a:lumMod val="20000"/>
                        <a:lumOff val="80000"/>
                      </a:schemeClr>
                    </a:solidFill>
                  </a:tcPr>
                </a:tc>
                <a:tc>
                  <a:txBody>
                    <a:bodyPr/>
                    <a:lstStyle/>
                    <a:p>
                      <a:r>
                        <a:rPr lang="en-GB" b="0" u="sng" dirty="0">
                          <a:solidFill>
                            <a:schemeClr val="tx1"/>
                          </a:solidFill>
                          <a:latin typeface="Sassoon Infant Std" panose="020B0503020103030203" pitchFamily="34" charset="0"/>
                        </a:rPr>
                        <a:t>Maths-</a:t>
                      </a:r>
                      <a:r>
                        <a:rPr lang="en-GB" b="0" dirty="0">
                          <a:latin typeface="Sassoon Infant Std" panose="020B0503020103030203" pitchFamily="34" charset="0"/>
                        </a:rPr>
                        <a:t> </a:t>
                      </a:r>
                    </a:p>
                  </a:txBody>
                  <a:tcPr>
                    <a:solidFill>
                      <a:schemeClr val="accent2">
                        <a:lumMod val="20000"/>
                        <a:lumOff val="80000"/>
                      </a:schemeClr>
                    </a:solidFill>
                  </a:tcPr>
                </a:tc>
                <a:extLst>
                  <a:ext uri="{0D108BD9-81ED-4DB2-BD59-A6C34878D82A}">
                    <a16:rowId xmlns:a16="http://schemas.microsoft.com/office/drawing/2014/main" val="1704918931"/>
                  </a:ext>
                </a:extLst>
              </a:tr>
              <a:tr h="2175733">
                <a:tc>
                  <a:txBody>
                    <a:bodyPr/>
                    <a:lstStyle/>
                    <a:p>
                      <a:r>
                        <a:rPr lang="en-GB" dirty="0">
                          <a:latin typeface="Sassoon Infant Std" panose="020B0503020103030203" pitchFamily="34" charset="0"/>
                        </a:rPr>
                        <a:t>We will start teaching the children to recognise the single letter sounds: a, </a:t>
                      </a:r>
                      <a:r>
                        <a:rPr lang="en-GB" dirty="0" err="1">
                          <a:latin typeface="Sassoon Infant Std" panose="020B0503020103030203" pitchFamily="34" charset="0"/>
                        </a:rPr>
                        <a:t>i</a:t>
                      </a:r>
                      <a:r>
                        <a:rPr lang="en-GB" dirty="0">
                          <a:latin typeface="Sassoon Infant Std" panose="020B0503020103030203" pitchFamily="34" charset="0"/>
                        </a:rPr>
                        <a:t>, m, s, t, n, o, p, b, c, g, h. We will teach them to blend simple words e.g. sat, bag, big, hop.</a:t>
                      </a:r>
                    </a:p>
                  </a:txBody>
                  <a:tcPr/>
                </a:tc>
                <a:tc>
                  <a:txBody>
                    <a:bodyPr/>
                    <a:lstStyle/>
                    <a:p>
                      <a:r>
                        <a:rPr lang="en-GB" u="none" dirty="0">
                          <a:latin typeface="Sassoon Infant Std" panose="020B0503020103030203" pitchFamily="34" charset="0"/>
                        </a:rPr>
                        <a:t>We will teach the children to recognise and write their name. They will begin to label their drawings. </a:t>
                      </a:r>
                    </a:p>
                    <a:p>
                      <a:r>
                        <a:rPr lang="en-GB" u="none" dirty="0">
                          <a:latin typeface="Sassoon Infant Std" panose="020B0503020103030203" pitchFamily="34" charset="0"/>
                        </a:rPr>
                        <a:t>We will teach them to form dots, lines and crosses, circles and waves loops and bridges with good pencil control. </a:t>
                      </a:r>
                    </a:p>
                  </a:txBody>
                  <a:tcPr/>
                </a:tc>
                <a:tc>
                  <a:txBody>
                    <a:bodyPr/>
                    <a:lstStyle/>
                    <a:p>
                      <a:r>
                        <a:rPr lang="en-GB" dirty="0">
                          <a:latin typeface="Sassoon Infant Std" panose="020B0503020103030203" pitchFamily="34" charset="0"/>
                        </a:rPr>
                        <a:t>We will teach the children to recognise and count quantities from zero to five. The children will learn to compare, and order numbers to five and begin to make up amounts using numbers to five. </a:t>
                      </a:r>
                    </a:p>
                  </a:txBody>
                  <a:tcPr/>
                </a:tc>
                <a:extLst>
                  <a:ext uri="{0D108BD9-81ED-4DB2-BD59-A6C34878D82A}">
                    <a16:rowId xmlns:a16="http://schemas.microsoft.com/office/drawing/2014/main" val="478258549"/>
                  </a:ext>
                </a:extLst>
              </a:tr>
              <a:tr h="1476391">
                <a:tc>
                  <a:txBody>
                    <a:bodyPr/>
                    <a:lstStyle/>
                    <a:p>
                      <a:r>
                        <a:rPr lang="en-GB" u="sng" dirty="0">
                          <a:latin typeface="Sassoon Infant Std" panose="020B0503020103030203" pitchFamily="34" charset="0"/>
                        </a:rPr>
                        <a:t>P.E-</a:t>
                      </a:r>
                    </a:p>
                    <a:p>
                      <a:r>
                        <a:rPr lang="en-GB" u="none" dirty="0">
                          <a:latin typeface="Sassoon Infant Std" panose="020B0503020103030203" pitchFamily="34" charset="0"/>
                        </a:rPr>
                        <a:t>We will start teaching gymnastics and body management. </a:t>
                      </a:r>
                    </a:p>
                    <a:p>
                      <a:endParaRPr lang="en-GB" u="sng" dirty="0">
                        <a:latin typeface="Sassoon Infant Std" panose="020B0503020103030203" pitchFamily="34" charset="0"/>
                      </a:endParaRPr>
                    </a:p>
                  </a:txBody>
                  <a:tcPr/>
                </a:tc>
                <a:tc>
                  <a:txBody>
                    <a:bodyPr/>
                    <a:lstStyle/>
                    <a:p>
                      <a:r>
                        <a:rPr lang="en-GB" u="sng" dirty="0">
                          <a:latin typeface="Sassoon Infant Std" panose="020B0503020103030203" pitchFamily="34" charset="0"/>
                        </a:rPr>
                        <a:t>Art and design- </a:t>
                      </a:r>
                    </a:p>
                    <a:p>
                      <a:r>
                        <a:rPr lang="en-GB" u="none" dirty="0">
                          <a:latin typeface="Sassoon Infant Std" panose="020B0503020103030203" pitchFamily="34" charset="0"/>
                        </a:rPr>
                        <a:t>The children will paint self portraits, and use autumn materials to make seasonal collages.</a:t>
                      </a:r>
                    </a:p>
                    <a:p>
                      <a:endParaRPr lang="en-GB" u="sng" dirty="0">
                        <a:latin typeface="Sassoon Infant Std" panose="020B0503020103030203" pitchFamily="34" charset="0"/>
                      </a:endParaRPr>
                    </a:p>
                  </a:txBody>
                  <a:tcPr/>
                </a:tc>
                <a:tc>
                  <a:txBody>
                    <a:bodyPr/>
                    <a:lstStyle/>
                    <a:p>
                      <a:r>
                        <a:rPr lang="en-GB" u="sng" dirty="0">
                          <a:latin typeface="Sassoon Infant Std" panose="020B0503020103030203" pitchFamily="34" charset="0"/>
                        </a:rPr>
                        <a:t>Understanding of the World-</a:t>
                      </a:r>
                    </a:p>
                    <a:p>
                      <a:r>
                        <a:rPr lang="en-GB" u="none" dirty="0">
                          <a:latin typeface="Sassoon Infant Std" panose="020B0503020103030203" pitchFamily="34" charset="0"/>
                        </a:rPr>
                        <a:t>We will explore seasonal changes and learn about the weather. </a:t>
                      </a:r>
                    </a:p>
                  </a:txBody>
                  <a:tcPr/>
                </a:tc>
                <a:extLst>
                  <a:ext uri="{0D108BD9-81ED-4DB2-BD59-A6C34878D82A}">
                    <a16:rowId xmlns:a16="http://schemas.microsoft.com/office/drawing/2014/main" val="3409427089"/>
                  </a:ext>
                </a:extLst>
              </a:tr>
            </a:tbl>
          </a:graphicData>
        </a:graphic>
      </p:graphicFrame>
      <p:sp>
        <p:nvSpPr>
          <p:cNvPr id="9" name="TextBox 8">
            <a:extLst>
              <a:ext uri="{FF2B5EF4-FFF2-40B4-BE49-F238E27FC236}">
                <a16:creationId xmlns:a16="http://schemas.microsoft.com/office/drawing/2014/main" id="{589D8E6F-D96A-4785-AEFF-0C1BBED7CB6E}"/>
              </a:ext>
            </a:extLst>
          </p:cNvPr>
          <p:cNvSpPr txBox="1"/>
          <p:nvPr/>
        </p:nvSpPr>
        <p:spPr>
          <a:xfrm>
            <a:off x="8519160" y="4293975"/>
            <a:ext cx="3489960" cy="2308324"/>
          </a:xfrm>
          <a:prstGeom prst="rect">
            <a:avLst/>
          </a:prstGeom>
          <a:ln w="38100"/>
        </p:spPr>
        <p:style>
          <a:lnRef idx="2">
            <a:schemeClr val="dk1"/>
          </a:lnRef>
          <a:fillRef idx="1">
            <a:schemeClr val="lt1"/>
          </a:fillRef>
          <a:effectRef idx="0">
            <a:schemeClr val="dk1"/>
          </a:effectRef>
          <a:fontRef idx="minor">
            <a:schemeClr val="dk1"/>
          </a:fontRef>
        </p:style>
        <p:txBody>
          <a:bodyPr wrap="square" rtlCol="0">
            <a:spAutoFit/>
          </a:bodyPr>
          <a:lstStyle/>
          <a:p>
            <a:r>
              <a:rPr lang="en-GB" dirty="0">
                <a:latin typeface="Sassoon Infant Std" panose="020B0503020103030203" pitchFamily="34" charset="0"/>
              </a:rPr>
              <a:t>The books we will read are: </a:t>
            </a:r>
          </a:p>
          <a:p>
            <a:endParaRPr lang="en-GB" dirty="0"/>
          </a:p>
          <a:p>
            <a:endParaRPr lang="en-GB" dirty="0"/>
          </a:p>
          <a:p>
            <a:endParaRPr lang="en-GB" dirty="0"/>
          </a:p>
          <a:p>
            <a:endParaRPr lang="en-GB" dirty="0"/>
          </a:p>
          <a:p>
            <a:endParaRPr lang="en-GB" dirty="0"/>
          </a:p>
          <a:p>
            <a:endParaRPr lang="en-GB" dirty="0"/>
          </a:p>
          <a:p>
            <a:endParaRPr lang="en-GB" dirty="0"/>
          </a:p>
        </p:txBody>
      </p:sp>
      <p:pic>
        <p:nvPicPr>
          <p:cNvPr id="1028" name="Picture 4" descr="A book cover with a cartoon of a child&#10;&#10;Description automatically generated">
            <a:extLst>
              <a:ext uri="{FF2B5EF4-FFF2-40B4-BE49-F238E27FC236}">
                <a16:creationId xmlns:a16="http://schemas.microsoft.com/office/drawing/2014/main" id="{B6B01CDE-E250-4CDB-A341-FB836C207E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07200" y="4951767"/>
            <a:ext cx="1114687" cy="1249802"/>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A book cover with children and a dog&#10;&#10;Description automatically generated">
            <a:extLst>
              <a:ext uri="{FF2B5EF4-FFF2-40B4-BE49-F238E27FC236}">
                <a16:creationId xmlns:a16="http://schemas.microsoft.com/office/drawing/2014/main" id="{01B6E2B0-466A-4388-976A-5A3E3A4DE6A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49430" y="4951768"/>
            <a:ext cx="1050637" cy="125758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A book cover with two squirrels&#10;&#10;Description automatically generated">
            <a:extLst>
              <a:ext uri="{FF2B5EF4-FFF2-40B4-BE49-F238E27FC236}">
                <a16:creationId xmlns:a16="http://schemas.microsoft.com/office/drawing/2014/main" id="{7061A093-2EDF-4D2E-AECA-C6C2EC88E7D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848627" y="4966575"/>
            <a:ext cx="1050637" cy="1295786"/>
          </a:xfrm>
          <a:prstGeom prst="rect">
            <a:avLst/>
          </a:prstGeom>
          <a:noFill/>
          <a:extLst>
            <a:ext uri="{909E8E84-426E-40DD-AFC4-6F175D3DCCD1}">
              <a14:hiddenFill xmlns:a14="http://schemas.microsoft.com/office/drawing/2010/main">
                <a:solidFill>
                  <a:srgbClr val="FFFFFF"/>
                </a:solidFill>
              </a14:hiddenFill>
            </a:ext>
          </a:extLst>
        </p:spPr>
      </p:pic>
      <p:sp>
        <p:nvSpPr>
          <p:cNvPr id="17" name="Subtitle 2">
            <a:extLst>
              <a:ext uri="{FF2B5EF4-FFF2-40B4-BE49-F238E27FC236}">
                <a16:creationId xmlns:a16="http://schemas.microsoft.com/office/drawing/2014/main" id="{7D33164C-434C-47F1-B2FD-27BBD4884022}"/>
              </a:ext>
            </a:extLst>
          </p:cNvPr>
          <p:cNvSpPr txBox="1">
            <a:spLocks/>
          </p:cNvSpPr>
          <p:nvPr/>
        </p:nvSpPr>
        <p:spPr>
          <a:xfrm>
            <a:off x="2129156" y="1211090"/>
            <a:ext cx="7197724" cy="685220"/>
          </a:xfrm>
          <a:prstGeom prst="rect">
            <a:avLst/>
          </a:prstGeom>
          <a:ln w="38100">
            <a:solidFill>
              <a:schemeClr val="tx1"/>
            </a:solidFill>
          </a:ln>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ctr"/>
            <a:r>
              <a:rPr lang="en-GB" dirty="0">
                <a:solidFill>
                  <a:schemeClr val="tx1"/>
                </a:solidFill>
                <a:latin typeface="Sassoon Infant Std" panose="020B0503020103030203" pitchFamily="34" charset="0"/>
              </a:rPr>
              <a:t>Ask your child: What is the weather like today? How are the trees changing   Can you spot the letter..? How many ... can you see? </a:t>
            </a:r>
          </a:p>
          <a:p>
            <a:pPr algn="ctr"/>
            <a:endParaRPr lang="en-GB" dirty="0">
              <a:solidFill>
                <a:schemeClr val="tx1"/>
              </a:solidFill>
              <a:latin typeface="Sassoon Infant Std" panose="020B0503020103030203" pitchFamily="34" charset="0"/>
            </a:endParaRPr>
          </a:p>
        </p:txBody>
      </p:sp>
    </p:spTree>
    <p:extLst>
      <p:ext uri="{BB962C8B-B14F-4D97-AF65-F5344CB8AC3E}">
        <p14:creationId xmlns:p14="http://schemas.microsoft.com/office/powerpoint/2010/main" val="228784448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116</TotalTime>
  <Words>263</Words>
  <Application>Microsoft Office PowerPoint</Application>
  <PresentationFormat>Widescreen</PresentationFormat>
  <Paragraphs>30</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Sassoon Infant Std</vt:lpstr>
      <vt:lpstr>Trebuchet MS</vt:lpstr>
      <vt:lpstr>Wingdings 3</vt:lpstr>
      <vt:lpstr>Facet</vt:lpstr>
      <vt:lpstr>Autumn Term 1 Newsletter – Reception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Autumn Term Newsletter – Scotland</dc:title>
  <dc:creator>Bridie Sexton</dc:creator>
  <cp:lastModifiedBy>Colette Brace</cp:lastModifiedBy>
  <cp:revision>13</cp:revision>
  <dcterms:created xsi:type="dcterms:W3CDTF">2024-07-17T12:57:55Z</dcterms:created>
  <dcterms:modified xsi:type="dcterms:W3CDTF">2024-09-05T14:23:01Z</dcterms:modified>
</cp:coreProperties>
</file>