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6047"/>
  </p:normalViewPr>
  <p:slideViewPr>
    <p:cSldViewPr snapToGrid="0">
      <p:cViewPr>
        <p:scale>
          <a:sx n="80" d="100"/>
          <a:sy n="80" d="100"/>
        </p:scale>
        <p:origin x="1928"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28BD39D-180A-024A-8521-F5185B85A378}" type="datetimeFigureOut">
              <a:rPr lang="en-GB" smtClean="0"/>
              <a:t>18/09/2023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978339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28BD39D-180A-024A-8521-F5185B85A378}" type="datetimeFigureOut">
              <a:rPr lang="en-GB" smtClean="0"/>
              <a:t>18/09/2023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3753953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28BD39D-180A-024A-8521-F5185B85A378}" type="datetimeFigureOut">
              <a:rPr lang="en-GB" smtClean="0"/>
              <a:t>18/09/2023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067562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28BD39D-180A-024A-8521-F5185B85A378}" type="datetimeFigureOut">
              <a:rPr lang="en-GB" smtClean="0"/>
              <a:t>18/09/2023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3205791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28BD39D-180A-024A-8521-F5185B85A378}" type="datetimeFigureOut">
              <a:rPr lang="en-GB" smtClean="0"/>
              <a:t>18/09/2023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2518977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28BD39D-180A-024A-8521-F5185B85A378}" type="datetimeFigureOut">
              <a:rPr lang="en-GB" smtClean="0"/>
              <a:t>18/09/2023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108548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28BD39D-180A-024A-8521-F5185B85A378}" type="datetimeFigureOut">
              <a:rPr lang="en-GB" smtClean="0"/>
              <a:t>18/09/2023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396555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28BD39D-180A-024A-8521-F5185B85A378}" type="datetimeFigureOut">
              <a:rPr lang="en-GB" smtClean="0"/>
              <a:t>18/09/2023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496826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8BD39D-180A-024A-8521-F5185B85A378}" type="datetimeFigureOut">
              <a:rPr lang="en-GB" smtClean="0"/>
              <a:t>18/09/2023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3951568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828BD39D-180A-024A-8521-F5185B85A378}" type="datetimeFigureOut">
              <a:rPr lang="en-GB" smtClean="0"/>
              <a:t>18/09/2023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941640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828BD39D-180A-024A-8521-F5185B85A378}" type="datetimeFigureOut">
              <a:rPr lang="en-GB" smtClean="0"/>
              <a:t>18/09/2023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42271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28BD39D-180A-024A-8521-F5185B85A378}" type="datetimeFigureOut">
              <a:rPr lang="en-GB" smtClean="0"/>
              <a:t>18/09/2023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412796E-E27C-204D-AB57-013F9D915469}" type="slidenum">
              <a:rPr lang="en-GB" smtClean="0"/>
              <a:t>‹#›</a:t>
            </a:fld>
            <a:endParaRPr lang="en-GB"/>
          </a:p>
        </p:txBody>
      </p:sp>
    </p:spTree>
    <p:extLst>
      <p:ext uri="{BB962C8B-B14F-4D97-AF65-F5344CB8AC3E}">
        <p14:creationId xmlns:p14="http://schemas.microsoft.com/office/powerpoint/2010/main" val="2731224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03471AC2-242E-37E0-0702-C0287447BF38}"/>
              </a:ext>
            </a:extLst>
          </p:cNvPr>
          <p:cNvSpPr/>
          <p:nvPr/>
        </p:nvSpPr>
        <p:spPr>
          <a:xfrm>
            <a:off x="97971" y="103248"/>
            <a:ext cx="3298371" cy="3016484"/>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0"/>
              </a:spcAft>
            </a:pPr>
            <a:r>
              <a:rPr lang="en-GB" sz="1050" b="1" u="sng" dirty="0">
                <a:solidFill>
                  <a:schemeClr val="tx1"/>
                </a:solidFill>
                <a:effectLst/>
                <a:latin typeface="Sassoon Primary" pitchFamily="50" charset="0"/>
                <a:ea typeface="Calibri" panose="020F0502020204030204" pitchFamily="34" charset="0"/>
                <a:cs typeface="Times New Roman" panose="02020603050405020304" pitchFamily="18" charset="0"/>
              </a:rPr>
              <a:t>Welcome back!</a:t>
            </a:r>
          </a:p>
          <a:p>
            <a:pPr algn="ctr">
              <a:lnSpc>
                <a:spcPct val="107000"/>
              </a:lnSpc>
              <a:spcAft>
                <a:spcPts val="0"/>
              </a:spcAft>
            </a:pP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It has been lovely to see you back after the summer holidays. </a:t>
            </a:r>
            <a:r>
              <a:rPr lang="en-GB" sz="1050" dirty="0">
                <a:solidFill>
                  <a:schemeClr val="tx1"/>
                </a:solidFill>
                <a:latin typeface="Sassoon Primary" pitchFamily="50" charset="0"/>
                <a:ea typeface="Calibri" panose="020F0502020204030204" pitchFamily="34" charset="0"/>
                <a:cs typeface="Times New Roman" panose="02020603050405020304" pitchFamily="18" charset="0"/>
              </a:rPr>
              <a:t>So far we have been very impressed with your positive attitude to learning and we look forward to sharing this year 5 journey with you.</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 </a:t>
            </a:r>
          </a:p>
          <a:p>
            <a:pPr>
              <a:lnSpc>
                <a:spcPct val="107000"/>
              </a:lnSpc>
              <a:spcAft>
                <a:spcPts val="0"/>
              </a:spcAft>
            </a:pPr>
            <a:r>
              <a:rPr lang="en-GB" sz="1050" b="1" dirty="0">
                <a:solidFill>
                  <a:schemeClr val="tx1"/>
                </a:solidFill>
                <a:effectLst/>
                <a:latin typeface="Sassoon Primary" pitchFamily="50" charset="0"/>
                <a:ea typeface="Calibri" panose="020F0502020204030204" pitchFamily="34" charset="0"/>
                <a:cs typeface="Times New Roman" panose="02020603050405020304" pitchFamily="18" charset="0"/>
              </a:rPr>
              <a:t> </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b="1" dirty="0">
                <a:solidFill>
                  <a:schemeClr val="tx1"/>
                </a:solidFill>
                <a:effectLst/>
                <a:latin typeface="Sassoon Primary" pitchFamily="50" charset="0"/>
                <a:ea typeface="Calibri" panose="020F0502020204030204" pitchFamily="34" charset="0"/>
                <a:cs typeface="Times New Roman" panose="02020603050405020304" pitchFamily="18" charset="0"/>
              </a:rPr>
              <a:t>This term, the Year 5 team consists of the following members of staff:</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Teaching Staff: Miss Brown and Miss McClean</a:t>
            </a: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LSAs: Mrs Bennett, Mrs Deal, Mrs Clifton and Mrs </a:t>
            </a:r>
            <a:r>
              <a:rPr lang="en-GB" sz="1050" dirty="0" err="1">
                <a:solidFill>
                  <a:schemeClr val="tx1"/>
                </a:solidFill>
                <a:effectLst/>
                <a:latin typeface="Sassoon Primary" pitchFamily="50" charset="0"/>
                <a:ea typeface="Calibri" panose="020F0502020204030204" pitchFamily="34" charset="0"/>
                <a:cs typeface="Times New Roman" panose="02020603050405020304" pitchFamily="18" charset="0"/>
              </a:rPr>
              <a:t>Lumm</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Additional Staff: Mrs Mace (Music) &amp; Mr Bradley (PE)</a:t>
            </a:r>
          </a:p>
        </p:txBody>
      </p:sp>
      <p:sp>
        <p:nvSpPr>
          <p:cNvPr id="5" name="Rounded Rectangle 4">
            <a:extLst>
              <a:ext uri="{FF2B5EF4-FFF2-40B4-BE49-F238E27FC236}">
                <a16:creationId xmlns:a16="http://schemas.microsoft.com/office/drawing/2014/main" id="{F89CD051-A78B-5CB8-FA35-A4044F5D1634}"/>
              </a:ext>
            </a:extLst>
          </p:cNvPr>
          <p:cNvSpPr/>
          <p:nvPr/>
        </p:nvSpPr>
        <p:spPr>
          <a:xfrm>
            <a:off x="3461658" y="1233728"/>
            <a:ext cx="3298371" cy="2734768"/>
          </a:xfrm>
          <a:prstGeom prst="roundRect">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0"/>
              </a:spcAft>
            </a:pPr>
            <a:r>
              <a:rPr lang="en-GB" sz="1050" b="1" u="sng" dirty="0">
                <a:solidFill>
                  <a:schemeClr val="tx1"/>
                </a:solidFill>
                <a:effectLst/>
                <a:latin typeface="Sassoon Primary" pitchFamily="50" charset="0"/>
                <a:ea typeface="Calibri" panose="020F0502020204030204" pitchFamily="34" charset="0"/>
                <a:cs typeface="Times New Roman" panose="02020603050405020304" pitchFamily="18" charset="0"/>
              </a:rPr>
              <a:t>Home Learning</a:t>
            </a:r>
          </a:p>
          <a:p>
            <a:pPr>
              <a:lnSpc>
                <a:spcPct val="107000"/>
              </a:lnSpc>
              <a:spcAft>
                <a:spcPts val="0"/>
              </a:spcAft>
            </a:pP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As previously shared, our home learning is sent home on Monday and returned to school by the Friday. </a:t>
            </a: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 </a:t>
            </a:r>
          </a:p>
          <a:p>
            <a:pPr>
              <a:lnSpc>
                <a:spcPct val="107000"/>
              </a:lnSpc>
              <a:spcAft>
                <a:spcPts val="0"/>
              </a:spcAft>
            </a:pPr>
            <a:r>
              <a:rPr lang="en-GB" sz="1050" b="1" u="sng" dirty="0">
                <a:solidFill>
                  <a:schemeClr val="tx1"/>
                </a:solidFill>
                <a:effectLst/>
                <a:latin typeface="Sassoon Primary" pitchFamily="50" charset="0"/>
                <a:ea typeface="Calibri" panose="020F0502020204030204" pitchFamily="34" charset="0"/>
                <a:cs typeface="Times New Roman" panose="02020603050405020304" pitchFamily="18" charset="0"/>
              </a:rPr>
              <a:t>Expectations:</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Reading (5 days a week, recorded in reading log)</a:t>
            </a:r>
          </a:p>
          <a:p>
            <a:pPr marL="342900" lvl="0" indent="-342900">
              <a:lnSpc>
                <a:spcPct val="107000"/>
              </a:lnSpc>
              <a:spcAft>
                <a:spcPts val="0"/>
              </a:spcAft>
              <a:buFont typeface="Symbol" panose="05050102010706020507" pitchFamily="18" charset="2"/>
              <a:buChar char=""/>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Times Table Rock Stars (a minimum of 3 times a week)</a:t>
            </a:r>
          </a:p>
          <a:p>
            <a:pPr marL="342900" lvl="0" indent="-342900">
              <a:lnSpc>
                <a:spcPct val="107000"/>
              </a:lnSpc>
              <a:spcAft>
                <a:spcPts val="0"/>
              </a:spcAft>
              <a:buFont typeface="Symbol" panose="05050102010706020507" pitchFamily="18" charset="2"/>
              <a:buChar char=""/>
            </a:pPr>
            <a:r>
              <a:rPr lang="en-GB" sz="1050" dirty="0">
                <a:solidFill>
                  <a:schemeClr val="tx1"/>
                </a:solidFill>
                <a:latin typeface="Sassoon Primary" pitchFamily="50" charset="0"/>
                <a:ea typeface="Calibri" panose="020F0502020204030204" pitchFamily="34" charset="0"/>
                <a:cs typeface="Times New Roman" panose="02020603050405020304" pitchFamily="18" charset="0"/>
              </a:rPr>
              <a:t>A weekly s</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pelling worksheet (in home learning folder)</a:t>
            </a:r>
          </a:p>
          <a:p>
            <a:pPr marL="342900" lvl="0" indent="-342900">
              <a:lnSpc>
                <a:spcPct val="107000"/>
              </a:lnSpc>
              <a:spcAft>
                <a:spcPts val="0"/>
              </a:spcAft>
              <a:buFont typeface="Symbol" panose="05050102010706020507" pitchFamily="18" charset="2"/>
              <a:buChar char=""/>
            </a:pPr>
            <a:r>
              <a:rPr lang="en-GB" sz="1050" dirty="0">
                <a:solidFill>
                  <a:schemeClr val="tx1"/>
                </a:solidFill>
                <a:latin typeface="Sassoon Primary" pitchFamily="50" charset="0"/>
                <a:ea typeface="Calibri" panose="020F0502020204030204" pitchFamily="34" charset="0"/>
                <a:cs typeface="Times New Roman" panose="02020603050405020304" pitchFamily="18" charset="0"/>
              </a:rPr>
              <a:t>Comprehension task (in home learning folder).</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p:txBody>
      </p:sp>
      <p:sp>
        <p:nvSpPr>
          <p:cNvPr id="6" name="Rounded Rectangle 5">
            <a:extLst>
              <a:ext uri="{FF2B5EF4-FFF2-40B4-BE49-F238E27FC236}">
                <a16:creationId xmlns:a16="http://schemas.microsoft.com/office/drawing/2014/main" id="{A69958AA-F1A0-3E21-98E0-00D6C790430C}"/>
              </a:ext>
            </a:extLst>
          </p:cNvPr>
          <p:cNvSpPr/>
          <p:nvPr/>
        </p:nvSpPr>
        <p:spPr>
          <a:xfrm>
            <a:off x="97971" y="3281794"/>
            <a:ext cx="3298371" cy="2478926"/>
          </a:xfrm>
          <a:prstGeom prst="round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0"/>
              </a:spcAft>
            </a:pPr>
            <a:r>
              <a:rPr lang="en-GB" sz="1050" b="1" u="sng" dirty="0">
                <a:solidFill>
                  <a:schemeClr val="tx1"/>
                </a:solidFill>
                <a:effectLst/>
                <a:latin typeface="Sassoon Infant Std" panose="020B0503020103030203" pitchFamily="34" charset="0"/>
                <a:ea typeface="Calibri" panose="020F0502020204030204" pitchFamily="34" charset="0"/>
                <a:cs typeface="Times New Roman" panose="02020603050405020304" pitchFamily="18" charset="0"/>
              </a:rPr>
              <a:t>Class Dojo</a:t>
            </a:r>
          </a:p>
          <a:p>
            <a:pPr>
              <a:lnSpc>
                <a:spcPct val="107000"/>
              </a:lnSpc>
              <a:spcAft>
                <a:spcPts val="0"/>
              </a:spcAft>
            </a:pPr>
            <a:endParaRPr lang="en-GB"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Infant Std" panose="020B0503020103030203" pitchFamily="34" charset="0"/>
                <a:ea typeface="Calibri" panose="020F0502020204030204" pitchFamily="34" charset="0"/>
                <a:cs typeface="Times New Roman" panose="02020603050405020304" pitchFamily="18" charset="0"/>
              </a:rPr>
              <a:t>As always, please let us know if you have any questions by contacting us on Class Dojo. </a:t>
            </a:r>
            <a:endParaRPr lang="en-GB"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Infant Std" panose="020B0503020103030203" pitchFamily="34" charset="0"/>
                <a:ea typeface="Calibri" panose="020F0502020204030204" pitchFamily="34" charset="0"/>
                <a:cs typeface="Times New Roman" panose="02020603050405020304" pitchFamily="18" charset="0"/>
              </a:rPr>
              <a:t>Our Year 5 team continue to monitor the system periodically throughout usual working hours and we will aim to respond within 24 hours where possible. Please check Class Dojo regularly as we will use this as our </a:t>
            </a:r>
            <a:r>
              <a:rPr lang="en-GB" sz="1050" dirty="0">
                <a:solidFill>
                  <a:schemeClr val="tx1"/>
                </a:solidFill>
                <a:latin typeface="Sassoon Infant Std" panose="020B0503020103030203" pitchFamily="34" charset="0"/>
                <a:cs typeface="Times New Roman" panose="02020603050405020304" pitchFamily="18" charset="0"/>
              </a:rPr>
              <a:t>primary method of home contact. For absences or messages relating to changes to your end of school arrangements, please contact the office.</a:t>
            </a:r>
          </a:p>
        </p:txBody>
      </p:sp>
      <p:sp>
        <p:nvSpPr>
          <p:cNvPr id="7" name="Rounded Rectangle 6">
            <a:extLst>
              <a:ext uri="{FF2B5EF4-FFF2-40B4-BE49-F238E27FC236}">
                <a16:creationId xmlns:a16="http://schemas.microsoft.com/office/drawing/2014/main" id="{765869F3-532B-0CEF-CC03-2CC3AAD7848D}"/>
              </a:ext>
            </a:extLst>
          </p:cNvPr>
          <p:cNvSpPr/>
          <p:nvPr/>
        </p:nvSpPr>
        <p:spPr>
          <a:xfrm>
            <a:off x="3461658" y="4085752"/>
            <a:ext cx="3298371" cy="1674968"/>
          </a:xfrm>
          <a:prstGeom prst="roundRect">
            <a:avLst/>
          </a:prstGeom>
          <a:solidFill>
            <a:schemeClr val="bg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0"/>
              </a:spcAft>
            </a:pPr>
            <a:r>
              <a:rPr lang="en-GB" sz="1050" b="1" u="sng" dirty="0">
                <a:solidFill>
                  <a:schemeClr val="tx1"/>
                </a:solidFill>
                <a:effectLst/>
                <a:latin typeface="Sassoon Primary" pitchFamily="50" charset="0"/>
                <a:ea typeface="Calibri" panose="020F0502020204030204" pitchFamily="34" charset="0"/>
                <a:cs typeface="Times New Roman" panose="02020603050405020304" pitchFamily="18" charset="0"/>
              </a:rPr>
              <a:t>Year 5 Key Days &amp; Dates</a:t>
            </a:r>
          </a:p>
          <a:p>
            <a:pPr>
              <a:lnSpc>
                <a:spcPct val="107000"/>
              </a:lnSpc>
              <a:spcAft>
                <a:spcPts val="0"/>
              </a:spcAft>
            </a:pP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tabLst>
                <a:tab pos="457200" algn="l"/>
              </a:tabLst>
            </a:pPr>
            <a:r>
              <a:rPr lang="en-GB" sz="1050" b="1" dirty="0">
                <a:solidFill>
                  <a:schemeClr val="tx1"/>
                </a:solidFill>
                <a:effectLst/>
                <a:latin typeface="Sassoon Primary" pitchFamily="50" charset="0"/>
                <a:ea typeface="Calibri" panose="020F0502020204030204" pitchFamily="34" charset="0"/>
                <a:cs typeface="Times New Roman" panose="02020603050405020304" pitchFamily="18" charset="0"/>
              </a:rPr>
              <a:t>PE Days –</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 Mondays (outdoor) &amp; </a:t>
            </a:r>
            <a:r>
              <a:rPr lang="en-GB" sz="1050" dirty="0">
                <a:solidFill>
                  <a:schemeClr val="tx1"/>
                </a:solidFill>
                <a:latin typeface="Sassoon Primary" pitchFamily="50" charset="0"/>
                <a:ea typeface="Calibri" panose="020F0502020204030204" pitchFamily="34" charset="0"/>
                <a:cs typeface="Times New Roman" panose="02020603050405020304" pitchFamily="18" charset="0"/>
              </a:rPr>
              <a:t>Thursdays</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 (indoor)</a:t>
            </a:r>
            <a:r>
              <a:rPr lang="en-GB" sz="1050" b="1" dirty="0">
                <a:solidFill>
                  <a:schemeClr val="tx1"/>
                </a:solidFill>
                <a:latin typeface="Sassoon Primary" pitchFamily="50" charset="0"/>
                <a:ea typeface="Calibri" panose="020F0502020204030204" pitchFamily="34" charset="0"/>
                <a:cs typeface="Times New Roman" panose="02020603050405020304" pitchFamily="18" charset="0"/>
              </a:rPr>
              <a:t> </a:t>
            </a:r>
          </a:p>
          <a:p>
            <a:pPr marL="342900" indent="-342900">
              <a:lnSpc>
                <a:spcPct val="107000"/>
              </a:lnSpc>
              <a:buFont typeface="Arial" panose="020B0604020202020204" pitchFamily="34" charset="0"/>
              <a:buChar char="•"/>
              <a:tabLst>
                <a:tab pos="457200" algn="l"/>
              </a:tabLst>
            </a:pPr>
            <a:r>
              <a:rPr lang="en-GB" sz="1050" b="1" dirty="0">
                <a:solidFill>
                  <a:schemeClr val="tx1"/>
                </a:solidFill>
                <a:latin typeface="Sassoon Primary" pitchFamily="50" charset="0"/>
                <a:ea typeface="Calibri" panose="020F0502020204030204" pitchFamily="34" charset="0"/>
                <a:cs typeface="Times New Roman" panose="02020603050405020304" pitchFamily="18" charset="0"/>
              </a:rPr>
              <a:t>Parent’s evenings </a:t>
            </a:r>
            <a:r>
              <a:rPr lang="en-GB" sz="1050" dirty="0">
                <a:solidFill>
                  <a:schemeClr val="tx1"/>
                </a:solidFill>
                <a:latin typeface="Sassoon Primary" pitchFamily="50" charset="0"/>
                <a:ea typeface="Calibri" panose="020F0502020204030204" pitchFamily="34" charset="0"/>
                <a:cs typeface="Times New Roman" panose="02020603050405020304" pitchFamily="18" charset="0"/>
              </a:rPr>
              <a:t>– W/C16th October</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Arial" panose="020B0604020202020204" pitchFamily="34" charset="0"/>
              <a:buChar char="•"/>
              <a:tabLst>
                <a:tab pos="457200" algn="l"/>
              </a:tabLst>
            </a:pPr>
            <a:r>
              <a:rPr lang="en-GB" sz="1050" b="1" dirty="0">
                <a:solidFill>
                  <a:schemeClr val="tx1"/>
                </a:solidFill>
                <a:effectLst/>
                <a:latin typeface="Sassoon Primary" pitchFamily="50" charset="0"/>
                <a:ea typeface="Calibri" panose="020F0502020204030204" pitchFamily="34" charset="0"/>
                <a:cs typeface="Times New Roman" panose="02020603050405020304" pitchFamily="18" charset="0"/>
              </a:rPr>
              <a:t>Half Term – </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Week beginning 23</a:t>
            </a:r>
            <a:r>
              <a:rPr lang="en-GB" sz="1050" baseline="30000" dirty="0">
                <a:solidFill>
                  <a:schemeClr val="tx1"/>
                </a:solidFill>
                <a:effectLst/>
                <a:latin typeface="Sassoon Primary" pitchFamily="50" charset="0"/>
                <a:ea typeface="Calibri" panose="020F0502020204030204" pitchFamily="34" charset="0"/>
                <a:cs typeface="Times New Roman" panose="02020603050405020304" pitchFamily="18" charset="0"/>
              </a:rPr>
              <a:t>rd</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 October</a:t>
            </a:r>
          </a:p>
          <a:p>
            <a:pPr>
              <a:lnSpc>
                <a:spcPct val="107000"/>
              </a:lnSpc>
              <a:spcAft>
                <a:spcPts val="0"/>
              </a:spcAft>
            </a:pPr>
            <a:r>
              <a:rPr lang="en-GB" sz="1050" i="1" dirty="0">
                <a:solidFill>
                  <a:schemeClr val="tx1"/>
                </a:solidFill>
                <a:effectLst/>
                <a:latin typeface="Sassoon Primary" pitchFamily="50" charset="0"/>
                <a:ea typeface="Calibri" panose="020F0502020204030204" pitchFamily="34" charset="0"/>
                <a:cs typeface="Times New Roman" panose="02020603050405020304" pitchFamily="18" charset="0"/>
              </a:rPr>
              <a:t>Please refer to the Burton Buzz for further whole school events and dates.</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DC9F35A-632A-2630-E66A-BE8B2351558D}"/>
              </a:ext>
            </a:extLst>
          </p:cNvPr>
          <p:cNvGraphicFramePr>
            <a:graphicFrameLocks noGrp="1"/>
          </p:cNvGraphicFramePr>
          <p:nvPr>
            <p:extLst>
              <p:ext uri="{D42A27DB-BD31-4B8C-83A1-F6EECF244321}">
                <p14:modId xmlns:p14="http://schemas.microsoft.com/office/powerpoint/2010/main" val="478705565"/>
              </p:ext>
            </p:extLst>
          </p:nvPr>
        </p:nvGraphicFramePr>
        <p:xfrm>
          <a:off x="234168" y="6245624"/>
          <a:ext cx="6389664" cy="3552063"/>
        </p:xfrm>
        <a:graphic>
          <a:graphicData uri="http://schemas.openxmlformats.org/drawingml/2006/table">
            <a:tbl>
              <a:tblPr firstRow="1" firstCol="1" bandRow="1"/>
              <a:tblGrid>
                <a:gridCol w="1978166">
                  <a:extLst>
                    <a:ext uri="{9D8B030D-6E8A-4147-A177-3AD203B41FA5}">
                      <a16:colId xmlns:a16="http://schemas.microsoft.com/office/drawing/2014/main" val="19358417"/>
                    </a:ext>
                  </a:extLst>
                </a:gridCol>
                <a:gridCol w="1216665">
                  <a:extLst>
                    <a:ext uri="{9D8B030D-6E8A-4147-A177-3AD203B41FA5}">
                      <a16:colId xmlns:a16="http://schemas.microsoft.com/office/drawing/2014/main" val="2552245822"/>
                    </a:ext>
                  </a:extLst>
                </a:gridCol>
                <a:gridCol w="1323236">
                  <a:extLst>
                    <a:ext uri="{9D8B030D-6E8A-4147-A177-3AD203B41FA5}">
                      <a16:colId xmlns:a16="http://schemas.microsoft.com/office/drawing/2014/main" val="1258926254"/>
                    </a:ext>
                  </a:extLst>
                </a:gridCol>
                <a:gridCol w="1871597">
                  <a:extLst>
                    <a:ext uri="{9D8B030D-6E8A-4147-A177-3AD203B41FA5}">
                      <a16:colId xmlns:a16="http://schemas.microsoft.com/office/drawing/2014/main" val="429499840"/>
                    </a:ext>
                  </a:extLst>
                </a:gridCol>
              </a:tblGrid>
              <a:tr h="1087888">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Reading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Shackleton's Journey</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Secrets of </a:t>
                      </a:r>
                      <a:r>
                        <a:rPr lang="en-GB" sz="1000">
                          <a:effectLst/>
                          <a:latin typeface="Sassoon Infant Std" panose="020B0503020103030203" pitchFamily="34" charset="0"/>
                          <a:ea typeface="Calibri" panose="020F0502020204030204" pitchFamily="34" charset="0"/>
                          <a:cs typeface="Times New Roman" panose="02020603050405020304" pitchFamily="18" charset="0"/>
                        </a:rPr>
                        <a:t>the Sun King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If – Rudyard Kipling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Writing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Third person stories from another culture </a:t>
                      </a: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Formal letters of application</a:t>
                      </a: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Poems that use word play</a:t>
                      </a:r>
                    </a:p>
                    <a:p>
                      <a:pPr algn="ctr">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Dialogue in narrative</a:t>
                      </a:r>
                    </a:p>
                    <a:p>
                      <a:pPr algn="ctr">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Poems whic</a:t>
                      </a:r>
                      <a:r>
                        <a:rPr lang="en-GB" sz="1000" baseline="0" dirty="0">
                          <a:effectLst/>
                          <a:latin typeface="Calibri" panose="020F0502020204030204" pitchFamily="34" charset="0"/>
                          <a:ea typeface="Calibri" panose="020F0502020204030204" pitchFamily="34" charset="0"/>
                          <a:cs typeface="Times New Roman" panose="02020603050405020304" pitchFamily="18" charset="0"/>
                        </a:rPr>
                        <a:t>h explore form</a:t>
                      </a:r>
                    </a:p>
                    <a:p>
                      <a:pPr algn="ctr">
                        <a:lnSpc>
                          <a:spcPct val="107000"/>
                        </a:lnSpc>
                        <a:spcAft>
                          <a:spcPts val="0"/>
                        </a:spcAft>
                      </a:pPr>
                      <a:r>
                        <a:rPr lang="en-GB" sz="1000" baseline="0" dirty="0">
                          <a:effectLst/>
                          <a:latin typeface="Calibri" panose="020F0502020204030204" pitchFamily="34" charset="0"/>
                          <a:ea typeface="Calibri" panose="020F0502020204030204" pitchFamily="34" charset="0"/>
                          <a:cs typeface="Times New Roman" panose="02020603050405020304" pitchFamily="18" charset="0"/>
                        </a:rPr>
                        <a:t>Balanced argument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Maths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Place value </a:t>
                      </a: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Addition and subtraction </a:t>
                      </a: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Line graphs and timetables </a:t>
                      </a: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Multiplication</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and division </a:t>
                      </a:r>
                    </a:p>
                    <a:p>
                      <a:pPr algn="ctr">
                        <a:lnSpc>
                          <a:spcPct val="107000"/>
                        </a:lnSpc>
                        <a:spcAft>
                          <a:spcPts val="0"/>
                        </a:spcAft>
                      </a:pP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Perimeter and area</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14266516"/>
                  </a:ext>
                </a:extLst>
              </a:tr>
              <a:tr h="775322">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Geography</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Study of location of countries</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of the world including biomes and environmental regions  </a:t>
                      </a: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Computing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Core</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iPad skills </a:t>
                      </a:r>
                    </a:p>
                    <a:p>
                      <a:pPr algn="ctr">
                        <a:lnSpc>
                          <a:spcPct val="107000"/>
                        </a:lnSpc>
                        <a:spcAft>
                          <a:spcPts val="0"/>
                        </a:spcAft>
                      </a:pP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Integrated iPad skills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PE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Football</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Gymnastics </a:t>
                      </a:r>
                    </a:p>
                    <a:p>
                      <a:pPr algn="ctr">
                        <a:lnSpc>
                          <a:spcPct val="107000"/>
                        </a:lnSpc>
                        <a:spcAft>
                          <a:spcPts val="0"/>
                        </a:spcAft>
                      </a:pP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Netball </a:t>
                      </a:r>
                    </a:p>
                    <a:p>
                      <a:pPr algn="ctr">
                        <a:lnSpc>
                          <a:spcPct val="107000"/>
                        </a:lnSpc>
                        <a:spcAft>
                          <a:spcPts val="0"/>
                        </a:spcAft>
                      </a:pP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Dance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86458595"/>
                  </a:ext>
                </a:extLst>
              </a:tr>
              <a:tr h="618674">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Science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States of matter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Animals including Humans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History</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Ancient Greek civilisation</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PSHE</a:t>
                      </a: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Peer</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pressure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Smoking </a:t>
                      </a:r>
                    </a:p>
                    <a:p>
                      <a:pPr algn="ctr">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Puberty</a:t>
                      </a: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88196699"/>
                  </a:ext>
                </a:extLst>
              </a:tr>
              <a:tr h="462514">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Design Technology</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Food and Nutrition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Systems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Art and Design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Drawing and painting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Print</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making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French</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Local</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places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Emotions</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and numbers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83726954"/>
                  </a:ext>
                </a:extLst>
              </a:tr>
              <a:tr h="462514">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Music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err="1">
                          <a:effectLst/>
                          <a:latin typeface="Sassoon Infant Std" panose="020B0503020103030203" pitchFamily="34" charset="0"/>
                          <a:ea typeface="Calibri" panose="020F0502020204030204" pitchFamily="34" charset="0"/>
                          <a:cs typeface="Times New Roman" panose="02020603050405020304" pitchFamily="18" charset="0"/>
                        </a:rPr>
                        <a:t>Untuned</a:t>
                      </a: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 percussion </a:t>
                      </a: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Introducing structure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RE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Hinduism </a:t>
                      </a: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Christianity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3374383492"/>
                  </a:ext>
                </a:extLst>
              </a:tr>
            </a:tbl>
          </a:graphicData>
        </a:graphic>
      </p:graphicFrame>
      <p:sp>
        <p:nvSpPr>
          <p:cNvPr id="9" name="Rounded Rectangle 8">
            <a:extLst>
              <a:ext uri="{FF2B5EF4-FFF2-40B4-BE49-F238E27FC236}">
                <a16:creationId xmlns:a16="http://schemas.microsoft.com/office/drawing/2014/main" id="{1B5BF8CB-F261-59A3-D733-45420E82E985}"/>
              </a:ext>
            </a:extLst>
          </p:cNvPr>
          <p:cNvSpPr/>
          <p:nvPr/>
        </p:nvSpPr>
        <p:spPr>
          <a:xfrm>
            <a:off x="3461658" y="111202"/>
            <a:ext cx="3298371" cy="1005270"/>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0"/>
              </a:spcAft>
            </a:pPr>
            <a:r>
              <a:rPr lang="en-GB" b="1" u="sng" dirty="0">
                <a:solidFill>
                  <a:schemeClr val="accent2"/>
                </a:solidFill>
                <a:effectLst/>
                <a:latin typeface="Sassoon Primary" pitchFamily="50" charset="0"/>
                <a:ea typeface="Calibri" panose="020F0502020204030204" pitchFamily="34" charset="0"/>
                <a:cs typeface="Times New Roman" panose="02020603050405020304" pitchFamily="18" charset="0"/>
              </a:rPr>
              <a:t>Year 5 Autumn term newsletter</a:t>
            </a:r>
            <a:endParaRPr lang="en-GB" dirty="0">
              <a:solidFill>
                <a:schemeClr val="accent2"/>
              </a:solidFill>
              <a:effectLst/>
              <a:latin typeface="Sassoon Primary" pitchFamily="50" charset="0"/>
              <a:ea typeface="Calibri" panose="020F0502020204030204" pitchFamily="34" charset="0"/>
              <a:cs typeface="Times New Roman" panose="02020603050405020304" pitchFamily="18" charset="0"/>
            </a:endParaRPr>
          </a:p>
        </p:txBody>
      </p:sp>
      <p:sp>
        <p:nvSpPr>
          <p:cNvPr id="11" name="Rounded Rectangle 10">
            <a:extLst>
              <a:ext uri="{FF2B5EF4-FFF2-40B4-BE49-F238E27FC236}">
                <a16:creationId xmlns:a16="http://schemas.microsoft.com/office/drawing/2014/main" id="{8BEA7F27-F2DD-49FE-7DFC-428C6A00575A}"/>
              </a:ext>
            </a:extLst>
          </p:cNvPr>
          <p:cNvSpPr/>
          <p:nvPr/>
        </p:nvSpPr>
        <p:spPr>
          <a:xfrm>
            <a:off x="97971" y="5901522"/>
            <a:ext cx="6662057" cy="250358"/>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en-GB" sz="1050" b="1" u="sng" dirty="0">
                <a:solidFill>
                  <a:schemeClr val="accent2"/>
                </a:solidFill>
                <a:effectLst/>
                <a:latin typeface="Sassoon Primary" pitchFamily="50" charset="0"/>
                <a:ea typeface="Calibri" panose="020F0502020204030204" pitchFamily="34" charset="0"/>
                <a:cs typeface="Times New Roman" panose="02020603050405020304" pitchFamily="18" charset="0"/>
              </a:rPr>
              <a:t>Thi</a:t>
            </a:r>
            <a:r>
              <a:rPr lang="en-GB" sz="1050" b="1" u="sng" dirty="0">
                <a:solidFill>
                  <a:schemeClr val="accent2"/>
                </a:solidFill>
                <a:latin typeface="Sassoon Primary" pitchFamily="50" charset="0"/>
                <a:ea typeface="Calibri" panose="020F0502020204030204" pitchFamily="34" charset="0"/>
                <a:cs typeface="Times New Roman" panose="02020603050405020304" pitchFamily="18" charset="0"/>
              </a:rPr>
              <a:t>s term we will be learning about:</a:t>
            </a:r>
            <a:endParaRPr lang="en-GB" sz="1050" dirty="0">
              <a:solidFill>
                <a:schemeClr val="accent2"/>
              </a:solidFill>
              <a:effectLst/>
              <a:latin typeface="Sassoon Primary" pitchFamily="50" charset="0"/>
              <a:ea typeface="Calibri" panose="020F0502020204030204" pitchFamily="34" charset="0"/>
              <a:cs typeface="Times New Roman" panose="02020603050405020304" pitchFamily="18" charset="0"/>
            </a:endParaRPr>
          </a:p>
        </p:txBody>
      </p:sp>
      <p:pic>
        <p:nvPicPr>
          <p:cNvPr id="13" name="Graphic 12" descr="Wave Gesture with solid fill">
            <a:extLst>
              <a:ext uri="{FF2B5EF4-FFF2-40B4-BE49-F238E27FC236}">
                <a16:creationId xmlns:a16="http://schemas.microsoft.com/office/drawing/2014/main" id="{883EBE33-D2AA-E377-5B36-0FA825236CC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4412" y="189295"/>
            <a:ext cx="424542" cy="424542"/>
          </a:xfrm>
          <a:prstGeom prst="rect">
            <a:avLst/>
          </a:prstGeom>
        </p:spPr>
      </p:pic>
      <p:pic>
        <p:nvPicPr>
          <p:cNvPr id="15" name="Graphic 14" descr="Home with solid fill">
            <a:extLst>
              <a:ext uri="{FF2B5EF4-FFF2-40B4-BE49-F238E27FC236}">
                <a16:creationId xmlns:a16="http://schemas.microsoft.com/office/drawing/2014/main" id="{E553FC15-DA56-E7FA-C23C-4F7D9C01BF4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141695" y="1257274"/>
            <a:ext cx="384200" cy="384200"/>
          </a:xfrm>
          <a:prstGeom prst="rect">
            <a:avLst/>
          </a:prstGeom>
        </p:spPr>
      </p:pic>
      <p:pic>
        <p:nvPicPr>
          <p:cNvPr id="17" name="Graphic 16" descr="Chat bubble with solid fill">
            <a:extLst>
              <a:ext uri="{FF2B5EF4-FFF2-40B4-BE49-F238E27FC236}">
                <a16:creationId xmlns:a16="http://schemas.microsoft.com/office/drawing/2014/main" id="{6A261890-247B-CCED-41FD-A525D864215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00953" y="3289362"/>
            <a:ext cx="457200" cy="457200"/>
          </a:xfrm>
          <a:prstGeom prst="rect">
            <a:avLst/>
          </a:prstGeom>
        </p:spPr>
      </p:pic>
      <p:pic>
        <p:nvPicPr>
          <p:cNvPr id="19" name="Graphic 18" descr="Monthly calendar with solid fill">
            <a:extLst>
              <a:ext uri="{FF2B5EF4-FFF2-40B4-BE49-F238E27FC236}">
                <a16:creationId xmlns:a16="http://schemas.microsoft.com/office/drawing/2014/main" id="{BC29086D-22AB-DC85-14FD-0326173B970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900219" y="4135255"/>
            <a:ext cx="357442" cy="357442"/>
          </a:xfrm>
          <a:prstGeom prst="rect">
            <a:avLst/>
          </a:prstGeom>
        </p:spPr>
      </p:pic>
      <p:pic>
        <p:nvPicPr>
          <p:cNvPr id="21" name="Graphic 20" descr="Maple leaf with solid fill">
            <a:extLst>
              <a:ext uri="{FF2B5EF4-FFF2-40B4-BE49-F238E27FC236}">
                <a16:creationId xmlns:a16="http://schemas.microsoft.com/office/drawing/2014/main" id="{4C671FC5-63C5-FCD0-02B6-27044F72AE55}"/>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rot="20136965">
            <a:off x="3478590" y="240093"/>
            <a:ext cx="489858" cy="489858"/>
          </a:xfrm>
          <a:prstGeom prst="rect">
            <a:avLst/>
          </a:prstGeom>
        </p:spPr>
      </p:pic>
      <p:pic>
        <p:nvPicPr>
          <p:cNvPr id="25" name="Graphic 24" descr="Acorn with solid fill">
            <a:extLst>
              <a:ext uri="{FF2B5EF4-FFF2-40B4-BE49-F238E27FC236}">
                <a16:creationId xmlns:a16="http://schemas.microsoft.com/office/drawing/2014/main" id="{60777E3D-383E-89CB-E5FC-16A9C349E212}"/>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6166632" y="635726"/>
            <a:ext cx="457200" cy="457200"/>
          </a:xfrm>
          <a:prstGeom prst="rect">
            <a:avLst/>
          </a:prstGeom>
        </p:spPr>
      </p:pic>
    </p:spTree>
    <p:extLst>
      <p:ext uri="{BB962C8B-B14F-4D97-AF65-F5344CB8AC3E}">
        <p14:creationId xmlns:p14="http://schemas.microsoft.com/office/powerpoint/2010/main" val="1457720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29</TotalTime>
  <Words>427</Words>
  <Application>Microsoft Macintosh PowerPoint</Application>
  <PresentationFormat>A4 Paper (210x297 mm)</PresentationFormat>
  <Paragraphs>80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Sassoon Infant Std</vt:lpstr>
      <vt:lpstr>Sassoon Primary</vt:lpstr>
      <vt:lpstr>Symbol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Daisy Brown</dc:creator>
  <cp:lastModifiedBy>Daisy Brown</cp:lastModifiedBy>
  <cp:revision>1</cp:revision>
  <dcterms:created xsi:type="dcterms:W3CDTF">2023-09-18T19:27:02Z</dcterms:created>
  <dcterms:modified xsi:type="dcterms:W3CDTF">2023-09-18T19:56:23Z</dcterms:modified>
</cp:coreProperties>
</file>