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42"/>
    <p:restoredTop sz="96047"/>
  </p:normalViewPr>
  <p:slideViewPr>
    <p:cSldViewPr snapToGrid="0">
      <p:cViewPr>
        <p:scale>
          <a:sx n="75" d="100"/>
          <a:sy n="75" d="100"/>
        </p:scale>
        <p:origin x="1770"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GB"/>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828BD39D-180A-024A-8521-F5185B85A378}" type="datetimeFigureOut">
              <a:rPr lang="en-GB" smtClean="0"/>
              <a:t>19/09/2023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412796E-E27C-204D-AB57-013F9D915469}" type="slidenum">
              <a:rPr lang="en-GB" smtClean="0"/>
              <a:t>‹#›</a:t>
            </a:fld>
            <a:endParaRPr lang="en-GB"/>
          </a:p>
        </p:txBody>
      </p:sp>
    </p:spTree>
    <p:extLst>
      <p:ext uri="{BB962C8B-B14F-4D97-AF65-F5344CB8AC3E}">
        <p14:creationId xmlns:p14="http://schemas.microsoft.com/office/powerpoint/2010/main" val="19783396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828BD39D-180A-024A-8521-F5185B85A378}" type="datetimeFigureOut">
              <a:rPr lang="en-GB" smtClean="0"/>
              <a:t>19/09/2023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412796E-E27C-204D-AB57-013F9D915469}" type="slidenum">
              <a:rPr lang="en-GB" smtClean="0"/>
              <a:t>‹#›</a:t>
            </a:fld>
            <a:endParaRPr lang="en-GB"/>
          </a:p>
        </p:txBody>
      </p:sp>
    </p:spTree>
    <p:extLst>
      <p:ext uri="{BB962C8B-B14F-4D97-AF65-F5344CB8AC3E}">
        <p14:creationId xmlns:p14="http://schemas.microsoft.com/office/powerpoint/2010/main" val="37539536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828BD39D-180A-024A-8521-F5185B85A378}" type="datetimeFigureOut">
              <a:rPr lang="en-GB" smtClean="0"/>
              <a:t>19/09/2023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412796E-E27C-204D-AB57-013F9D915469}" type="slidenum">
              <a:rPr lang="en-GB" smtClean="0"/>
              <a:t>‹#›</a:t>
            </a:fld>
            <a:endParaRPr lang="en-GB"/>
          </a:p>
        </p:txBody>
      </p:sp>
    </p:spTree>
    <p:extLst>
      <p:ext uri="{BB962C8B-B14F-4D97-AF65-F5344CB8AC3E}">
        <p14:creationId xmlns:p14="http://schemas.microsoft.com/office/powerpoint/2010/main" val="10675620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828BD39D-180A-024A-8521-F5185B85A378}" type="datetimeFigureOut">
              <a:rPr lang="en-GB" smtClean="0"/>
              <a:t>19/09/2023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412796E-E27C-204D-AB57-013F9D915469}" type="slidenum">
              <a:rPr lang="en-GB" smtClean="0"/>
              <a:t>‹#›</a:t>
            </a:fld>
            <a:endParaRPr lang="en-GB"/>
          </a:p>
        </p:txBody>
      </p:sp>
    </p:spTree>
    <p:extLst>
      <p:ext uri="{BB962C8B-B14F-4D97-AF65-F5344CB8AC3E}">
        <p14:creationId xmlns:p14="http://schemas.microsoft.com/office/powerpoint/2010/main" val="32057914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GB"/>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828BD39D-180A-024A-8521-F5185B85A378}" type="datetimeFigureOut">
              <a:rPr lang="en-GB" smtClean="0"/>
              <a:t>19/09/2023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412796E-E27C-204D-AB57-013F9D915469}" type="slidenum">
              <a:rPr lang="en-GB" smtClean="0"/>
              <a:t>‹#›</a:t>
            </a:fld>
            <a:endParaRPr lang="en-GB"/>
          </a:p>
        </p:txBody>
      </p:sp>
    </p:spTree>
    <p:extLst>
      <p:ext uri="{BB962C8B-B14F-4D97-AF65-F5344CB8AC3E}">
        <p14:creationId xmlns:p14="http://schemas.microsoft.com/office/powerpoint/2010/main" val="25189770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828BD39D-180A-024A-8521-F5185B85A378}" type="datetimeFigureOut">
              <a:rPr lang="en-GB" smtClean="0"/>
              <a:t>19/09/2023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412796E-E27C-204D-AB57-013F9D915469}" type="slidenum">
              <a:rPr lang="en-GB" smtClean="0"/>
              <a:t>‹#›</a:t>
            </a:fld>
            <a:endParaRPr lang="en-GB"/>
          </a:p>
        </p:txBody>
      </p:sp>
    </p:spTree>
    <p:extLst>
      <p:ext uri="{BB962C8B-B14F-4D97-AF65-F5344CB8AC3E}">
        <p14:creationId xmlns:p14="http://schemas.microsoft.com/office/powerpoint/2010/main" val="11085488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GB"/>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828BD39D-180A-024A-8521-F5185B85A378}" type="datetimeFigureOut">
              <a:rPr lang="en-GB" smtClean="0"/>
              <a:t>19/09/2023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412796E-E27C-204D-AB57-013F9D915469}" type="slidenum">
              <a:rPr lang="en-GB" smtClean="0"/>
              <a:t>‹#›</a:t>
            </a:fld>
            <a:endParaRPr lang="en-GB"/>
          </a:p>
        </p:txBody>
      </p:sp>
    </p:spTree>
    <p:extLst>
      <p:ext uri="{BB962C8B-B14F-4D97-AF65-F5344CB8AC3E}">
        <p14:creationId xmlns:p14="http://schemas.microsoft.com/office/powerpoint/2010/main" val="39655503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828BD39D-180A-024A-8521-F5185B85A378}" type="datetimeFigureOut">
              <a:rPr lang="en-GB" smtClean="0"/>
              <a:t>19/09/2023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412796E-E27C-204D-AB57-013F9D915469}" type="slidenum">
              <a:rPr lang="en-GB" smtClean="0"/>
              <a:t>‹#›</a:t>
            </a:fld>
            <a:endParaRPr lang="en-GB"/>
          </a:p>
        </p:txBody>
      </p:sp>
    </p:spTree>
    <p:extLst>
      <p:ext uri="{BB962C8B-B14F-4D97-AF65-F5344CB8AC3E}">
        <p14:creationId xmlns:p14="http://schemas.microsoft.com/office/powerpoint/2010/main" val="14968260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8BD39D-180A-024A-8521-F5185B85A378}" type="datetimeFigureOut">
              <a:rPr lang="en-GB" smtClean="0"/>
              <a:t>19/09/2023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412796E-E27C-204D-AB57-013F9D915469}" type="slidenum">
              <a:rPr lang="en-GB" smtClean="0"/>
              <a:t>‹#›</a:t>
            </a:fld>
            <a:endParaRPr lang="en-GB"/>
          </a:p>
        </p:txBody>
      </p:sp>
    </p:spTree>
    <p:extLst>
      <p:ext uri="{BB962C8B-B14F-4D97-AF65-F5344CB8AC3E}">
        <p14:creationId xmlns:p14="http://schemas.microsoft.com/office/powerpoint/2010/main" val="39515685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GB"/>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828BD39D-180A-024A-8521-F5185B85A378}" type="datetimeFigureOut">
              <a:rPr lang="en-GB" smtClean="0"/>
              <a:t>19/09/2023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412796E-E27C-204D-AB57-013F9D915469}" type="slidenum">
              <a:rPr lang="en-GB" smtClean="0"/>
              <a:t>‹#›</a:t>
            </a:fld>
            <a:endParaRPr lang="en-GB"/>
          </a:p>
        </p:txBody>
      </p:sp>
    </p:spTree>
    <p:extLst>
      <p:ext uri="{BB962C8B-B14F-4D97-AF65-F5344CB8AC3E}">
        <p14:creationId xmlns:p14="http://schemas.microsoft.com/office/powerpoint/2010/main" val="19416406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GB"/>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GB"/>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828BD39D-180A-024A-8521-F5185B85A378}" type="datetimeFigureOut">
              <a:rPr lang="en-GB" smtClean="0"/>
              <a:t>19/09/2023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412796E-E27C-204D-AB57-013F9D915469}" type="slidenum">
              <a:rPr lang="en-GB" smtClean="0"/>
              <a:t>‹#›</a:t>
            </a:fld>
            <a:endParaRPr lang="en-GB"/>
          </a:p>
        </p:txBody>
      </p:sp>
    </p:spTree>
    <p:extLst>
      <p:ext uri="{BB962C8B-B14F-4D97-AF65-F5344CB8AC3E}">
        <p14:creationId xmlns:p14="http://schemas.microsoft.com/office/powerpoint/2010/main" val="14227111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828BD39D-180A-024A-8521-F5185B85A378}" type="datetimeFigureOut">
              <a:rPr lang="en-GB" smtClean="0"/>
              <a:t>19/09/2023</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2412796E-E27C-204D-AB57-013F9D915469}" type="slidenum">
              <a:rPr lang="en-GB" smtClean="0"/>
              <a:t>‹#›</a:t>
            </a:fld>
            <a:endParaRPr lang="en-GB"/>
          </a:p>
        </p:txBody>
      </p:sp>
    </p:spTree>
    <p:extLst>
      <p:ext uri="{BB962C8B-B14F-4D97-AF65-F5344CB8AC3E}">
        <p14:creationId xmlns:p14="http://schemas.microsoft.com/office/powerpoint/2010/main" val="27312240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13" Type="http://schemas.openxmlformats.org/officeDocument/2006/relationships/image" Target="../media/image12.sv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3.png"/><Relationship Id="rId11" Type="http://schemas.openxmlformats.org/officeDocument/2006/relationships/image" Target="../media/image10.svg"/><Relationship Id="rId5" Type="http://schemas.openxmlformats.org/officeDocument/2006/relationships/image" Target="../media/image4.svg"/><Relationship Id="rId10" Type="http://schemas.openxmlformats.org/officeDocument/2006/relationships/image" Target="../media/image5.png"/><Relationship Id="rId4" Type="http://schemas.openxmlformats.org/officeDocument/2006/relationships/image" Target="../media/image2.png"/><Relationship Id="rId9" Type="http://schemas.openxmlformats.org/officeDocument/2006/relationships/image" Target="../media/image8.sv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4" name="Rounded Rectangle 3">
            <a:extLst>
              <a:ext uri="{FF2B5EF4-FFF2-40B4-BE49-F238E27FC236}">
                <a16:creationId xmlns:a16="http://schemas.microsoft.com/office/drawing/2014/main" id="{03471AC2-242E-37E0-0702-C0287447BF38}"/>
              </a:ext>
            </a:extLst>
          </p:cNvPr>
          <p:cNvSpPr/>
          <p:nvPr/>
        </p:nvSpPr>
        <p:spPr>
          <a:xfrm>
            <a:off x="97971" y="103248"/>
            <a:ext cx="3298371" cy="3016484"/>
          </a:xfrm>
          <a:prstGeom prst="roundRect">
            <a:avLst/>
          </a:prstGeom>
          <a:solidFill>
            <a:schemeClr val="bg1"/>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0"/>
              </a:spcAft>
            </a:pPr>
            <a:r>
              <a:rPr lang="en-GB" sz="1050" b="1" u="sng" dirty="0">
                <a:solidFill>
                  <a:schemeClr val="tx1"/>
                </a:solidFill>
                <a:effectLst/>
                <a:latin typeface="Sassoon Primary" pitchFamily="50" charset="0"/>
                <a:ea typeface="Calibri" panose="020F0502020204030204" pitchFamily="34" charset="0"/>
                <a:cs typeface="Times New Roman" panose="02020603050405020304" pitchFamily="18" charset="0"/>
              </a:rPr>
              <a:t>Welcome back!</a:t>
            </a:r>
          </a:p>
          <a:p>
            <a:pPr algn="ctr">
              <a:lnSpc>
                <a:spcPct val="107000"/>
              </a:lnSpc>
              <a:spcAft>
                <a:spcPts val="0"/>
              </a:spcAft>
            </a:pPr>
            <a:endParaRPr lang="en-GB" sz="1050" dirty="0">
              <a:solidFill>
                <a:schemeClr val="tx1"/>
              </a:solidFill>
              <a:effectLst/>
              <a:latin typeface="Sassoon Primary" pitchFamily="50" charset="0"/>
              <a:ea typeface="Calibri" panose="020F0502020204030204" pitchFamily="34" charset="0"/>
              <a:cs typeface="Times New Roman" panose="02020603050405020304" pitchFamily="18" charset="0"/>
            </a:endParaRPr>
          </a:p>
          <a:p>
            <a:pPr>
              <a:lnSpc>
                <a:spcPct val="107000"/>
              </a:lnSpc>
              <a:spcAft>
                <a:spcPts val="0"/>
              </a:spcAft>
            </a:pPr>
            <a:r>
              <a:rPr lang="en-GB" sz="1050" dirty="0">
                <a:solidFill>
                  <a:schemeClr val="tx1"/>
                </a:solidFill>
                <a:effectLst/>
                <a:latin typeface="Sassoon Primary" pitchFamily="50" charset="0"/>
                <a:ea typeface="Calibri" panose="020F0502020204030204" pitchFamily="34" charset="0"/>
                <a:cs typeface="Times New Roman" panose="02020603050405020304" pitchFamily="18" charset="0"/>
              </a:rPr>
              <a:t>It has been lovely to see you back after the summer holidays. </a:t>
            </a:r>
            <a:r>
              <a:rPr lang="en-GB" sz="1050" dirty="0">
                <a:solidFill>
                  <a:schemeClr val="tx1"/>
                </a:solidFill>
                <a:latin typeface="Sassoon Primary" pitchFamily="50" charset="0"/>
                <a:ea typeface="Calibri" panose="020F0502020204030204" pitchFamily="34" charset="0"/>
                <a:cs typeface="Times New Roman" panose="02020603050405020304" pitchFamily="18" charset="0"/>
              </a:rPr>
              <a:t>So far we have been very impressed with your positive attitude to learning and we look forward to sharing this year 5 journey with you.</a:t>
            </a:r>
            <a:r>
              <a:rPr lang="en-GB" sz="1050" dirty="0">
                <a:solidFill>
                  <a:schemeClr val="tx1"/>
                </a:solidFill>
                <a:effectLst/>
                <a:latin typeface="Sassoon Primary" pitchFamily="50" charset="0"/>
                <a:ea typeface="Calibri" panose="020F0502020204030204" pitchFamily="34" charset="0"/>
                <a:cs typeface="Times New Roman" panose="02020603050405020304" pitchFamily="18" charset="0"/>
              </a:rPr>
              <a:t> </a:t>
            </a:r>
          </a:p>
          <a:p>
            <a:pPr>
              <a:lnSpc>
                <a:spcPct val="107000"/>
              </a:lnSpc>
              <a:spcAft>
                <a:spcPts val="0"/>
              </a:spcAft>
            </a:pPr>
            <a:r>
              <a:rPr lang="en-GB" sz="1050" b="1" dirty="0">
                <a:solidFill>
                  <a:schemeClr val="tx1"/>
                </a:solidFill>
                <a:effectLst/>
                <a:latin typeface="Sassoon Primary" pitchFamily="50" charset="0"/>
                <a:ea typeface="Calibri" panose="020F0502020204030204" pitchFamily="34" charset="0"/>
                <a:cs typeface="Times New Roman" panose="02020603050405020304" pitchFamily="18" charset="0"/>
              </a:rPr>
              <a:t> </a:t>
            </a:r>
            <a:endParaRPr lang="en-GB" sz="1050" dirty="0">
              <a:solidFill>
                <a:schemeClr val="tx1"/>
              </a:solidFill>
              <a:effectLst/>
              <a:latin typeface="Sassoon Primary" pitchFamily="50" charset="0"/>
              <a:ea typeface="Calibri" panose="020F0502020204030204" pitchFamily="34" charset="0"/>
              <a:cs typeface="Times New Roman" panose="02020603050405020304" pitchFamily="18" charset="0"/>
            </a:endParaRPr>
          </a:p>
          <a:p>
            <a:pPr>
              <a:lnSpc>
                <a:spcPct val="107000"/>
              </a:lnSpc>
              <a:spcAft>
                <a:spcPts val="0"/>
              </a:spcAft>
            </a:pPr>
            <a:r>
              <a:rPr lang="en-GB" sz="1050" b="1" dirty="0">
                <a:solidFill>
                  <a:schemeClr val="tx1"/>
                </a:solidFill>
                <a:effectLst/>
                <a:latin typeface="Sassoon Primary" pitchFamily="50" charset="0"/>
                <a:ea typeface="Calibri" panose="020F0502020204030204" pitchFamily="34" charset="0"/>
                <a:cs typeface="Times New Roman" panose="02020603050405020304" pitchFamily="18" charset="0"/>
              </a:rPr>
              <a:t>This term, the Year </a:t>
            </a:r>
            <a:r>
              <a:rPr lang="en-GB" sz="1050" b="1" dirty="0" smtClean="0">
                <a:solidFill>
                  <a:schemeClr val="tx1"/>
                </a:solidFill>
                <a:effectLst/>
                <a:latin typeface="Sassoon Primary" pitchFamily="50" charset="0"/>
                <a:ea typeface="Calibri" panose="020F0502020204030204" pitchFamily="34" charset="0"/>
                <a:cs typeface="Times New Roman" panose="02020603050405020304" pitchFamily="18" charset="0"/>
              </a:rPr>
              <a:t>3 </a:t>
            </a:r>
            <a:r>
              <a:rPr lang="en-GB" sz="1050" b="1" dirty="0">
                <a:solidFill>
                  <a:schemeClr val="tx1"/>
                </a:solidFill>
                <a:effectLst/>
                <a:latin typeface="Sassoon Primary" pitchFamily="50" charset="0"/>
                <a:ea typeface="Calibri" panose="020F0502020204030204" pitchFamily="34" charset="0"/>
                <a:cs typeface="Times New Roman" panose="02020603050405020304" pitchFamily="18" charset="0"/>
              </a:rPr>
              <a:t>team consists of the following members of staff:</a:t>
            </a:r>
            <a:endParaRPr lang="en-GB" sz="1050" dirty="0">
              <a:solidFill>
                <a:schemeClr val="tx1"/>
              </a:solidFill>
              <a:effectLst/>
              <a:latin typeface="Sassoon Primary" pitchFamily="50" charset="0"/>
              <a:ea typeface="Calibri" panose="020F0502020204030204" pitchFamily="34" charset="0"/>
              <a:cs typeface="Times New Roman" panose="02020603050405020304" pitchFamily="18" charset="0"/>
            </a:endParaRPr>
          </a:p>
          <a:p>
            <a:pPr>
              <a:lnSpc>
                <a:spcPct val="107000"/>
              </a:lnSpc>
              <a:spcAft>
                <a:spcPts val="0"/>
              </a:spcAft>
            </a:pPr>
            <a:r>
              <a:rPr lang="en-GB" sz="1050" dirty="0">
                <a:solidFill>
                  <a:schemeClr val="tx1"/>
                </a:solidFill>
                <a:effectLst/>
                <a:latin typeface="Sassoon Primary" pitchFamily="50" charset="0"/>
                <a:ea typeface="Calibri" panose="020F0502020204030204" pitchFamily="34" charset="0"/>
                <a:cs typeface="Times New Roman" panose="02020603050405020304" pitchFamily="18" charset="0"/>
              </a:rPr>
              <a:t>Teaching Staff: Miss </a:t>
            </a:r>
            <a:r>
              <a:rPr lang="en-GB" sz="1050" dirty="0" smtClean="0">
                <a:solidFill>
                  <a:schemeClr val="tx1"/>
                </a:solidFill>
                <a:latin typeface="Sassoon Primary" pitchFamily="50" charset="0"/>
                <a:ea typeface="Calibri" panose="020F0502020204030204" pitchFamily="34" charset="0"/>
                <a:cs typeface="Times New Roman" panose="02020603050405020304" pitchFamily="18" charset="0"/>
              </a:rPr>
              <a:t>Giblenn</a:t>
            </a:r>
            <a:r>
              <a:rPr lang="en-GB" sz="1050" dirty="0" smtClean="0">
                <a:solidFill>
                  <a:schemeClr val="tx1"/>
                </a:solidFill>
                <a:effectLst/>
                <a:latin typeface="Sassoon Primary" pitchFamily="50" charset="0"/>
                <a:ea typeface="Calibri" panose="020F0502020204030204" pitchFamily="34" charset="0"/>
                <a:cs typeface="Times New Roman" panose="02020603050405020304" pitchFamily="18" charset="0"/>
              </a:rPr>
              <a:t> </a:t>
            </a:r>
            <a:r>
              <a:rPr lang="en-GB" sz="1050" dirty="0">
                <a:solidFill>
                  <a:schemeClr val="tx1"/>
                </a:solidFill>
                <a:effectLst/>
                <a:latin typeface="Sassoon Primary" pitchFamily="50" charset="0"/>
                <a:ea typeface="Calibri" panose="020F0502020204030204" pitchFamily="34" charset="0"/>
                <a:cs typeface="Times New Roman" panose="02020603050405020304" pitchFamily="18" charset="0"/>
              </a:rPr>
              <a:t>and </a:t>
            </a:r>
            <a:r>
              <a:rPr lang="en-GB" sz="1050" dirty="0" smtClean="0">
                <a:solidFill>
                  <a:schemeClr val="tx1"/>
                </a:solidFill>
                <a:effectLst/>
                <a:latin typeface="Sassoon Primary" pitchFamily="50" charset="0"/>
                <a:ea typeface="Calibri" panose="020F0502020204030204" pitchFamily="34" charset="0"/>
                <a:cs typeface="Times New Roman" panose="02020603050405020304" pitchFamily="18" charset="0"/>
              </a:rPr>
              <a:t>Mrs Slade and Miss </a:t>
            </a:r>
            <a:r>
              <a:rPr lang="en-GB" sz="1050" dirty="0" err="1" smtClean="0">
                <a:solidFill>
                  <a:schemeClr val="tx1"/>
                </a:solidFill>
                <a:effectLst/>
                <a:latin typeface="Sassoon Primary" pitchFamily="50" charset="0"/>
                <a:ea typeface="Calibri" panose="020F0502020204030204" pitchFamily="34" charset="0"/>
                <a:cs typeface="Times New Roman" panose="02020603050405020304" pitchFamily="18" charset="0"/>
              </a:rPr>
              <a:t>Dumitrescu</a:t>
            </a:r>
            <a:endParaRPr lang="en-GB" sz="1050" dirty="0">
              <a:solidFill>
                <a:schemeClr val="tx1"/>
              </a:solidFill>
              <a:effectLst/>
              <a:latin typeface="Sassoon Primary" pitchFamily="50" charset="0"/>
              <a:ea typeface="Calibri" panose="020F0502020204030204" pitchFamily="34" charset="0"/>
              <a:cs typeface="Times New Roman" panose="02020603050405020304" pitchFamily="18" charset="0"/>
            </a:endParaRPr>
          </a:p>
          <a:p>
            <a:pPr>
              <a:lnSpc>
                <a:spcPct val="107000"/>
              </a:lnSpc>
              <a:spcAft>
                <a:spcPts val="0"/>
              </a:spcAft>
            </a:pPr>
            <a:r>
              <a:rPr lang="en-GB" sz="1050" dirty="0">
                <a:solidFill>
                  <a:schemeClr val="tx1"/>
                </a:solidFill>
                <a:effectLst/>
                <a:latin typeface="Sassoon Primary" pitchFamily="50" charset="0"/>
                <a:ea typeface="Calibri" panose="020F0502020204030204" pitchFamily="34" charset="0"/>
                <a:cs typeface="Times New Roman" panose="02020603050405020304" pitchFamily="18" charset="0"/>
              </a:rPr>
              <a:t>LSAs: </a:t>
            </a:r>
            <a:r>
              <a:rPr lang="en-GB" sz="1050" dirty="0" smtClean="0">
                <a:solidFill>
                  <a:schemeClr val="tx1"/>
                </a:solidFill>
                <a:effectLst/>
                <a:latin typeface="Sassoon Primary" pitchFamily="50" charset="0"/>
                <a:ea typeface="Calibri" panose="020F0502020204030204" pitchFamily="34" charset="0"/>
                <a:cs typeface="Times New Roman" panose="02020603050405020304" pitchFamily="18" charset="0"/>
              </a:rPr>
              <a:t>Miss </a:t>
            </a:r>
            <a:r>
              <a:rPr lang="en-GB" sz="1050" dirty="0" err="1" smtClean="0">
                <a:solidFill>
                  <a:schemeClr val="tx1"/>
                </a:solidFill>
                <a:effectLst/>
                <a:latin typeface="Sassoon Primary" pitchFamily="50" charset="0"/>
                <a:ea typeface="Calibri" panose="020F0502020204030204" pitchFamily="34" charset="0"/>
                <a:cs typeface="Times New Roman" panose="02020603050405020304" pitchFamily="18" charset="0"/>
              </a:rPr>
              <a:t>Gowing</a:t>
            </a:r>
            <a:r>
              <a:rPr lang="en-GB" sz="1050" dirty="0" smtClean="0">
                <a:solidFill>
                  <a:schemeClr val="tx1"/>
                </a:solidFill>
                <a:effectLst/>
                <a:latin typeface="Sassoon Primary" pitchFamily="50" charset="0"/>
                <a:ea typeface="Calibri" panose="020F0502020204030204" pitchFamily="34" charset="0"/>
                <a:cs typeface="Times New Roman" panose="02020603050405020304" pitchFamily="18" charset="0"/>
              </a:rPr>
              <a:t>, Mrs Smith and Mrs </a:t>
            </a:r>
            <a:r>
              <a:rPr lang="en-GB" sz="1050" dirty="0" err="1" smtClean="0">
                <a:solidFill>
                  <a:schemeClr val="tx1"/>
                </a:solidFill>
                <a:effectLst/>
                <a:latin typeface="Sassoon Primary" pitchFamily="50" charset="0"/>
                <a:ea typeface="Calibri" panose="020F0502020204030204" pitchFamily="34" charset="0"/>
                <a:cs typeface="Times New Roman" panose="02020603050405020304" pitchFamily="18" charset="0"/>
              </a:rPr>
              <a:t>Stimpson</a:t>
            </a:r>
            <a:endParaRPr lang="en-GB" sz="1050" dirty="0">
              <a:solidFill>
                <a:schemeClr val="tx1"/>
              </a:solidFill>
              <a:effectLst/>
              <a:latin typeface="Sassoon Primary" pitchFamily="50" charset="0"/>
              <a:ea typeface="Calibri" panose="020F0502020204030204" pitchFamily="34" charset="0"/>
              <a:cs typeface="Times New Roman" panose="02020603050405020304" pitchFamily="18" charset="0"/>
            </a:endParaRPr>
          </a:p>
          <a:p>
            <a:pPr>
              <a:lnSpc>
                <a:spcPct val="107000"/>
              </a:lnSpc>
              <a:spcAft>
                <a:spcPts val="0"/>
              </a:spcAft>
            </a:pPr>
            <a:r>
              <a:rPr lang="en-GB" sz="1050" dirty="0">
                <a:solidFill>
                  <a:schemeClr val="tx1"/>
                </a:solidFill>
                <a:effectLst/>
                <a:latin typeface="Sassoon Primary" pitchFamily="50" charset="0"/>
                <a:ea typeface="Calibri" panose="020F0502020204030204" pitchFamily="34" charset="0"/>
                <a:cs typeface="Times New Roman" panose="02020603050405020304" pitchFamily="18" charset="0"/>
              </a:rPr>
              <a:t>Additional Staff: </a:t>
            </a:r>
            <a:r>
              <a:rPr lang="en-GB" sz="1050" dirty="0" smtClean="0">
                <a:solidFill>
                  <a:schemeClr val="tx1"/>
                </a:solidFill>
                <a:effectLst/>
                <a:latin typeface="Sassoon Primary" pitchFamily="50" charset="0"/>
                <a:ea typeface="Calibri" panose="020F0502020204030204" pitchFamily="34" charset="0"/>
                <a:cs typeface="Times New Roman" panose="02020603050405020304" pitchFamily="18" charset="0"/>
              </a:rPr>
              <a:t>Mr </a:t>
            </a:r>
            <a:r>
              <a:rPr lang="en-GB" sz="1050" dirty="0">
                <a:solidFill>
                  <a:schemeClr val="tx1"/>
                </a:solidFill>
                <a:effectLst/>
                <a:latin typeface="Sassoon Primary" pitchFamily="50" charset="0"/>
                <a:ea typeface="Calibri" panose="020F0502020204030204" pitchFamily="34" charset="0"/>
                <a:cs typeface="Times New Roman" panose="02020603050405020304" pitchFamily="18" charset="0"/>
              </a:rPr>
              <a:t>Bradley (PE)</a:t>
            </a:r>
          </a:p>
        </p:txBody>
      </p:sp>
      <p:sp>
        <p:nvSpPr>
          <p:cNvPr id="5" name="Rounded Rectangle 4">
            <a:extLst>
              <a:ext uri="{FF2B5EF4-FFF2-40B4-BE49-F238E27FC236}">
                <a16:creationId xmlns:a16="http://schemas.microsoft.com/office/drawing/2014/main" id="{F89CD051-A78B-5CB8-FA35-A4044F5D1634}"/>
              </a:ext>
            </a:extLst>
          </p:cNvPr>
          <p:cNvSpPr/>
          <p:nvPr/>
        </p:nvSpPr>
        <p:spPr>
          <a:xfrm>
            <a:off x="3461658" y="1233728"/>
            <a:ext cx="3298371" cy="2734768"/>
          </a:xfrm>
          <a:prstGeom prst="roundRect">
            <a:avLst/>
          </a:prstGeom>
          <a:solidFill>
            <a:schemeClr val="bg1"/>
          </a:solid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0"/>
              </a:spcAft>
            </a:pPr>
            <a:r>
              <a:rPr lang="en-GB" sz="1050" b="1" u="sng" dirty="0">
                <a:solidFill>
                  <a:schemeClr val="tx1"/>
                </a:solidFill>
                <a:effectLst/>
                <a:latin typeface="Sassoon Primary" pitchFamily="50" charset="0"/>
                <a:ea typeface="Calibri" panose="020F0502020204030204" pitchFamily="34" charset="0"/>
                <a:cs typeface="Times New Roman" panose="02020603050405020304" pitchFamily="18" charset="0"/>
              </a:rPr>
              <a:t>Home Learning</a:t>
            </a:r>
          </a:p>
          <a:p>
            <a:pPr>
              <a:lnSpc>
                <a:spcPct val="107000"/>
              </a:lnSpc>
              <a:spcAft>
                <a:spcPts val="0"/>
              </a:spcAft>
            </a:pPr>
            <a:endParaRPr lang="en-GB" sz="1050" dirty="0">
              <a:solidFill>
                <a:schemeClr val="tx1"/>
              </a:solidFill>
              <a:effectLst/>
              <a:latin typeface="Sassoon Primary" pitchFamily="50" charset="0"/>
              <a:ea typeface="Calibri" panose="020F0502020204030204" pitchFamily="34" charset="0"/>
              <a:cs typeface="Times New Roman" panose="02020603050405020304" pitchFamily="18" charset="0"/>
            </a:endParaRPr>
          </a:p>
          <a:p>
            <a:pPr>
              <a:lnSpc>
                <a:spcPct val="107000"/>
              </a:lnSpc>
              <a:spcAft>
                <a:spcPts val="0"/>
              </a:spcAft>
            </a:pPr>
            <a:r>
              <a:rPr lang="en-GB" sz="1050" dirty="0">
                <a:solidFill>
                  <a:schemeClr val="tx1"/>
                </a:solidFill>
                <a:effectLst/>
                <a:latin typeface="Sassoon Primary" pitchFamily="50" charset="0"/>
                <a:ea typeface="Calibri" panose="020F0502020204030204" pitchFamily="34" charset="0"/>
                <a:cs typeface="Times New Roman" panose="02020603050405020304" pitchFamily="18" charset="0"/>
              </a:rPr>
              <a:t>As previously shared, our home learning is sent home on Monday and returned to school by the </a:t>
            </a:r>
            <a:r>
              <a:rPr lang="en-GB" sz="1050" dirty="0" smtClean="0">
                <a:solidFill>
                  <a:schemeClr val="tx1"/>
                </a:solidFill>
                <a:latin typeface="Sassoon Primary" pitchFamily="50" charset="0"/>
                <a:ea typeface="Calibri" panose="020F0502020204030204" pitchFamily="34" charset="0"/>
                <a:cs typeface="Times New Roman" panose="02020603050405020304" pitchFamily="18" charset="0"/>
              </a:rPr>
              <a:t>next Monday</a:t>
            </a:r>
            <a:endParaRPr lang="en-GB" sz="1050" dirty="0">
              <a:solidFill>
                <a:schemeClr val="tx1"/>
              </a:solidFill>
              <a:effectLst/>
              <a:latin typeface="Sassoon Primary" pitchFamily="50" charset="0"/>
              <a:ea typeface="Calibri" panose="020F0502020204030204" pitchFamily="34" charset="0"/>
              <a:cs typeface="Times New Roman" panose="02020603050405020304" pitchFamily="18" charset="0"/>
            </a:endParaRPr>
          </a:p>
          <a:p>
            <a:pPr>
              <a:lnSpc>
                <a:spcPct val="107000"/>
              </a:lnSpc>
              <a:spcAft>
                <a:spcPts val="0"/>
              </a:spcAft>
            </a:pPr>
            <a:r>
              <a:rPr lang="en-GB" sz="1050" dirty="0">
                <a:solidFill>
                  <a:schemeClr val="tx1"/>
                </a:solidFill>
                <a:effectLst/>
                <a:latin typeface="Sassoon Primary" pitchFamily="50" charset="0"/>
                <a:ea typeface="Calibri" panose="020F0502020204030204" pitchFamily="34" charset="0"/>
                <a:cs typeface="Times New Roman" panose="02020603050405020304" pitchFamily="18" charset="0"/>
              </a:rPr>
              <a:t> </a:t>
            </a:r>
          </a:p>
          <a:p>
            <a:pPr>
              <a:lnSpc>
                <a:spcPct val="107000"/>
              </a:lnSpc>
              <a:spcAft>
                <a:spcPts val="0"/>
              </a:spcAft>
            </a:pPr>
            <a:r>
              <a:rPr lang="en-GB" sz="1050" b="1" u="sng" dirty="0">
                <a:solidFill>
                  <a:schemeClr val="tx1"/>
                </a:solidFill>
                <a:effectLst/>
                <a:latin typeface="Sassoon Primary" pitchFamily="50" charset="0"/>
                <a:ea typeface="Calibri" panose="020F0502020204030204" pitchFamily="34" charset="0"/>
                <a:cs typeface="Times New Roman" panose="02020603050405020304" pitchFamily="18" charset="0"/>
              </a:rPr>
              <a:t>Expectations:</a:t>
            </a:r>
            <a:endParaRPr lang="en-GB" sz="1050" dirty="0">
              <a:solidFill>
                <a:schemeClr val="tx1"/>
              </a:solidFill>
              <a:effectLst/>
              <a:latin typeface="Sassoon Primary" pitchFamily="50"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en-GB" sz="1050" dirty="0">
                <a:solidFill>
                  <a:schemeClr val="tx1"/>
                </a:solidFill>
                <a:effectLst/>
                <a:latin typeface="Sassoon Primary" pitchFamily="50" charset="0"/>
                <a:ea typeface="Calibri" panose="020F0502020204030204" pitchFamily="34" charset="0"/>
                <a:cs typeface="Times New Roman" panose="02020603050405020304" pitchFamily="18" charset="0"/>
              </a:rPr>
              <a:t>Reading (5 days a week, recorded in reading log)</a:t>
            </a:r>
          </a:p>
          <a:p>
            <a:pPr marL="342900" lvl="0" indent="-342900">
              <a:lnSpc>
                <a:spcPct val="107000"/>
              </a:lnSpc>
              <a:spcAft>
                <a:spcPts val="0"/>
              </a:spcAft>
              <a:buFont typeface="Symbol" panose="05050102010706020507" pitchFamily="18" charset="2"/>
              <a:buChar char=""/>
            </a:pPr>
            <a:r>
              <a:rPr lang="en-GB" sz="1050" dirty="0">
                <a:solidFill>
                  <a:schemeClr val="tx1"/>
                </a:solidFill>
                <a:effectLst/>
                <a:latin typeface="Sassoon Primary" pitchFamily="50" charset="0"/>
                <a:ea typeface="Calibri" panose="020F0502020204030204" pitchFamily="34" charset="0"/>
                <a:cs typeface="Times New Roman" panose="02020603050405020304" pitchFamily="18" charset="0"/>
              </a:rPr>
              <a:t>Times Table Rock Stars (a minimum of 3 times a week)</a:t>
            </a:r>
          </a:p>
          <a:p>
            <a:pPr marL="342900" lvl="0" indent="-342900">
              <a:lnSpc>
                <a:spcPct val="107000"/>
              </a:lnSpc>
              <a:spcAft>
                <a:spcPts val="0"/>
              </a:spcAft>
              <a:buFont typeface="Symbol" panose="05050102010706020507" pitchFamily="18" charset="2"/>
              <a:buChar char=""/>
            </a:pPr>
            <a:r>
              <a:rPr lang="en-GB" sz="1050" dirty="0">
                <a:solidFill>
                  <a:schemeClr val="tx1"/>
                </a:solidFill>
                <a:latin typeface="Sassoon Primary" pitchFamily="50" charset="0"/>
                <a:ea typeface="Calibri" panose="020F0502020204030204" pitchFamily="34" charset="0"/>
                <a:cs typeface="Times New Roman" panose="02020603050405020304" pitchFamily="18" charset="0"/>
              </a:rPr>
              <a:t>A weekly s</a:t>
            </a:r>
            <a:r>
              <a:rPr lang="en-GB" sz="1050" dirty="0">
                <a:solidFill>
                  <a:schemeClr val="tx1"/>
                </a:solidFill>
                <a:effectLst/>
                <a:latin typeface="Sassoon Primary" pitchFamily="50" charset="0"/>
                <a:ea typeface="Calibri" panose="020F0502020204030204" pitchFamily="34" charset="0"/>
                <a:cs typeface="Times New Roman" panose="02020603050405020304" pitchFamily="18" charset="0"/>
              </a:rPr>
              <a:t>pelling worksheet (in home learning folder</a:t>
            </a:r>
            <a:r>
              <a:rPr lang="en-GB" sz="1050" dirty="0" smtClean="0">
                <a:solidFill>
                  <a:schemeClr val="tx1"/>
                </a:solidFill>
                <a:effectLst/>
                <a:latin typeface="Sassoon Primary" pitchFamily="50" charset="0"/>
                <a:ea typeface="Calibri" panose="020F0502020204030204" pitchFamily="34" charset="0"/>
                <a:cs typeface="Times New Roman" panose="02020603050405020304" pitchFamily="18" charset="0"/>
              </a:rPr>
              <a:t>)</a:t>
            </a:r>
            <a:endParaRPr lang="en-GB" sz="1050" dirty="0">
              <a:solidFill>
                <a:schemeClr val="tx1"/>
              </a:solidFill>
              <a:effectLst/>
              <a:latin typeface="Sassoon Primary" pitchFamily="50" charset="0"/>
              <a:ea typeface="Calibri" panose="020F0502020204030204" pitchFamily="34" charset="0"/>
              <a:cs typeface="Times New Roman" panose="02020603050405020304" pitchFamily="18" charset="0"/>
            </a:endParaRPr>
          </a:p>
        </p:txBody>
      </p:sp>
      <p:sp>
        <p:nvSpPr>
          <p:cNvPr id="6" name="Rounded Rectangle 5">
            <a:extLst>
              <a:ext uri="{FF2B5EF4-FFF2-40B4-BE49-F238E27FC236}">
                <a16:creationId xmlns:a16="http://schemas.microsoft.com/office/drawing/2014/main" id="{A69958AA-F1A0-3E21-98E0-00D6C790430C}"/>
              </a:ext>
            </a:extLst>
          </p:cNvPr>
          <p:cNvSpPr/>
          <p:nvPr/>
        </p:nvSpPr>
        <p:spPr>
          <a:xfrm>
            <a:off x="97971" y="3281794"/>
            <a:ext cx="3298371" cy="2478926"/>
          </a:xfrm>
          <a:prstGeom prst="roundRect">
            <a:avLst/>
          </a:prstGeom>
          <a:solidFill>
            <a:schemeClr val="bg1"/>
          </a:solid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0"/>
              </a:spcAft>
            </a:pPr>
            <a:r>
              <a:rPr lang="en-GB" sz="1050" b="1" u="sng" dirty="0">
                <a:solidFill>
                  <a:schemeClr val="tx1"/>
                </a:solidFill>
                <a:effectLst/>
                <a:latin typeface="Sassoon Infant Std" panose="020B0503020103030203" pitchFamily="34" charset="0"/>
                <a:ea typeface="Calibri" panose="020F0502020204030204" pitchFamily="34" charset="0"/>
                <a:cs typeface="Times New Roman" panose="02020603050405020304" pitchFamily="18" charset="0"/>
              </a:rPr>
              <a:t>Class Dojo</a:t>
            </a:r>
          </a:p>
          <a:p>
            <a:pPr>
              <a:lnSpc>
                <a:spcPct val="107000"/>
              </a:lnSpc>
              <a:spcAft>
                <a:spcPts val="0"/>
              </a:spcAft>
            </a:pPr>
            <a:endParaRPr lang="en-GB"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050" dirty="0">
                <a:solidFill>
                  <a:schemeClr val="tx1"/>
                </a:solidFill>
                <a:effectLst/>
                <a:latin typeface="Sassoon Infant Std" panose="020B0503020103030203" pitchFamily="34" charset="0"/>
                <a:ea typeface="Calibri" panose="020F0502020204030204" pitchFamily="34" charset="0"/>
                <a:cs typeface="Times New Roman" panose="02020603050405020304" pitchFamily="18" charset="0"/>
              </a:rPr>
              <a:t>As always, please let us know if you have any questions by contacting us on Class Dojo. </a:t>
            </a:r>
            <a:endParaRPr lang="en-GB"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050" dirty="0">
                <a:solidFill>
                  <a:schemeClr val="tx1"/>
                </a:solidFill>
                <a:effectLst/>
                <a:latin typeface="Sassoon Infant Std" panose="020B0503020103030203" pitchFamily="34" charset="0"/>
                <a:ea typeface="Calibri" panose="020F0502020204030204" pitchFamily="34" charset="0"/>
                <a:cs typeface="Times New Roman" panose="02020603050405020304" pitchFamily="18" charset="0"/>
              </a:rPr>
              <a:t>Our Year </a:t>
            </a:r>
            <a:r>
              <a:rPr lang="en-GB" sz="1050" dirty="0" smtClean="0">
                <a:solidFill>
                  <a:schemeClr val="tx1"/>
                </a:solidFill>
                <a:effectLst/>
                <a:latin typeface="Sassoon Infant Std" panose="020B0503020103030203" pitchFamily="34" charset="0"/>
                <a:ea typeface="Calibri" panose="020F0502020204030204" pitchFamily="34" charset="0"/>
                <a:cs typeface="Times New Roman" panose="02020603050405020304" pitchFamily="18" charset="0"/>
              </a:rPr>
              <a:t>3 </a:t>
            </a:r>
            <a:r>
              <a:rPr lang="en-GB" sz="1050" dirty="0">
                <a:solidFill>
                  <a:schemeClr val="tx1"/>
                </a:solidFill>
                <a:effectLst/>
                <a:latin typeface="Sassoon Infant Std" panose="020B0503020103030203" pitchFamily="34" charset="0"/>
                <a:ea typeface="Calibri" panose="020F0502020204030204" pitchFamily="34" charset="0"/>
                <a:cs typeface="Times New Roman" panose="02020603050405020304" pitchFamily="18" charset="0"/>
              </a:rPr>
              <a:t>team continue to monitor the system periodically throughout usual working hours and we will aim to respond within 24 hours where possible. Please check Class Dojo regularly as we will use this as our </a:t>
            </a:r>
            <a:r>
              <a:rPr lang="en-GB" sz="1050" dirty="0">
                <a:solidFill>
                  <a:schemeClr val="tx1"/>
                </a:solidFill>
                <a:latin typeface="Sassoon Infant Std" panose="020B0503020103030203" pitchFamily="34" charset="0"/>
                <a:cs typeface="Times New Roman" panose="02020603050405020304" pitchFamily="18" charset="0"/>
              </a:rPr>
              <a:t>primary method of home contact. For absences or messages relating to changes to your end of school arrangements, please contact the office.</a:t>
            </a:r>
          </a:p>
        </p:txBody>
      </p:sp>
      <p:sp>
        <p:nvSpPr>
          <p:cNvPr id="7" name="Rounded Rectangle 6">
            <a:extLst>
              <a:ext uri="{FF2B5EF4-FFF2-40B4-BE49-F238E27FC236}">
                <a16:creationId xmlns:a16="http://schemas.microsoft.com/office/drawing/2014/main" id="{765869F3-532B-0CEF-CC03-2CC3AAD7848D}"/>
              </a:ext>
            </a:extLst>
          </p:cNvPr>
          <p:cNvSpPr/>
          <p:nvPr/>
        </p:nvSpPr>
        <p:spPr>
          <a:xfrm>
            <a:off x="3461658" y="4085752"/>
            <a:ext cx="3298371" cy="1674968"/>
          </a:xfrm>
          <a:prstGeom prst="roundRect">
            <a:avLst/>
          </a:prstGeom>
          <a:solidFill>
            <a:schemeClr val="bg1"/>
          </a:solidFill>
          <a:ln w="381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0"/>
              </a:spcAft>
            </a:pPr>
            <a:r>
              <a:rPr lang="en-GB" sz="1050" b="1" u="sng" dirty="0">
                <a:solidFill>
                  <a:schemeClr val="tx1"/>
                </a:solidFill>
                <a:effectLst/>
                <a:latin typeface="Sassoon Primary" pitchFamily="50" charset="0"/>
                <a:ea typeface="Calibri" panose="020F0502020204030204" pitchFamily="34" charset="0"/>
                <a:cs typeface="Times New Roman" panose="02020603050405020304" pitchFamily="18" charset="0"/>
              </a:rPr>
              <a:t>Year 5 Key Days &amp; Dates</a:t>
            </a:r>
          </a:p>
          <a:p>
            <a:pPr>
              <a:lnSpc>
                <a:spcPct val="107000"/>
              </a:lnSpc>
              <a:spcAft>
                <a:spcPts val="0"/>
              </a:spcAft>
            </a:pPr>
            <a:endParaRPr lang="en-GB" sz="1050" dirty="0">
              <a:solidFill>
                <a:schemeClr val="tx1"/>
              </a:solidFill>
              <a:effectLst/>
              <a:latin typeface="Sassoon Primary" pitchFamily="50" charset="0"/>
              <a:ea typeface="Calibri" panose="020F0502020204030204" pitchFamily="34" charset="0"/>
              <a:cs typeface="Times New Roman" panose="02020603050405020304" pitchFamily="18" charset="0"/>
            </a:endParaRPr>
          </a:p>
          <a:p>
            <a:pPr marL="342900" indent="-342900">
              <a:lnSpc>
                <a:spcPct val="107000"/>
              </a:lnSpc>
              <a:buFont typeface="Arial" panose="020B0604020202020204" pitchFamily="34" charset="0"/>
              <a:buChar char="•"/>
              <a:tabLst>
                <a:tab pos="457200" algn="l"/>
              </a:tabLst>
            </a:pPr>
            <a:r>
              <a:rPr lang="en-GB" sz="1050" b="1" dirty="0">
                <a:solidFill>
                  <a:schemeClr val="tx1"/>
                </a:solidFill>
                <a:effectLst/>
                <a:latin typeface="Sassoon Primary" pitchFamily="50" charset="0"/>
                <a:ea typeface="Calibri" panose="020F0502020204030204" pitchFamily="34" charset="0"/>
                <a:cs typeface="Times New Roman" panose="02020603050405020304" pitchFamily="18" charset="0"/>
              </a:rPr>
              <a:t>PE Days –</a:t>
            </a:r>
            <a:r>
              <a:rPr lang="en-GB" sz="1050" dirty="0">
                <a:solidFill>
                  <a:schemeClr val="tx1"/>
                </a:solidFill>
                <a:effectLst/>
                <a:latin typeface="Sassoon Primary" pitchFamily="50" charset="0"/>
                <a:ea typeface="Calibri" panose="020F0502020204030204" pitchFamily="34" charset="0"/>
                <a:cs typeface="Times New Roman" panose="02020603050405020304" pitchFamily="18" charset="0"/>
              </a:rPr>
              <a:t> Mondays (outdoor) &amp; </a:t>
            </a:r>
            <a:r>
              <a:rPr lang="en-GB" sz="1050" dirty="0" smtClean="0">
                <a:solidFill>
                  <a:schemeClr val="tx1"/>
                </a:solidFill>
                <a:latin typeface="Sassoon Primary" pitchFamily="50" charset="0"/>
                <a:ea typeface="Calibri" panose="020F0502020204030204" pitchFamily="34" charset="0"/>
                <a:cs typeface="Times New Roman" panose="02020603050405020304" pitchFamily="18" charset="0"/>
              </a:rPr>
              <a:t>Tuesdays</a:t>
            </a:r>
            <a:r>
              <a:rPr lang="en-GB" sz="1050" dirty="0" smtClean="0">
                <a:solidFill>
                  <a:schemeClr val="tx1"/>
                </a:solidFill>
                <a:effectLst/>
                <a:latin typeface="Sassoon Primary" pitchFamily="50" charset="0"/>
                <a:ea typeface="Calibri" panose="020F0502020204030204" pitchFamily="34" charset="0"/>
                <a:cs typeface="Times New Roman" panose="02020603050405020304" pitchFamily="18" charset="0"/>
              </a:rPr>
              <a:t> </a:t>
            </a:r>
            <a:r>
              <a:rPr lang="en-GB" sz="1050" dirty="0">
                <a:solidFill>
                  <a:schemeClr val="tx1"/>
                </a:solidFill>
                <a:effectLst/>
                <a:latin typeface="Sassoon Primary" pitchFamily="50" charset="0"/>
                <a:ea typeface="Calibri" panose="020F0502020204030204" pitchFamily="34" charset="0"/>
                <a:cs typeface="Times New Roman" panose="02020603050405020304" pitchFamily="18" charset="0"/>
              </a:rPr>
              <a:t>(indoor)</a:t>
            </a:r>
            <a:r>
              <a:rPr lang="en-GB" sz="1050" b="1" dirty="0">
                <a:solidFill>
                  <a:schemeClr val="tx1"/>
                </a:solidFill>
                <a:latin typeface="Sassoon Primary" pitchFamily="50" charset="0"/>
                <a:ea typeface="Calibri" panose="020F0502020204030204" pitchFamily="34" charset="0"/>
                <a:cs typeface="Times New Roman" panose="02020603050405020304" pitchFamily="18" charset="0"/>
              </a:rPr>
              <a:t> </a:t>
            </a:r>
          </a:p>
          <a:p>
            <a:pPr marL="342900" indent="-342900">
              <a:lnSpc>
                <a:spcPct val="107000"/>
              </a:lnSpc>
              <a:buFont typeface="Arial" panose="020B0604020202020204" pitchFamily="34" charset="0"/>
              <a:buChar char="•"/>
              <a:tabLst>
                <a:tab pos="457200" algn="l"/>
              </a:tabLst>
            </a:pPr>
            <a:r>
              <a:rPr lang="en-GB" sz="1050" b="1" dirty="0">
                <a:solidFill>
                  <a:schemeClr val="tx1"/>
                </a:solidFill>
                <a:latin typeface="Sassoon Primary" pitchFamily="50" charset="0"/>
                <a:ea typeface="Calibri" panose="020F0502020204030204" pitchFamily="34" charset="0"/>
                <a:cs typeface="Times New Roman" panose="02020603050405020304" pitchFamily="18" charset="0"/>
              </a:rPr>
              <a:t>Parent’s evenings </a:t>
            </a:r>
            <a:r>
              <a:rPr lang="en-GB" sz="1050" dirty="0">
                <a:solidFill>
                  <a:schemeClr val="tx1"/>
                </a:solidFill>
                <a:latin typeface="Sassoon Primary" pitchFamily="50" charset="0"/>
                <a:ea typeface="Calibri" panose="020F0502020204030204" pitchFamily="34" charset="0"/>
                <a:cs typeface="Times New Roman" panose="02020603050405020304" pitchFamily="18" charset="0"/>
              </a:rPr>
              <a:t>– W/C16th October</a:t>
            </a:r>
            <a:endParaRPr lang="en-GB" sz="1050" dirty="0">
              <a:solidFill>
                <a:schemeClr val="tx1"/>
              </a:solidFill>
              <a:effectLst/>
              <a:latin typeface="Sassoon Primary" pitchFamily="50"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Arial" panose="020B0604020202020204" pitchFamily="34" charset="0"/>
              <a:buChar char="•"/>
              <a:tabLst>
                <a:tab pos="457200" algn="l"/>
              </a:tabLst>
            </a:pPr>
            <a:r>
              <a:rPr lang="en-GB" sz="1050" b="1" dirty="0">
                <a:solidFill>
                  <a:schemeClr val="tx1"/>
                </a:solidFill>
                <a:effectLst/>
                <a:latin typeface="Sassoon Primary" pitchFamily="50" charset="0"/>
                <a:ea typeface="Calibri" panose="020F0502020204030204" pitchFamily="34" charset="0"/>
                <a:cs typeface="Times New Roman" panose="02020603050405020304" pitchFamily="18" charset="0"/>
              </a:rPr>
              <a:t>Half Term – </a:t>
            </a:r>
            <a:r>
              <a:rPr lang="en-GB" sz="1050" dirty="0">
                <a:solidFill>
                  <a:schemeClr val="tx1"/>
                </a:solidFill>
                <a:effectLst/>
                <a:latin typeface="Sassoon Primary" pitchFamily="50" charset="0"/>
                <a:ea typeface="Calibri" panose="020F0502020204030204" pitchFamily="34" charset="0"/>
                <a:cs typeface="Times New Roman" panose="02020603050405020304" pitchFamily="18" charset="0"/>
              </a:rPr>
              <a:t>Week beginning 23</a:t>
            </a:r>
            <a:r>
              <a:rPr lang="en-GB" sz="1050" baseline="30000" dirty="0">
                <a:solidFill>
                  <a:schemeClr val="tx1"/>
                </a:solidFill>
                <a:effectLst/>
                <a:latin typeface="Sassoon Primary" pitchFamily="50" charset="0"/>
                <a:ea typeface="Calibri" panose="020F0502020204030204" pitchFamily="34" charset="0"/>
                <a:cs typeface="Times New Roman" panose="02020603050405020304" pitchFamily="18" charset="0"/>
              </a:rPr>
              <a:t>rd</a:t>
            </a:r>
            <a:r>
              <a:rPr lang="en-GB" sz="1050" dirty="0">
                <a:solidFill>
                  <a:schemeClr val="tx1"/>
                </a:solidFill>
                <a:effectLst/>
                <a:latin typeface="Sassoon Primary" pitchFamily="50" charset="0"/>
                <a:ea typeface="Calibri" panose="020F0502020204030204" pitchFamily="34" charset="0"/>
                <a:cs typeface="Times New Roman" panose="02020603050405020304" pitchFamily="18" charset="0"/>
              </a:rPr>
              <a:t> October</a:t>
            </a:r>
          </a:p>
          <a:p>
            <a:pPr>
              <a:lnSpc>
                <a:spcPct val="107000"/>
              </a:lnSpc>
              <a:spcAft>
                <a:spcPts val="0"/>
              </a:spcAft>
            </a:pPr>
            <a:r>
              <a:rPr lang="en-GB" sz="1050" i="1" dirty="0">
                <a:solidFill>
                  <a:schemeClr val="tx1"/>
                </a:solidFill>
                <a:effectLst/>
                <a:latin typeface="Sassoon Primary" pitchFamily="50" charset="0"/>
                <a:ea typeface="Calibri" panose="020F0502020204030204" pitchFamily="34" charset="0"/>
                <a:cs typeface="Times New Roman" panose="02020603050405020304" pitchFamily="18" charset="0"/>
              </a:rPr>
              <a:t>Please refer to the Burton Buzz for further whole school events and dates.</a:t>
            </a:r>
            <a:endParaRPr lang="en-GB" sz="1050" dirty="0">
              <a:solidFill>
                <a:schemeClr val="tx1"/>
              </a:solidFill>
              <a:effectLst/>
              <a:latin typeface="Sassoon Primary" pitchFamily="50" charset="0"/>
              <a:ea typeface="Calibri" panose="020F0502020204030204" pitchFamily="34" charset="0"/>
              <a:cs typeface="Times New Roman" panose="02020603050405020304" pitchFamily="18" charset="0"/>
            </a:endParaRPr>
          </a:p>
        </p:txBody>
      </p:sp>
      <p:graphicFrame>
        <p:nvGraphicFramePr>
          <p:cNvPr id="8" name="Table 7">
            <a:extLst>
              <a:ext uri="{FF2B5EF4-FFF2-40B4-BE49-F238E27FC236}">
                <a16:creationId xmlns:a16="http://schemas.microsoft.com/office/drawing/2014/main" id="{4DC9F35A-632A-2630-E66A-BE8B2351558D}"/>
              </a:ext>
            </a:extLst>
          </p:cNvPr>
          <p:cNvGraphicFramePr>
            <a:graphicFrameLocks noGrp="1"/>
          </p:cNvGraphicFramePr>
          <p:nvPr>
            <p:extLst>
              <p:ext uri="{D42A27DB-BD31-4B8C-83A1-F6EECF244321}">
                <p14:modId xmlns:p14="http://schemas.microsoft.com/office/powerpoint/2010/main" val="3644438637"/>
              </p:ext>
            </p:extLst>
          </p:nvPr>
        </p:nvGraphicFramePr>
        <p:xfrm>
          <a:off x="234168" y="6245624"/>
          <a:ext cx="6389664" cy="3521209"/>
        </p:xfrm>
        <a:graphic>
          <a:graphicData uri="http://schemas.openxmlformats.org/drawingml/2006/table">
            <a:tbl>
              <a:tblPr firstRow="1" firstCol="1" bandRow="1"/>
              <a:tblGrid>
                <a:gridCol w="1978166">
                  <a:extLst>
                    <a:ext uri="{9D8B030D-6E8A-4147-A177-3AD203B41FA5}">
                      <a16:colId xmlns:a16="http://schemas.microsoft.com/office/drawing/2014/main" val="19358417"/>
                    </a:ext>
                  </a:extLst>
                </a:gridCol>
                <a:gridCol w="1216665">
                  <a:extLst>
                    <a:ext uri="{9D8B030D-6E8A-4147-A177-3AD203B41FA5}">
                      <a16:colId xmlns:a16="http://schemas.microsoft.com/office/drawing/2014/main" val="2552245822"/>
                    </a:ext>
                  </a:extLst>
                </a:gridCol>
                <a:gridCol w="1323236">
                  <a:extLst>
                    <a:ext uri="{9D8B030D-6E8A-4147-A177-3AD203B41FA5}">
                      <a16:colId xmlns:a16="http://schemas.microsoft.com/office/drawing/2014/main" val="1258926254"/>
                    </a:ext>
                  </a:extLst>
                </a:gridCol>
                <a:gridCol w="1871597">
                  <a:extLst>
                    <a:ext uri="{9D8B030D-6E8A-4147-A177-3AD203B41FA5}">
                      <a16:colId xmlns:a16="http://schemas.microsoft.com/office/drawing/2014/main" val="429499840"/>
                    </a:ext>
                  </a:extLst>
                </a:gridCol>
              </a:tblGrid>
              <a:tr h="1087888">
                <a:tc>
                  <a:txBody>
                    <a:bodyPr/>
                    <a:lstStyle/>
                    <a:p>
                      <a:pPr algn="ctr">
                        <a:lnSpc>
                          <a:spcPct val="107000"/>
                        </a:lnSpc>
                        <a:spcAft>
                          <a:spcPts val="0"/>
                        </a:spcAft>
                      </a:pPr>
                      <a:r>
                        <a:rPr lang="en-GB" sz="1000" b="1" u="sng" dirty="0">
                          <a:effectLst/>
                          <a:latin typeface="Sassoon Infant Std" panose="020B0503020103030203" pitchFamily="34" charset="0"/>
                          <a:ea typeface="Calibri" panose="020F0502020204030204" pitchFamily="34" charset="0"/>
                          <a:cs typeface="Times New Roman" panose="02020603050405020304" pitchFamily="18" charset="0"/>
                        </a:rPr>
                        <a:t>Reading</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1000" dirty="0" smtClean="0">
                          <a:effectLst/>
                          <a:latin typeface="Sassoon Infant Std" panose="020B0503020103030203" pitchFamily="34" charset="0"/>
                          <a:ea typeface="Calibri" panose="020F0502020204030204" pitchFamily="34" charset="0"/>
                          <a:cs typeface="Times New Roman" panose="02020603050405020304" pitchFamily="18" charset="0"/>
                        </a:rPr>
                        <a:t>Greta</a:t>
                      </a:r>
                      <a:r>
                        <a:rPr lang="en-GB" sz="1000" baseline="0" dirty="0" smtClean="0">
                          <a:effectLst/>
                          <a:latin typeface="Sassoon Infant Std" panose="020B0503020103030203" pitchFamily="34" charset="0"/>
                          <a:ea typeface="Calibri" panose="020F0502020204030204" pitchFamily="34" charset="0"/>
                          <a:cs typeface="Times New Roman" panose="02020603050405020304" pitchFamily="18" charset="0"/>
                        </a:rPr>
                        <a:t> and The Giants</a:t>
                      </a:r>
                    </a:p>
                    <a:p>
                      <a:pPr algn="ctr">
                        <a:lnSpc>
                          <a:spcPct val="107000"/>
                        </a:lnSpc>
                        <a:spcAft>
                          <a:spcPts val="0"/>
                        </a:spcAft>
                      </a:pPr>
                      <a:r>
                        <a:rPr lang="en-GB" sz="1000" baseline="0" dirty="0" smtClean="0">
                          <a:effectLst/>
                          <a:latin typeface="Sassoon Infant Std" panose="020B0503020103030203" pitchFamily="34" charset="0"/>
                          <a:ea typeface="Calibri" panose="020F0502020204030204" pitchFamily="34" charset="0"/>
                          <a:cs typeface="Times New Roman" panose="02020603050405020304" pitchFamily="18" charset="0"/>
                        </a:rPr>
                        <a:t>Pebble in My Pocket</a:t>
                      </a:r>
                    </a:p>
                    <a:p>
                      <a:pPr algn="ctr">
                        <a:lnSpc>
                          <a:spcPct val="107000"/>
                        </a:lnSpc>
                        <a:spcAft>
                          <a:spcPts val="0"/>
                        </a:spcAft>
                      </a:pPr>
                      <a:r>
                        <a:rPr lang="en-GB" sz="1000" baseline="0" dirty="0" smtClean="0">
                          <a:effectLst/>
                          <a:latin typeface="Sassoon Infant Std" panose="020B0503020103030203" pitchFamily="34" charset="0"/>
                          <a:ea typeface="Calibri" panose="020F0502020204030204" pitchFamily="34" charset="0"/>
                          <a:cs typeface="Times New Roman" panose="02020603050405020304" pitchFamily="18" charset="0"/>
                        </a:rPr>
                        <a:t>Leon and the Place Between </a:t>
                      </a:r>
                    </a:p>
                    <a:p>
                      <a:pPr algn="ctr">
                        <a:lnSpc>
                          <a:spcPct val="107000"/>
                        </a:lnSpc>
                        <a:spcAft>
                          <a:spcPts val="0"/>
                        </a:spcAft>
                      </a:pPr>
                      <a:r>
                        <a:rPr lang="en-GB" sz="1000" baseline="0" dirty="0" err="1" smtClean="0">
                          <a:effectLst/>
                          <a:latin typeface="Sassoon Infant Std" panose="020B0503020103030203" pitchFamily="34" charset="0"/>
                          <a:ea typeface="Calibri" panose="020F0502020204030204" pitchFamily="34" charset="0"/>
                          <a:cs typeface="Times New Roman" panose="02020603050405020304" pitchFamily="18" charset="0"/>
                        </a:rPr>
                        <a:t>Twas</a:t>
                      </a:r>
                      <a:r>
                        <a:rPr lang="en-GB" sz="1000" baseline="0" dirty="0" smtClean="0">
                          <a:effectLst/>
                          <a:latin typeface="Sassoon Infant Std" panose="020B0503020103030203" pitchFamily="34" charset="0"/>
                          <a:ea typeface="Calibri" panose="020F0502020204030204" pitchFamily="34" charset="0"/>
                          <a:cs typeface="Times New Roman" panose="02020603050405020304" pitchFamily="18" charset="0"/>
                        </a:rPr>
                        <a:t> the Night Before Christmas</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12988" marR="129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gridSpan="2">
                  <a:txBody>
                    <a:bodyPr/>
                    <a:lstStyle/>
                    <a:p>
                      <a:pPr algn="ctr">
                        <a:lnSpc>
                          <a:spcPct val="107000"/>
                        </a:lnSpc>
                        <a:spcAft>
                          <a:spcPts val="0"/>
                        </a:spcAft>
                      </a:pPr>
                      <a:r>
                        <a:rPr lang="en-GB" sz="1000" b="1" u="sng" dirty="0">
                          <a:effectLst/>
                          <a:latin typeface="Sassoon Infant Std" panose="020B0503020103030203" pitchFamily="34" charset="0"/>
                          <a:ea typeface="Calibri" panose="020F0502020204030204" pitchFamily="34" charset="0"/>
                          <a:cs typeface="Times New Roman" panose="02020603050405020304" pitchFamily="18" charset="0"/>
                        </a:rPr>
                        <a:t>Writing</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1000" dirty="0" smtClean="0">
                          <a:effectLst/>
                          <a:latin typeface="Sassoon Infant Std" panose="020B0503020103030203" pitchFamily="34" charset="0"/>
                          <a:ea typeface="Calibri" panose="020F0502020204030204" pitchFamily="34" charset="0"/>
                          <a:cs typeface="Times New Roman" panose="02020603050405020304" pitchFamily="18" charset="0"/>
                        </a:rPr>
                        <a:t>Poems</a:t>
                      </a:r>
                      <a:r>
                        <a:rPr lang="en-GB" sz="1000" baseline="0" dirty="0" smtClean="0">
                          <a:effectLst/>
                          <a:latin typeface="Sassoon Infant Std" panose="020B0503020103030203" pitchFamily="34" charset="0"/>
                          <a:ea typeface="Calibri" panose="020F0502020204030204" pitchFamily="34" charset="0"/>
                          <a:cs typeface="Times New Roman" panose="02020603050405020304" pitchFamily="18" charset="0"/>
                        </a:rPr>
                        <a:t> on a Theme </a:t>
                      </a:r>
                    </a:p>
                    <a:p>
                      <a:pPr algn="ctr">
                        <a:lnSpc>
                          <a:spcPct val="107000"/>
                        </a:lnSpc>
                        <a:spcAft>
                          <a:spcPts val="0"/>
                        </a:spcAft>
                      </a:pPr>
                      <a:r>
                        <a:rPr lang="en-GB" sz="1000" baseline="0" dirty="0" smtClean="0">
                          <a:effectLst/>
                          <a:latin typeface="Sassoon Infant Std" panose="020B0503020103030203" pitchFamily="34" charset="0"/>
                          <a:ea typeface="Calibri" panose="020F0502020204030204" pitchFamily="34" charset="0"/>
                          <a:cs typeface="Times New Roman" panose="02020603050405020304" pitchFamily="18" charset="0"/>
                        </a:rPr>
                        <a:t>A First Person Descriptive Narrative</a:t>
                      </a:r>
                    </a:p>
                    <a:p>
                      <a:pPr algn="ctr">
                        <a:lnSpc>
                          <a:spcPct val="107000"/>
                        </a:lnSpc>
                        <a:spcAft>
                          <a:spcPts val="0"/>
                        </a:spcAft>
                      </a:pPr>
                      <a:r>
                        <a:rPr lang="en-GB" sz="1000" baseline="0" dirty="0" smtClean="0">
                          <a:effectLst/>
                          <a:latin typeface="Sassoon Infant Std" panose="020B0503020103030203" pitchFamily="34" charset="0"/>
                          <a:ea typeface="Calibri" panose="020F0502020204030204" pitchFamily="34" charset="0"/>
                          <a:cs typeface="Times New Roman" panose="02020603050405020304" pitchFamily="18" charset="0"/>
                        </a:rPr>
                        <a:t>Non Chronological reports</a:t>
                      </a:r>
                    </a:p>
                    <a:p>
                      <a:pPr algn="ctr">
                        <a:lnSpc>
                          <a:spcPct val="107000"/>
                        </a:lnSpc>
                        <a:spcAft>
                          <a:spcPts val="0"/>
                        </a:spcAft>
                      </a:pPr>
                      <a:r>
                        <a:rPr lang="en-GB" sz="1000" baseline="0" dirty="0" smtClean="0">
                          <a:effectLst/>
                          <a:latin typeface="Sassoon Infant Std" panose="020B0503020103030203" pitchFamily="34" charset="0"/>
                          <a:ea typeface="Calibri" panose="020F0502020204030204" pitchFamily="34" charset="0"/>
                          <a:cs typeface="Times New Roman" panose="02020603050405020304" pitchFamily="18" charset="0"/>
                        </a:rPr>
                        <a:t>Formal Letters to Complain</a:t>
                      </a:r>
                    </a:p>
                    <a:p>
                      <a:pPr algn="ctr">
                        <a:lnSpc>
                          <a:spcPct val="107000"/>
                        </a:lnSpc>
                        <a:spcAft>
                          <a:spcPts val="0"/>
                        </a:spcAft>
                      </a:pPr>
                      <a:r>
                        <a:rPr lang="en-GB" sz="1000" baseline="0" dirty="0" smtClean="0">
                          <a:effectLst/>
                          <a:latin typeface="Sassoon Infant Std" panose="020B0503020103030203" pitchFamily="34" charset="0"/>
                          <a:ea typeface="Calibri" panose="020F0502020204030204" pitchFamily="34" charset="0"/>
                          <a:cs typeface="Times New Roman" panose="02020603050405020304" pitchFamily="18" charset="0"/>
                        </a:rPr>
                        <a:t>Dialogue through Narrative</a:t>
                      </a:r>
                    </a:p>
                  </a:txBody>
                  <a:tcPr marL="12988" marR="129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en-GB"/>
                    </a:p>
                  </a:txBody>
                  <a:tcPr/>
                </a:tc>
                <a:tc>
                  <a:txBody>
                    <a:bodyPr/>
                    <a:lstStyle/>
                    <a:p>
                      <a:pPr algn="ctr">
                        <a:lnSpc>
                          <a:spcPct val="107000"/>
                        </a:lnSpc>
                        <a:spcAft>
                          <a:spcPts val="0"/>
                        </a:spcAft>
                      </a:pPr>
                      <a:r>
                        <a:rPr lang="en-GB" sz="1000" b="1" u="sng" dirty="0">
                          <a:effectLst/>
                          <a:latin typeface="Sassoon Infant Std" panose="020B0503020103030203" pitchFamily="34" charset="0"/>
                          <a:ea typeface="Calibri" panose="020F0502020204030204" pitchFamily="34" charset="0"/>
                          <a:cs typeface="Times New Roman" panose="02020603050405020304" pitchFamily="18" charset="0"/>
                        </a:rPr>
                        <a:t>Maths</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1000" dirty="0" smtClean="0">
                          <a:effectLst/>
                          <a:latin typeface="Sassoon Infant Std" panose="020B0503020103030203" pitchFamily="34" charset="0"/>
                          <a:ea typeface="Calibri" panose="020F0502020204030204" pitchFamily="34" charset="0"/>
                          <a:cs typeface="Times New Roman" panose="02020603050405020304" pitchFamily="18" charset="0"/>
                        </a:rPr>
                        <a:t>Understanding</a:t>
                      </a:r>
                      <a:r>
                        <a:rPr lang="en-GB" sz="1000" baseline="0" dirty="0" smtClean="0">
                          <a:effectLst/>
                          <a:latin typeface="Sassoon Infant Std" panose="020B0503020103030203" pitchFamily="34" charset="0"/>
                          <a:ea typeface="Calibri" panose="020F0502020204030204" pitchFamily="34" charset="0"/>
                          <a:cs typeface="Times New Roman" panose="02020603050405020304" pitchFamily="18" charset="0"/>
                        </a:rPr>
                        <a:t> Number</a:t>
                      </a:r>
                      <a:r>
                        <a:rPr lang="en-GB" sz="1000" dirty="0" smtClean="0">
                          <a:effectLst/>
                          <a:latin typeface="Sassoon Infant Std" panose="020B0503020103030203" pitchFamily="34" charset="0"/>
                          <a:ea typeface="Calibri" panose="020F0502020204030204" pitchFamily="34" charset="0"/>
                          <a:cs typeface="Times New Roman" panose="02020603050405020304" pitchFamily="18" charset="0"/>
                        </a:rPr>
                        <a:t> </a:t>
                      </a:r>
                      <a:endParaRPr lang="en-GB" sz="1000" dirty="0">
                        <a:effectLst/>
                        <a:latin typeface="Sassoon Infant Std" panose="020B0503020103030203"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1000" dirty="0" smtClean="0">
                          <a:effectLst/>
                          <a:latin typeface="Sassoon Infant Std" panose="020B0503020103030203" pitchFamily="34" charset="0"/>
                          <a:ea typeface="Calibri" panose="020F0502020204030204" pitchFamily="34" charset="0"/>
                          <a:cs typeface="Times New Roman" panose="02020603050405020304" pitchFamily="18" charset="0"/>
                        </a:rPr>
                        <a:t>Place</a:t>
                      </a:r>
                      <a:r>
                        <a:rPr lang="en-GB" sz="1000" baseline="0" dirty="0" smtClean="0">
                          <a:effectLst/>
                          <a:latin typeface="Sassoon Infant Std" panose="020B0503020103030203" pitchFamily="34" charset="0"/>
                          <a:ea typeface="Calibri" panose="020F0502020204030204" pitchFamily="34" charset="0"/>
                          <a:cs typeface="Times New Roman" panose="02020603050405020304" pitchFamily="18" charset="0"/>
                        </a:rPr>
                        <a:t> Value</a:t>
                      </a:r>
                      <a:r>
                        <a:rPr lang="en-GB" sz="1000" dirty="0" smtClean="0">
                          <a:effectLst/>
                          <a:latin typeface="Sassoon Infant Std" panose="020B0503020103030203" pitchFamily="34" charset="0"/>
                          <a:ea typeface="Calibri" panose="020F0502020204030204" pitchFamily="34" charset="0"/>
                          <a:cs typeface="Times New Roman" panose="02020603050405020304" pitchFamily="18" charset="0"/>
                        </a:rPr>
                        <a:t> </a:t>
                      </a:r>
                      <a:endParaRPr lang="en-GB" sz="1000" dirty="0">
                        <a:effectLst/>
                        <a:latin typeface="Sassoon Infant Std" panose="020B0503020103030203"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1000" dirty="0" smtClean="0">
                          <a:effectLst/>
                          <a:latin typeface="Sassoon Infant Std" panose="020B0503020103030203" pitchFamily="34" charset="0"/>
                          <a:ea typeface="Calibri" panose="020F0502020204030204" pitchFamily="34" charset="0"/>
                          <a:cs typeface="Times New Roman" panose="02020603050405020304" pitchFamily="18" charset="0"/>
                        </a:rPr>
                        <a:t>Graphs </a:t>
                      </a:r>
                      <a:endParaRPr lang="en-GB" sz="1000" dirty="0">
                        <a:effectLst/>
                        <a:latin typeface="Sassoon Infant Std" panose="020B0503020103030203"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1000" dirty="0" smtClean="0">
                          <a:effectLst/>
                          <a:latin typeface="Sassoon Infant Std" panose="020B0503020103030203" pitchFamily="34" charset="0"/>
                          <a:ea typeface="Calibri" panose="020F0502020204030204" pitchFamily="34" charset="0"/>
                          <a:cs typeface="Times New Roman" panose="02020603050405020304" pitchFamily="18" charset="0"/>
                        </a:rPr>
                        <a:t>Addition</a:t>
                      </a:r>
                      <a:r>
                        <a:rPr lang="en-GB" sz="1000" baseline="0" dirty="0" smtClean="0">
                          <a:effectLst/>
                          <a:latin typeface="Sassoon Infant Std" panose="020B0503020103030203" pitchFamily="34" charset="0"/>
                          <a:ea typeface="Calibri" panose="020F0502020204030204" pitchFamily="34" charset="0"/>
                          <a:cs typeface="Times New Roman" panose="02020603050405020304" pitchFamily="18" charset="0"/>
                        </a:rPr>
                        <a:t> and Subtraction</a:t>
                      </a:r>
                    </a:p>
                    <a:p>
                      <a:pPr algn="ctr">
                        <a:lnSpc>
                          <a:spcPct val="107000"/>
                        </a:lnSpc>
                        <a:spcAft>
                          <a:spcPts val="0"/>
                        </a:spcAft>
                      </a:pPr>
                      <a:r>
                        <a:rPr lang="en-GB" sz="1000" baseline="0" dirty="0" smtClean="0">
                          <a:effectLst/>
                          <a:latin typeface="Sassoon Infant Std" panose="020B0503020103030203" pitchFamily="34" charset="0"/>
                          <a:ea typeface="Calibri" panose="020F0502020204030204" pitchFamily="34" charset="0"/>
                          <a:cs typeface="Times New Roman" panose="02020603050405020304" pitchFamily="18" charset="0"/>
                        </a:rPr>
                        <a:t>Length and Perimeter</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12988" marR="129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214266516"/>
                  </a:ext>
                </a:extLst>
              </a:tr>
              <a:tr h="775322">
                <a:tc>
                  <a:txBody>
                    <a:bodyPr/>
                    <a:lstStyle/>
                    <a:p>
                      <a:pPr algn="ctr">
                        <a:lnSpc>
                          <a:spcPct val="107000"/>
                        </a:lnSpc>
                        <a:spcAft>
                          <a:spcPts val="0"/>
                        </a:spcAft>
                      </a:pPr>
                      <a:r>
                        <a:rPr lang="en-GB" sz="1000" b="1" u="sng" dirty="0">
                          <a:effectLst/>
                          <a:latin typeface="Sassoon Infant Std" panose="020B0503020103030203" pitchFamily="34" charset="0"/>
                          <a:ea typeface="Calibri" panose="020F0502020204030204" pitchFamily="34" charset="0"/>
                          <a:cs typeface="Times New Roman" panose="02020603050405020304" pitchFamily="18" charset="0"/>
                        </a:rPr>
                        <a:t>Geography</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1000" dirty="0" smtClean="0">
                          <a:effectLst/>
                          <a:latin typeface="Sassoon Infant Std" panose="020B0503020103030203" pitchFamily="34" charset="0"/>
                          <a:ea typeface="Calibri" panose="020F0502020204030204" pitchFamily="34" charset="0"/>
                          <a:cs typeface="Times New Roman" panose="02020603050405020304" pitchFamily="18" charset="0"/>
                        </a:rPr>
                        <a:t>Maps</a:t>
                      </a:r>
                      <a:r>
                        <a:rPr lang="en-GB" sz="1000" baseline="0" dirty="0" smtClean="0">
                          <a:effectLst/>
                          <a:latin typeface="Sassoon Infant Std" panose="020B0503020103030203" pitchFamily="34" charset="0"/>
                          <a:ea typeface="Calibri" panose="020F0502020204030204" pitchFamily="34" charset="0"/>
                          <a:cs typeface="Times New Roman" panose="02020603050405020304" pitchFamily="18" charset="0"/>
                        </a:rPr>
                        <a:t> and Fieldwork Study</a:t>
                      </a:r>
                    </a:p>
                    <a:p>
                      <a:pPr algn="ctr">
                        <a:lnSpc>
                          <a:spcPct val="107000"/>
                        </a:lnSpc>
                        <a:spcAft>
                          <a:spcPts val="0"/>
                        </a:spcAft>
                      </a:pPr>
                      <a:r>
                        <a:rPr lang="en-GB" sz="1000" baseline="0" dirty="0" smtClean="0">
                          <a:effectLst/>
                          <a:latin typeface="Sassoon Infant Std" panose="020B0503020103030203" pitchFamily="34" charset="0"/>
                          <a:ea typeface="Calibri" panose="020F0502020204030204" pitchFamily="34" charset="0"/>
                          <a:cs typeface="Times New Roman" panose="02020603050405020304" pitchFamily="18" charset="0"/>
                        </a:rPr>
                        <a:t>UK study</a:t>
                      </a:r>
                      <a:r>
                        <a:rPr lang="en-GB" sz="1000" dirty="0">
                          <a:effectLst/>
                          <a:latin typeface="Sassoon Infant Std" panose="020B0503020103030203" pitchFamily="34" charset="0"/>
                          <a:ea typeface="Calibri" panose="020F0502020204030204" pitchFamily="34" charset="0"/>
                          <a:cs typeface="Times New Roman" panose="02020603050405020304" pitchFamily="18" charset="0"/>
                        </a:rPr>
                        <a:t>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12988" marR="129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gridSpan="2">
                  <a:txBody>
                    <a:bodyPr/>
                    <a:lstStyle/>
                    <a:p>
                      <a:pPr algn="ctr">
                        <a:lnSpc>
                          <a:spcPct val="107000"/>
                        </a:lnSpc>
                        <a:spcAft>
                          <a:spcPts val="0"/>
                        </a:spcAft>
                      </a:pPr>
                      <a:r>
                        <a:rPr lang="en-GB" sz="1000" b="1" u="sng" dirty="0">
                          <a:effectLst/>
                          <a:latin typeface="Sassoon Infant Std" panose="020B0503020103030203" pitchFamily="34" charset="0"/>
                          <a:ea typeface="Calibri" panose="020F0502020204030204" pitchFamily="34" charset="0"/>
                          <a:cs typeface="Times New Roman" panose="02020603050405020304" pitchFamily="18" charset="0"/>
                        </a:rPr>
                        <a:t>Computing</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1000" dirty="0">
                          <a:effectLst/>
                          <a:latin typeface="Sassoon Infant Std" panose="020B0503020103030203" pitchFamily="34" charset="0"/>
                          <a:ea typeface="Calibri" panose="020F0502020204030204" pitchFamily="34" charset="0"/>
                          <a:cs typeface="Times New Roman" panose="02020603050405020304" pitchFamily="18" charset="0"/>
                        </a:rPr>
                        <a:t>Core</a:t>
                      </a:r>
                      <a:r>
                        <a:rPr lang="en-GB" sz="1000" baseline="0" dirty="0">
                          <a:effectLst/>
                          <a:latin typeface="Sassoon Infant Std" panose="020B0503020103030203" pitchFamily="34" charset="0"/>
                          <a:ea typeface="Calibri" panose="020F0502020204030204" pitchFamily="34" charset="0"/>
                          <a:cs typeface="Times New Roman" panose="02020603050405020304" pitchFamily="18" charset="0"/>
                        </a:rPr>
                        <a:t> iPad skills </a:t>
                      </a:r>
                    </a:p>
                    <a:p>
                      <a:pPr algn="ctr">
                        <a:lnSpc>
                          <a:spcPct val="107000"/>
                        </a:lnSpc>
                        <a:spcAft>
                          <a:spcPts val="0"/>
                        </a:spcAft>
                      </a:pPr>
                      <a:r>
                        <a:rPr lang="en-GB" sz="1000" baseline="0" dirty="0">
                          <a:effectLst/>
                          <a:latin typeface="Sassoon Infant Std" panose="020B0503020103030203" pitchFamily="34" charset="0"/>
                          <a:ea typeface="Calibri" panose="020F0502020204030204" pitchFamily="34" charset="0"/>
                          <a:cs typeface="Times New Roman" panose="02020603050405020304" pitchFamily="18" charset="0"/>
                        </a:rPr>
                        <a:t>Integrated iPad skills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12988" marR="129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en-GB"/>
                    </a:p>
                  </a:txBody>
                  <a:tcPr/>
                </a:tc>
                <a:tc>
                  <a:txBody>
                    <a:bodyPr/>
                    <a:lstStyle/>
                    <a:p>
                      <a:pPr algn="ctr">
                        <a:lnSpc>
                          <a:spcPct val="107000"/>
                        </a:lnSpc>
                        <a:spcAft>
                          <a:spcPts val="0"/>
                        </a:spcAft>
                      </a:pPr>
                      <a:r>
                        <a:rPr lang="en-GB" sz="1000" b="1" u="sng" dirty="0">
                          <a:effectLst/>
                          <a:latin typeface="Sassoon Infant Std" panose="020B0503020103030203" pitchFamily="34" charset="0"/>
                          <a:ea typeface="Calibri" panose="020F0502020204030204" pitchFamily="34" charset="0"/>
                          <a:cs typeface="Times New Roman" panose="02020603050405020304" pitchFamily="18" charset="0"/>
                        </a:rPr>
                        <a:t>PE</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1000" dirty="0">
                          <a:effectLst/>
                          <a:latin typeface="Sassoon Infant Std" panose="020B0503020103030203" pitchFamily="34" charset="0"/>
                          <a:ea typeface="Calibri" panose="020F0502020204030204" pitchFamily="34" charset="0"/>
                          <a:cs typeface="Times New Roman" panose="02020603050405020304" pitchFamily="18" charset="0"/>
                        </a:rPr>
                        <a:t>Football</a:t>
                      </a:r>
                      <a:r>
                        <a:rPr lang="en-GB" sz="1000" baseline="0" dirty="0">
                          <a:effectLst/>
                          <a:latin typeface="Sassoon Infant Std" panose="020B0503020103030203" pitchFamily="34" charset="0"/>
                          <a:ea typeface="Calibri" panose="020F0502020204030204" pitchFamily="34" charset="0"/>
                          <a:cs typeface="Times New Roman" panose="02020603050405020304" pitchFamily="18" charset="0"/>
                        </a:rPr>
                        <a:t> </a:t>
                      </a:r>
                    </a:p>
                    <a:p>
                      <a:pPr algn="ctr">
                        <a:lnSpc>
                          <a:spcPct val="107000"/>
                        </a:lnSpc>
                        <a:spcAft>
                          <a:spcPts val="0"/>
                        </a:spcAft>
                      </a:pPr>
                      <a:r>
                        <a:rPr lang="en-GB" sz="1000" baseline="0" dirty="0">
                          <a:effectLst/>
                          <a:latin typeface="Sassoon Infant Std" panose="020B0503020103030203" pitchFamily="34" charset="0"/>
                          <a:ea typeface="Calibri" panose="020F0502020204030204" pitchFamily="34" charset="0"/>
                          <a:cs typeface="Times New Roman" panose="02020603050405020304" pitchFamily="18" charset="0"/>
                        </a:rPr>
                        <a:t>Gymnastics </a:t>
                      </a:r>
                    </a:p>
                    <a:p>
                      <a:pPr algn="ctr">
                        <a:lnSpc>
                          <a:spcPct val="107000"/>
                        </a:lnSpc>
                        <a:spcAft>
                          <a:spcPts val="0"/>
                        </a:spcAft>
                      </a:pPr>
                      <a:r>
                        <a:rPr lang="en-GB" sz="1000" baseline="0" dirty="0">
                          <a:effectLst/>
                          <a:latin typeface="Sassoon Infant Std" panose="020B0503020103030203" pitchFamily="34" charset="0"/>
                          <a:ea typeface="Calibri" panose="020F0502020204030204" pitchFamily="34" charset="0"/>
                          <a:cs typeface="Times New Roman" panose="02020603050405020304" pitchFamily="18" charset="0"/>
                        </a:rPr>
                        <a:t>Netball </a:t>
                      </a:r>
                    </a:p>
                    <a:p>
                      <a:pPr algn="ctr">
                        <a:lnSpc>
                          <a:spcPct val="107000"/>
                        </a:lnSpc>
                        <a:spcAft>
                          <a:spcPts val="0"/>
                        </a:spcAft>
                      </a:pPr>
                      <a:r>
                        <a:rPr lang="en-GB" sz="1000" baseline="0" dirty="0">
                          <a:effectLst/>
                          <a:latin typeface="Sassoon Infant Std" panose="020B0503020103030203" pitchFamily="34" charset="0"/>
                          <a:ea typeface="Calibri" panose="020F0502020204030204" pitchFamily="34" charset="0"/>
                          <a:cs typeface="Times New Roman" panose="02020603050405020304" pitchFamily="18" charset="0"/>
                        </a:rPr>
                        <a:t>Dance</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12988" marR="129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686458595"/>
                  </a:ext>
                </a:extLst>
              </a:tr>
              <a:tr h="618674">
                <a:tc>
                  <a:txBody>
                    <a:bodyPr/>
                    <a:lstStyle/>
                    <a:p>
                      <a:pPr algn="ctr">
                        <a:lnSpc>
                          <a:spcPct val="107000"/>
                        </a:lnSpc>
                        <a:spcAft>
                          <a:spcPts val="0"/>
                        </a:spcAft>
                      </a:pPr>
                      <a:r>
                        <a:rPr lang="en-GB" sz="1000" b="1" u="sng" dirty="0">
                          <a:effectLst/>
                          <a:latin typeface="Sassoon Infant Std" panose="020B0503020103030203" pitchFamily="34" charset="0"/>
                          <a:ea typeface="Calibri" panose="020F0502020204030204" pitchFamily="34" charset="0"/>
                          <a:cs typeface="Times New Roman" panose="02020603050405020304" pitchFamily="18" charset="0"/>
                        </a:rPr>
                        <a:t>Science</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1000" dirty="0" smtClean="0">
                          <a:effectLst/>
                          <a:latin typeface="Sassoon Infant Std" panose="020B0503020103030203" pitchFamily="34" charset="0"/>
                          <a:ea typeface="Calibri" panose="020F0502020204030204" pitchFamily="34" charset="0"/>
                          <a:cs typeface="Times New Roman" panose="02020603050405020304" pitchFamily="18" charset="0"/>
                        </a:rPr>
                        <a:t>Rocks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1000" dirty="0">
                          <a:effectLst/>
                          <a:latin typeface="Sassoon Infant Std" panose="020B0503020103030203" pitchFamily="34" charset="0"/>
                          <a:ea typeface="Calibri" panose="020F0502020204030204" pitchFamily="34" charset="0"/>
                          <a:cs typeface="Times New Roman" panose="02020603050405020304" pitchFamily="18" charset="0"/>
                        </a:rPr>
                        <a:t>Animals including Humans</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12988" marR="129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gridSpan="2">
                  <a:txBody>
                    <a:bodyPr/>
                    <a:lstStyle/>
                    <a:p>
                      <a:pPr algn="ctr">
                        <a:lnSpc>
                          <a:spcPct val="107000"/>
                        </a:lnSpc>
                        <a:spcAft>
                          <a:spcPts val="0"/>
                        </a:spcAft>
                      </a:pPr>
                      <a:r>
                        <a:rPr lang="en-GB" sz="1000" b="1" u="sng" dirty="0">
                          <a:effectLst/>
                          <a:latin typeface="Sassoon Infant Std" panose="020B0503020103030203" pitchFamily="34" charset="0"/>
                          <a:ea typeface="Calibri" panose="020F0502020204030204" pitchFamily="34" charset="0"/>
                          <a:cs typeface="Times New Roman" panose="02020603050405020304" pitchFamily="18" charset="0"/>
                        </a:rPr>
                        <a:t>History</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1000" baseline="0" dirty="0" smtClean="0">
                          <a:effectLst/>
                          <a:latin typeface="Sassoon Infant Std" panose="020B0503020103030203" pitchFamily="34" charset="0"/>
                          <a:ea typeface="Calibri" panose="020F0502020204030204" pitchFamily="34" charset="0"/>
                          <a:cs typeface="Times New Roman" panose="02020603050405020304" pitchFamily="18" charset="0"/>
                        </a:rPr>
                        <a:t>Stone Age to Iron Age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12988" marR="129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en-GB"/>
                    </a:p>
                  </a:txBody>
                  <a:tcPr/>
                </a:tc>
                <a:tc>
                  <a:txBody>
                    <a:bodyPr/>
                    <a:lstStyle/>
                    <a:p>
                      <a:pPr algn="ctr">
                        <a:lnSpc>
                          <a:spcPct val="107000"/>
                        </a:lnSpc>
                        <a:spcAft>
                          <a:spcPts val="0"/>
                        </a:spcAft>
                      </a:pPr>
                      <a:r>
                        <a:rPr lang="en-GB" sz="1000" b="1" u="sng" dirty="0">
                          <a:effectLst/>
                          <a:latin typeface="Sassoon Infant Std" panose="020B0503020103030203" pitchFamily="34" charset="0"/>
                          <a:ea typeface="Calibri" panose="020F0502020204030204" pitchFamily="34" charset="0"/>
                          <a:cs typeface="Times New Roman" panose="02020603050405020304" pitchFamily="18" charset="0"/>
                        </a:rPr>
                        <a:t>PSHE</a:t>
                      </a:r>
                    </a:p>
                    <a:p>
                      <a:pPr algn="ctr">
                        <a:lnSpc>
                          <a:spcPct val="107000"/>
                        </a:lnSpc>
                        <a:spcAft>
                          <a:spcPts val="0"/>
                        </a:spcAft>
                      </a:pPr>
                      <a:r>
                        <a:rPr lang="en-GB" sz="1000" dirty="0" smtClean="0">
                          <a:effectLst/>
                          <a:latin typeface="Sassoon Infant Std" panose="020B0503020103030203" pitchFamily="34" charset="0"/>
                          <a:ea typeface="Calibri" panose="020F0502020204030204" pitchFamily="34" charset="0"/>
                          <a:cs typeface="Times New Roman" panose="02020603050405020304" pitchFamily="18" charset="0"/>
                        </a:rPr>
                        <a:t>Staying</a:t>
                      </a:r>
                      <a:r>
                        <a:rPr lang="en-GB" sz="1000" baseline="0" dirty="0" smtClean="0">
                          <a:effectLst/>
                          <a:latin typeface="Sassoon Infant Std" panose="020B0503020103030203" pitchFamily="34" charset="0"/>
                          <a:ea typeface="Calibri" panose="020F0502020204030204" pitchFamily="34" charset="0"/>
                          <a:cs typeface="Times New Roman" panose="02020603050405020304" pitchFamily="18" charset="0"/>
                        </a:rPr>
                        <a:t> Safe</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1000" dirty="0" smtClean="0">
                          <a:effectLst/>
                          <a:latin typeface="Sassoon Primary Std" panose="020B0503020103030203" pitchFamily="34" charset="0"/>
                          <a:ea typeface="Calibri" panose="020F0502020204030204" pitchFamily="34" charset="0"/>
                          <a:cs typeface="Times New Roman" panose="02020603050405020304" pitchFamily="18" charset="0"/>
                        </a:rPr>
                        <a:t>Medicine</a:t>
                      </a:r>
                      <a:endParaRPr lang="en-GB" sz="1000" dirty="0">
                        <a:effectLst/>
                        <a:latin typeface="Sassoon Primary Std" panose="020B0503020103030203"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1000" dirty="0" smtClean="0">
                          <a:effectLst/>
                          <a:latin typeface="Sassoon Primary Std" panose="020B0503020103030203" pitchFamily="34" charset="0"/>
                          <a:ea typeface="Calibri" panose="020F0502020204030204" pitchFamily="34" charset="0"/>
                          <a:cs typeface="Times New Roman" panose="02020603050405020304" pitchFamily="18" charset="0"/>
                        </a:rPr>
                        <a:t>Touch</a:t>
                      </a:r>
                      <a:endParaRPr lang="en-GB" sz="1000" dirty="0">
                        <a:effectLst/>
                        <a:latin typeface="Sassoon Primary Std" panose="020B0503020103030203" pitchFamily="34" charset="0"/>
                        <a:ea typeface="Calibri" panose="020F0502020204030204" pitchFamily="34" charset="0"/>
                        <a:cs typeface="Times New Roman" panose="02020603050405020304" pitchFamily="18" charset="0"/>
                      </a:endParaRPr>
                    </a:p>
                  </a:txBody>
                  <a:tcPr marL="12988" marR="129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88196699"/>
                  </a:ext>
                </a:extLst>
              </a:tr>
              <a:tr h="462514">
                <a:tc>
                  <a:txBody>
                    <a:bodyPr/>
                    <a:lstStyle/>
                    <a:p>
                      <a:pPr algn="ctr">
                        <a:lnSpc>
                          <a:spcPct val="107000"/>
                        </a:lnSpc>
                        <a:spcAft>
                          <a:spcPts val="0"/>
                        </a:spcAft>
                      </a:pPr>
                      <a:r>
                        <a:rPr lang="en-GB" sz="1000" b="1" u="sng" dirty="0">
                          <a:effectLst/>
                          <a:latin typeface="Sassoon Infant Std" panose="020B0503020103030203" pitchFamily="34" charset="0"/>
                          <a:ea typeface="Calibri" panose="020F0502020204030204" pitchFamily="34" charset="0"/>
                          <a:cs typeface="Times New Roman" panose="02020603050405020304" pitchFamily="18" charset="0"/>
                        </a:rPr>
                        <a:t>Design Technology</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1000" dirty="0" smtClean="0">
                          <a:effectLst/>
                          <a:latin typeface="Sassoon Infant Std" panose="020B0503020103030203" pitchFamily="34" charset="0"/>
                          <a:ea typeface="Calibri" panose="020F0502020204030204" pitchFamily="34" charset="0"/>
                          <a:cs typeface="Times New Roman" panose="02020603050405020304" pitchFamily="18" charset="0"/>
                        </a:rPr>
                        <a:t>Textiles</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1000" dirty="0" smtClean="0">
                          <a:effectLst/>
                          <a:latin typeface="Sassoon Infant Std" panose="020B0503020103030203" pitchFamily="34" charset="0"/>
                          <a:ea typeface="Calibri" panose="020F0502020204030204" pitchFamily="34" charset="0"/>
                          <a:cs typeface="Times New Roman" panose="02020603050405020304" pitchFamily="18" charset="0"/>
                        </a:rPr>
                        <a:t>Food</a:t>
                      </a:r>
                      <a:r>
                        <a:rPr lang="en-GB" sz="1000" baseline="0" dirty="0" smtClean="0">
                          <a:effectLst/>
                          <a:latin typeface="Sassoon Infant Std" panose="020B0503020103030203" pitchFamily="34" charset="0"/>
                          <a:ea typeface="Calibri" panose="020F0502020204030204" pitchFamily="34" charset="0"/>
                          <a:cs typeface="Times New Roman" panose="02020603050405020304" pitchFamily="18" charset="0"/>
                        </a:rPr>
                        <a:t> and Nutrition</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12988" marR="129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gridSpan="2">
                  <a:txBody>
                    <a:bodyPr/>
                    <a:lstStyle/>
                    <a:p>
                      <a:pPr algn="ctr">
                        <a:lnSpc>
                          <a:spcPct val="107000"/>
                        </a:lnSpc>
                        <a:spcAft>
                          <a:spcPts val="0"/>
                        </a:spcAft>
                      </a:pPr>
                      <a:r>
                        <a:rPr lang="en-GB" sz="1000" b="1" u="sng" dirty="0">
                          <a:effectLst/>
                          <a:latin typeface="Sassoon Infant Std" panose="020B0503020103030203" pitchFamily="34" charset="0"/>
                          <a:ea typeface="Calibri" panose="020F0502020204030204" pitchFamily="34" charset="0"/>
                          <a:cs typeface="Times New Roman" panose="02020603050405020304" pitchFamily="18" charset="0"/>
                        </a:rPr>
                        <a:t>Art and Design</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1000" dirty="0" smtClean="0">
                          <a:effectLst/>
                          <a:latin typeface="Sassoon Infant Std" panose="020B0503020103030203" pitchFamily="34" charset="0"/>
                          <a:ea typeface="Calibri" panose="020F0502020204030204" pitchFamily="34" charset="0"/>
                          <a:cs typeface="Times New Roman" panose="02020603050405020304" pitchFamily="18" charset="0"/>
                        </a:rPr>
                        <a:t>Drawing</a:t>
                      </a:r>
                      <a:r>
                        <a:rPr lang="en-GB" sz="1000" baseline="0" dirty="0" smtClean="0">
                          <a:effectLst/>
                          <a:latin typeface="Sassoon Infant Std" panose="020B0503020103030203" pitchFamily="34" charset="0"/>
                          <a:ea typeface="Calibri" panose="020F0502020204030204" pitchFamily="34" charset="0"/>
                          <a:cs typeface="Times New Roman" panose="02020603050405020304" pitchFamily="18" charset="0"/>
                        </a:rPr>
                        <a:t> and painting</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1000" dirty="0">
                          <a:effectLst/>
                          <a:latin typeface="Sassoon Infant Std" panose="020B0503020103030203" pitchFamily="34" charset="0"/>
                          <a:ea typeface="Calibri" panose="020F0502020204030204" pitchFamily="34" charset="0"/>
                          <a:cs typeface="Times New Roman" panose="02020603050405020304" pitchFamily="18" charset="0"/>
                        </a:rPr>
                        <a:t>Print</a:t>
                      </a:r>
                      <a:r>
                        <a:rPr lang="en-GB" sz="1000" baseline="0" dirty="0">
                          <a:effectLst/>
                          <a:latin typeface="Sassoon Infant Std" panose="020B0503020103030203" pitchFamily="34" charset="0"/>
                          <a:ea typeface="Calibri" panose="020F0502020204030204" pitchFamily="34" charset="0"/>
                          <a:cs typeface="Times New Roman" panose="02020603050405020304" pitchFamily="18" charset="0"/>
                        </a:rPr>
                        <a:t> making</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12988" marR="129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en-GB"/>
                    </a:p>
                  </a:txBody>
                  <a:tcPr/>
                </a:tc>
                <a:tc>
                  <a:txBody>
                    <a:bodyPr/>
                    <a:lstStyle/>
                    <a:p>
                      <a:pPr algn="ctr">
                        <a:lnSpc>
                          <a:spcPct val="107000"/>
                        </a:lnSpc>
                        <a:spcAft>
                          <a:spcPts val="0"/>
                        </a:spcAft>
                      </a:pPr>
                      <a:r>
                        <a:rPr lang="en-GB" sz="1000" b="1" u="sng" dirty="0">
                          <a:effectLst/>
                          <a:latin typeface="Sassoon Infant Std" panose="020B0503020103030203" pitchFamily="34" charset="0"/>
                          <a:ea typeface="Calibri" panose="020F0502020204030204" pitchFamily="34" charset="0"/>
                          <a:cs typeface="Times New Roman" panose="02020603050405020304" pitchFamily="18" charset="0"/>
                        </a:rPr>
                        <a:t>French</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1000" dirty="0" smtClean="0">
                          <a:effectLst/>
                          <a:latin typeface="Sassoon Infant Std" panose="020B0503020103030203" pitchFamily="34" charset="0"/>
                          <a:ea typeface="Calibri" panose="020F0502020204030204" pitchFamily="34" charset="0"/>
                          <a:cs typeface="Times New Roman" panose="02020603050405020304" pitchFamily="18" charset="0"/>
                        </a:rPr>
                        <a:t>Greetings</a:t>
                      </a:r>
                      <a:r>
                        <a:rPr lang="en-GB" sz="1000" baseline="0" dirty="0" smtClean="0">
                          <a:effectLst/>
                          <a:latin typeface="Sassoon Infant Std" panose="020B0503020103030203" pitchFamily="34" charset="0"/>
                          <a:ea typeface="Calibri" panose="020F0502020204030204" pitchFamily="34" charset="0"/>
                          <a:cs typeface="Times New Roman" panose="02020603050405020304" pitchFamily="18" charset="0"/>
                        </a:rPr>
                        <a:t> in the Classroom</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1000" dirty="0" smtClean="0">
                          <a:effectLst/>
                          <a:latin typeface="Sassoon Infant Std" panose="020B0503020103030203" pitchFamily="34" charset="0"/>
                          <a:ea typeface="Calibri" panose="020F0502020204030204" pitchFamily="34" charset="0"/>
                          <a:cs typeface="Times New Roman" panose="02020603050405020304" pitchFamily="18" charset="0"/>
                        </a:rPr>
                        <a:t>Numbers,</a:t>
                      </a:r>
                      <a:r>
                        <a:rPr lang="en-GB" sz="1000" baseline="0" dirty="0" smtClean="0">
                          <a:effectLst/>
                          <a:latin typeface="Sassoon Infant Std" panose="020B0503020103030203" pitchFamily="34" charset="0"/>
                          <a:ea typeface="Calibri" panose="020F0502020204030204" pitchFamily="34" charset="0"/>
                          <a:cs typeface="Times New Roman" panose="02020603050405020304" pitchFamily="18" charset="0"/>
                        </a:rPr>
                        <a:t> Colours and Emotions</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12988" marR="129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583726954"/>
                  </a:ext>
                </a:extLst>
              </a:tr>
              <a:tr h="462514">
                <a:tc gridSpan="2">
                  <a:txBody>
                    <a:bodyPr/>
                    <a:lstStyle/>
                    <a:p>
                      <a:pPr algn="ctr">
                        <a:lnSpc>
                          <a:spcPct val="107000"/>
                        </a:lnSpc>
                        <a:spcAft>
                          <a:spcPts val="0"/>
                        </a:spcAft>
                      </a:pPr>
                      <a:r>
                        <a:rPr lang="en-GB" sz="1000" b="1" u="sng" dirty="0">
                          <a:effectLst/>
                          <a:latin typeface="Sassoon Infant Std" panose="020B0503020103030203" pitchFamily="34" charset="0"/>
                          <a:ea typeface="Calibri" panose="020F0502020204030204" pitchFamily="34" charset="0"/>
                          <a:cs typeface="Times New Roman" panose="02020603050405020304" pitchFamily="18" charset="0"/>
                        </a:rPr>
                        <a:t>Music</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1000" dirty="0" smtClean="0">
                          <a:effectLst/>
                          <a:latin typeface="Sassoon Infant Std" panose="020B0503020103030203" pitchFamily="34" charset="0"/>
                          <a:ea typeface="Calibri" panose="020F0502020204030204" pitchFamily="34" charset="0"/>
                          <a:cs typeface="Times New Roman" panose="02020603050405020304" pitchFamily="18" charset="0"/>
                        </a:rPr>
                        <a:t>Singing</a:t>
                      </a:r>
                      <a:r>
                        <a:rPr lang="en-GB" sz="1000" baseline="0" dirty="0" smtClean="0">
                          <a:effectLst/>
                          <a:latin typeface="Sassoon Infant Std" panose="020B0503020103030203" pitchFamily="34" charset="0"/>
                          <a:ea typeface="Calibri" panose="020F0502020204030204" pitchFamily="34" charset="0"/>
                          <a:cs typeface="Times New Roman" panose="02020603050405020304" pitchFamily="18" charset="0"/>
                        </a:rPr>
                        <a:t> in Rounds</a:t>
                      </a:r>
                      <a:endParaRPr lang="en-GB" sz="1000" dirty="0">
                        <a:effectLst/>
                        <a:latin typeface="Sassoon Infant Std" panose="020B0503020103030203"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1000" dirty="0" err="1" smtClean="0">
                          <a:effectLst/>
                          <a:latin typeface="Sassoon Infant Std" panose="020B0503020103030203" pitchFamily="34" charset="0"/>
                          <a:ea typeface="Calibri" panose="020F0502020204030204" pitchFamily="34" charset="0"/>
                          <a:cs typeface="Times New Roman" panose="02020603050405020304" pitchFamily="18" charset="0"/>
                        </a:rPr>
                        <a:t>Untuned</a:t>
                      </a:r>
                      <a:r>
                        <a:rPr lang="en-GB" sz="1000" baseline="0" dirty="0" smtClean="0">
                          <a:effectLst/>
                          <a:latin typeface="Sassoon Infant Std" panose="020B0503020103030203" pitchFamily="34" charset="0"/>
                          <a:ea typeface="Calibri" panose="020F0502020204030204" pitchFamily="34" charset="0"/>
                          <a:cs typeface="Times New Roman" panose="02020603050405020304" pitchFamily="18" charset="0"/>
                        </a:rPr>
                        <a:t> Percussion</a:t>
                      </a:r>
                      <a:r>
                        <a:rPr lang="en-GB" sz="1000" dirty="0" smtClean="0">
                          <a:effectLst/>
                          <a:latin typeface="Sassoon Infant Std" panose="020B0503020103030203" pitchFamily="34" charset="0"/>
                          <a:ea typeface="Calibri" panose="020F0502020204030204" pitchFamily="34" charset="0"/>
                          <a:cs typeface="Times New Roman" panose="02020603050405020304" pitchFamily="18" charset="0"/>
                        </a:rPr>
                        <a:t>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12988" marR="129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en-GB"/>
                    </a:p>
                  </a:txBody>
                  <a:tcPr/>
                </a:tc>
                <a:tc gridSpan="2">
                  <a:txBody>
                    <a:bodyPr/>
                    <a:lstStyle/>
                    <a:p>
                      <a:pPr algn="ctr">
                        <a:lnSpc>
                          <a:spcPct val="107000"/>
                        </a:lnSpc>
                        <a:spcAft>
                          <a:spcPts val="0"/>
                        </a:spcAft>
                      </a:pPr>
                      <a:r>
                        <a:rPr lang="en-GB" sz="1000" b="1" u="sng" dirty="0">
                          <a:effectLst/>
                          <a:latin typeface="Sassoon Infant Std" panose="020B0503020103030203" pitchFamily="34" charset="0"/>
                          <a:ea typeface="Calibri" panose="020F0502020204030204" pitchFamily="34" charset="0"/>
                          <a:cs typeface="Times New Roman" panose="02020603050405020304" pitchFamily="18" charset="0"/>
                        </a:rPr>
                        <a:t>RE</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1000" dirty="0">
                          <a:effectLst/>
                          <a:latin typeface="Sassoon Infant Std" panose="020B0503020103030203" pitchFamily="34" charset="0"/>
                          <a:ea typeface="Calibri" panose="020F0502020204030204" pitchFamily="34" charset="0"/>
                          <a:cs typeface="Times New Roman" panose="02020603050405020304" pitchFamily="18" charset="0"/>
                        </a:rPr>
                        <a:t>Hinduism </a:t>
                      </a:r>
                    </a:p>
                    <a:p>
                      <a:pPr algn="ctr">
                        <a:lnSpc>
                          <a:spcPct val="107000"/>
                        </a:lnSpc>
                        <a:spcAft>
                          <a:spcPts val="0"/>
                        </a:spcAft>
                      </a:pPr>
                      <a:r>
                        <a:rPr lang="en-GB" sz="1000" dirty="0">
                          <a:effectLst/>
                          <a:latin typeface="Sassoon Infant Std" panose="020B0503020103030203" pitchFamily="34" charset="0"/>
                          <a:ea typeface="Calibri" panose="020F0502020204030204" pitchFamily="34" charset="0"/>
                          <a:cs typeface="Times New Roman" panose="02020603050405020304" pitchFamily="18" charset="0"/>
                        </a:rPr>
                        <a:t>Christianity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12988" marR="129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en-GB"/>
                    </a:p>
                  </a:txBody>
                  <a:tcPr/>
                </a:tc>
                <a:extLst>
                  <a:ext uri="{0D108BD9-81ED-4DB2-BD59-A6C34878D82A}">
                    <a16:rowId xmlns:a16="http://schemas.microsoft.com/office/drawing/2014/main" val="3374383492"/>
                  </a:ext>
                </a:extLst>
              </a:tr>
            </a:tbl>
          </a:graphicData>
        </a:graphic>
      </p:graphicFrame>
      <p:sp>
        <p:nvSpPr>
          <p:cNvPr id="9" name="Rounded Rectangle 8">
            <a:extLst>
              <a:ext uri="{FF2B5EF4-FFF2-40B4-BE49-F238E27FC236}">
                <a16:creationId xmlns:a16="http://schemas.microsoft.com/office/drawing/2014/main" id="{1B5BF8CB-F261-59A3-D733-45420E82E985}"/>
              </a:ext>
            </a:extLst>
          </p:cNvPr>
          <p:cNvSpPr/>
          <p:nvPr/>
        </p:nvSpPr>
        <p:spPr>
          <a:xfrm>
            <a:off x="3461658" y="111202"/>
            <a:ext cx="3298371" cy="1005270"/>
          </a:xfrm>
          <a:prstGeom prst="roundRect">
            <a:avLst/>
          </a:prstGeom>
          <a:solidFill>
            <a:schemeClr val="bg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0"/>
              </a:spcAft>
            </a:pPr>
            <a:r>
              <a:rPr lang="en-GB" b="1" u="sng" dirty="0">
                <a:solidFill>
                  <a:schemeClr val="accent2"/>
                </a:solidFill>
                <a:effectLst/>
                <a:latin typeface="Sassoon Primary" pitchFamily="50" charset="0"/>
                <a:ea typeface="Calibri" panose="020F0502020204030204" pitchFamily="34" charset="0"/>
                <a:cs typeface="Times New Roman" panose="02020603050405020304" pitchFamily="18" charset="0"/>
              </a:rPr>
              <a:t>Year </a:t>
            </a:r>
            <a:r>
              <a:rPr lang="en-GB" b="1" u="sng" dirty="0" smtClean="0">
                <a:solidFill>
                  <a:schemeClr val="accent2"/>
                </a:solidFill>
                <a:effectLst/>
                <a:latin typeface="Sassoon Primary" pitchFamily="50" charset="0"/>
                <a:ea typeface="Calibri" panose="020F0502020204030204" pitchFamily="34" charset="0"/>
                <a:cs typeface="Times New Roman" panose="02020603050405020304" pitchFamily="18" charset="0"/>
              </a:rPr>
              <a:t>3 </a:t>
            </a:r>
            <a:r>
              <a:rPr lang="en-GB" b="1" u="sng" dirty="0">
                <a:solidFill>
                  <a:schemeClr val="accent2"/>
                </a:solidFill>
                <a:effectLst/>
                <a:latin typeface="Sassoon Primary" pitchFamily="50" charset="0"/>
                <a:ea typeface="Calibri" panose="020F0502020204030204" pitchFamily="34" charset="0"/>
                <a:cs typeface="Times New Roman" panose="02020603050405020304" pitchFamily="18" charset="0"/>
              </a:rPr>
              <a:t>Autumn term newsletter</a:t>
            </a:r>
            <a:endParaRPr lang="en-GB" dirty="0">
              <a:solidFill>
                <a:schemeClr val="accent2"/>
              </a:solidFill>
              <a:effectLst/>
              <a:latin typeface="Sassoon Primary" pitchFamily="50" charset="0"/>
              <a:ea typeface="Calibri" panose="020F0502020204030204" pitchFamily="34" charset="0"/>
              <a:cs typeface="Times New Roman" panose="02020603050405020304" pitchFamily="18" charset="0"/>
            </a:endParaRPr>
          </a:p>
        </p:txBody>
      </p:sp>
      <p:sp>
        <p:nvSpPr>
          <p:cNvPr id="11" name="Rounded Rectangle 10">
            <a:extLst>
              <a:ext uri="{FF2B5EF4-FFF2-40B4-BE49-F238E27FC236}">
                <a16:creationId xmlns:a16="http://schemas.microsoft.com/office/drawing/2014/main" id="{8BEA7F27-F2DD-49FE-7DFC-428C6A00575A}"/>
              </a:ext>
            </a:extLst>
          </p:cNvPr>
          <p:cNvSpPr/>
          <p:nvPr/>
        </p:nvSpPr>
        <p:spPr>
          <a:xfrm>
            <a:off x="97971" y="5901522"/>
            <a:ext cx="6662057" cy="250358"/>
          </a:xfrm>
          <a:prstGeom prst="roundRect">
            <a:avLst/>
          </a:prstGeom>
          <a:solidFill>
            <a:schemeClr val="bg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0"/>
              </a:spcAft>
            </a:pPr>
            <a:r>
              <a:rPr lang="en-GB" sz="1050" b="1" u="sng" dirty="0">
                <a:solidFill>
                  <a:schemeClr val="accent2"/>
                </a:solidFill>
                <a:effectLst/>
                <a:latin typeface="Sassoon Primary" pitchFamily="50" charset="0"/>
                <a:ea typeface="Calibri" panose="020F0502020204030204" pitchFamily="34" charset="0"/>
                <a:cs typeface="Times New Roman" panose="02020603050405020304" pitchFamily="18" charset="0"/>
              </a:rPr>
              <a:t>Thi</a:t>
            </a:r>
            <a:r>
              <a:rPr lang="en-GB" sz="1050" b="1" u="sng" dirty="0">
                <a:solidFill>
                  <a:schemeClr val="accent2"/>
                </a:solidFill>
                <a:latin typeface="Sassoon Primary" pitchFamily="50" charset="0"/>
                <a:ea typeface="Calibri" panose="020F0502020204030204" pitchFamily="34" charset="0"/>
                <a:cs typeface="Times New Roman" panose="02020603050405020304" pitchFamily="18" charset="0"/>
              </a:rPr>
              <a:t>s term we will be learning about:</a:t>
            </a:r>
            <a:endParaRPr lang="en-GB" sz="1050" dirty="0">
              <a:solidFill>
                <a:schemeClr val="accent2"/>
              </a:solidFill>
              <a:effectLst/>
              <a:latin typeface="Sassoon Primary" pitchFamily="50" charset="0"/>
              <a:ea typeface="Calibri" panose="020F0502020204030204" pitchFamily="34" charset="0"/>
              <a:cs typeface="Times New Roman" panose="02020603050405020304" pitchFamily="18" charset="0"/>
            </a:endParaRPr>
          </a:p>
        </p:txBody>
      </p:sp>
      <p:pic>
        <p:nvPicPr>
          <p:cNvPr id="13" name="Graphic 12" descr="Wave Gesture with solid fill">
            <a:extLst>
              <a:ext uri="{FF2B5EF4-FFF2-40B4-BE49-F238E27FC236}">
                <a16:creationId xmlns:a16="http://schemas.microsoft.com/office/drawing/2014/main" id="{883EBE33-D2AA-E377-5B36-0FA825236CC5}"/>
              </a:ext>
            </a:extLst>
          </p:cNvPr>
          <p:cNvPicPr>
            <a:picLocks noChangeAspect="1"/>
          </p:cNvPicPr>
          <p:nvPr/>
        </p:nvPicPr>
        <p:blipFill>
          <a:blip r:embed="rId2">
            <a:extLst>
              <a:ext uri="{96DAC541-7B7A-43D3-8B79-37D633B846F1}">
                <asvg:svgBlip xmlns:asvg="http://schemas.microsoft.com/office/drawing/2016/SVG/main" xmlns="" r:embed="rId3"/>
              </a:ext>
            </a:extLst>
          </a:blip>
          <a:stretch>
            <a:fillRect/>
          </a:stretch>
        </p:blipFill>
        <p:spPr>
          <a:xfrm>
            <a:off x="784412" y="189295"/>
            <a:ext cx="424542" cy="424542"/>
          </a:xfrm>
          <a:prstGeom prst="rect">
            <a:avLst/>
          </a:prstGeom>
        </p:spPr>
      </p:pic>
      <p:pic>
        <p:nvPicPr>
          <p:cNvPr id="15" name="Graphic 14" descr="Home with solid fill">
            <a:extLst>
              <a:ext uri="{FF2B5EF4-FFF2-40B4-BE49-F238E27FC236}">
                <a16:creationId xmlns:a16="http://schemas.microsoft.com/office/drawing/2014/main" id="{E553FC15-DA56-E7FA-C23C-4F7D9C01BF4D}"/>
              </a:ext>
            </a:extLst>
          </p:cNvPr>
          <p:cNvPicPr>
            <a:picLocks noChangeAspect="1"/>
          </p:cNvPicPr>
          <p:nvPr/>
        </p:nvPicPr>
        <p:blipFill>
          <a:blip r:embed="rId4">
            <a:extLst>
              <a:ext uri="{96DAC541-7B7A-43D3-8B79-37D633B846F1}">
                <asvg:svgBlip xmlns:asvg="http://schemas.microsoft.com/office/drawing/2016/SVG/main" xmlns="" r:embed="rId5"/>
              </a:ext>
            </a:extLst>
          </a:blip>
          <a:stretch>
            <a:fillRect/>
          </a:stretch>
        </p:blipFill>
        <p:spPr>
          <a:xfrm>
            <a:off x="4141695" y="1257274"/>
            <a:ext cx="384200" cy="384200"/>
          </a:xfrm>
          <a:prstGeom prst="rect">
            <a:avLst/>
          </a:prstGeom>
        </p:spPr>
      </p:pic>
      <p:pic>
        <p:nvPicPr>
          <p:cNvPr id="17" name="Graphic 16" descr="Chat bubble with solid fill">
            <a:extLst>
              <a:ext uri="{FF2B5EF4-FFF2-40B4-BE49-F238E27FC236}">
                <a16:creationId xmlns:a16="http://schemas.microsoft.com/office/drawing/2014/main" id="{6A261890-247B-CCED-41FD-A525D864215D}"/>
              </a:ext>
            </a:extLst>
          </p:cNvPr>
          <p:cNvPicPr>
            <a:picLocks noChangeAspect="1"/>
          </p:cNvPicPr>
          <p:nvPr/>
        </p:nvPicPr>
        <p:blipFill>
          <a:blip r:embed="rId6">
            <a:extLst>
              <a:ext uri="{96DAC541-7B7A-43D3-8B79-37D633B846F1}">
                <asvg:svgBlip xmlns:asvg="http://schemas.microsoft.com/office/drawing/2016/SVG/main" xmlns="" r:embed="rId7"/>
              </a:ext>
            </a:extLst>
          </a:blip>
          <a:stretch>
            <a:fillRect/>
          </a:stretch>
        </p:blipFill>
        <p:spPr>
          <a:xfrm>
            <a:off x="900953" y="3289362"/>
            <a:ext cx="457200" cy="457200"/>
          </a:xfrm>
          <a:prstGeom prst="rect">
            <a:avLst/>
          </a:prstGeom>
        </p:spPr>
      </p:pic>
      <p:pic>
        <p:nvPicPr>
          <p:cNvPr id="19" name="Graphic 18" descr="Monthly calendar with solid fill">
            <a:extLst>
              <a:ext uri="{FF2B5EF4-FFF2-40B4-BE49-F238E27FC236}">
                <a16:creationId xmlns:a16="http://schemas.microsoft.com/office/drawing/2014/main" id="{BC29086D-22AB-DC85-14FD-0326173B970C}"/>
              </a:ext>
            </a:extLst>
          </p:cNvPr>
          <p:cNvPicPr>
            <a:picLocks noChangeAspect="1"/>
          </p:cNvPicPr>
          <p:nvPr/>
        </p:nvPicPr>
        <p:blipFill>
          <a:blip r:embed="rId8">
            <a:extLst>
              <a:ext uri="{96DAC541-7B7A-43D3-8B79-37D633B846F1}">
                <asvg:svgBlip xmlns:asvg="http://schemas.microsoft.com/office/drawing/2016/SVG/main" xmlns="" r:embed="rId9"/>
              </a:ext>
            </a:extLst>
          </a:blip>
          <a:stretch>
            <a:fillRect/>
          </a:stretch>
        </p:blipFill>
        <p:spPr>
          <a:xfrm>
            <a:off x="3900219" y="4135255"/>
            <a:ext cx="357442" cy="357442"/>
          </a:xfrm>
          <a:prstGeom prst="rect">
            <a:avLst/>
          </a:prstGeom>
        </p:spPr>
      </p:pic>
      <p:pic>
        <p:nvPicPr>
          <p:cNvPr id="21" name="Graphic 20" descr="Maple leaf with solid fill">
            <a:extLst>
              <a:ext uri="{FF2B5EF4-FFF2-40B4-BE49-F238E27FC236}">
                <a16:creationId xmlns:a16="http://schemas.microsoft.com/office/drawing/2014/main" id="{4C671FC5-63C5-FCD0-02B6-27044F72AE55}"/>
              </a:ext>
            </a:extLst>
          </p:cNvPr>
          <p:cNvPicPr>
            <a:picLocks noChangeAspect="1"/>
          </p:cNvPicPr>
          <p:nvPr/>
        </p:nvPicPr>
        <p:blipFill>
          <a:blip r:embed="rId10">
            <a:extLst>
              <a:ext uri="{96DAC541-7B7A-43D3-8B79-37D633B846F1}">
                <asvg:svgBlip xmlns:asvg="http://schemas.microsoft.com/office/drawing/2016/SVG/main" xmlns="" r:embed="rId11"/>
              </a:ext>
            </a:extLst>
          </a:blip>
          <a:stretch>
            <a:fillRect/>
          </a:stretch>
        </p:blipFill>
        <p:spPr>
          <a:xfrm rot="20136965">
            <a:off x="3478590" y="240093"/>
            <a:ext cx="489858" cy="489858"/>
          </a:xfrm>
          <a:prstGeom prst="rect">
            <a:avLst/>
          </a:prstGeom>
        </p:spPr>
      </p:pic>
      <p:pic>
        <p:nvPicPr>
          <p:cNvPr id="25" name="Graphic 24" descr="Acorn with solid fill">
            <a:extLst>
              <a:ext uri="{FF2B5EF4-FFF2-40B4-BE49-F238E27FC236}">
                <a16:creationId xmlns:a16="http://schemas.microsoft.com/office/drawing/2014/main" id="{60777E3D-383E-89CB-E5FC-16A9C349E212}"/>
              </a:ext>
            </a:extLst>
          </p:cNvPr>
          <p:cNvPicPr>
            <a:picLocks noChangeAspect="1"/>
          </p:cNvPicPr>
          <p:nvPr/>
        </p:nvPicPr>
        <p:blipFill>
          <a:blip r:embed="rId12">
            <a:extLst>
              <a:ext uri="{96DAC541-7B7A-43D3-8B79-37D633B846F1}">
                <asvg:svgBlip xmlns:asvg="http://schemas.microsoft.com/office/drawing/2016/SVG/main" xmlns="" r:embed="rId13"/>
              </a:ext>
            </a:extLst>
          </a:blip>
          <a:stretch>
            <a:fillRect/>
          </a:stretch>
        </p:blipFill>
        <p:spPr>
          <a:xfrm>
            <a:off x="6166632" y="635726"/>
            <a:ext cx="457200" cy="457200"/>
          </a:xfrm>
          <a:prstGeom prst="rect">
            <a:avLst/>
          </a:prstGeom>
        </p:spPr>
      </p:pic>
    </p:spTree>
    <p:extLst>
      <p:ext uri="{BB962C8B-B14F-4D97-AF65-F5344CB8AC3E}">
        <p14:creationId xmlns:p14="http://schemas.microsoft.com/office/powerpoint/2010/main" val="145772046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60</TotalTime>
  <Words>408</Words>
  <Application>Microsoft Office PowerPoint</Application>
  <PresentationFormat>A4 Paper (210x297 mm)</PresentationFormat>
  <Paragraphs>80</Paragraphs>
  <Slides>1</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vt:i4>
      </vt:variant>
    </vt:vector>
  </HeadingPairs>
  <TitlesOfParts>
    <vt:vector size="10" baseType="lpstr">
      <vt:lpstr>Arial</vt:lpstr>
      <vt:lpstr>Calibri</vt:lpstr>
      <vt:lpstr>Calibri Light</vt:lpstr>
      <vt:lpstr>Sassoon Infant Std</vt:lpstr>
      <vt:lpstr>Sassoon Primary</vt:lpstr>
      <vt:lpstr>Sassoon Primary Std</vt:lpstr>
      <vt:lpstr>Symbol</vt:lpstr>
      <vt:lpstr>Times New Roman</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Daisy Brown</dc:creator>
  <cp:lastModifiedBy>Maisie Giblenn</cp:lastModifiedBy>
  <cp:revision>4</cp:revision>
  <dcterms:created xsi:type="dcterms:W3CDTF">2023-09-18T19:27:02Z</dcterms:created>
  <dcterms:modified xsi:type="dcterms:W3CDTF">2023-09-19T08:15:03Z</dcterms:modified>
</cp:coreProperties>
</file>