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86" r:id="rId2"/>
    <p:sldId id="487" r:id="rId3"/>
    <p:sldId id="488" r:id="rId4"/>
  </p:sldIdLst>
  <p:sldSz cx="12192000" cy="6858000"/>
  <p:notesSz cx="6858000" cy="9144000"/>
  <p:embeddedFontLst>
    <p:embeddedFont>
      <p:font typeface="Cookies" panose="020B0604020202020204"/>
      <p:regular r:id="rId7"/>
    </p:embeddedFont>
    <p:embeddedFont>
      <p:font typeface="Muli" panose="020B0604020202020204" charset="0"/>
      <p:regular r:id="rId8"/>
      <p:bold r:id="rId9"/>
    </p:embeddedFont>
    <p:embeddedFont>
      <p:font typeface="OpenDyslexicAlta" panose="020B060402020202020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8FAADC"/>
    <a:srgbClr val="68C7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25" autoAdjust="0"/>
    <p:restoredTop sz="87570" autoAdjust="0"/>
  </p:normalViewPr>
  <p:slideViewPr>
    <p:cSldViewPr snapToGrid="0" snapToObjects="1">
      <p:cViewPr varScale="1">
        <p:scale>
          <a:sx n="70" d="100"/>
          <a:sy n="70" d="100"/>
        </p:scale>
        <p:origin x="76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Muli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70555-72D4-BF40-B685-8412B7FA50E9}" type="datetimeFigureOut">
              <a:rPr lang="en-GB" smtClean="0">
                <a:latin typeface="Muli" pitchFamily="2" charset="77"/>
              </a:rPr>
              <a:t>13/07/2022</a:t>
            </a:fld>
            <a:endParaRPr lang="en-GB">
              <a:latin typeface="Muli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Muli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>
                <a:latin typeface="Muli" pitchFamily="2" charset="77"/>
              </a:rPr>
              <a:t>‹#›</a:t>
            </a:fld>
            <a:endParaRPr lang="en-GB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uli" pitchFamily="2" charset="77"/>
              </a:defRPr>
            </a:lvl1pPr>
          </a:lstStyle>
          <a:p>
            <a:fld id="{9C363ADC-09E6-FD4B-932E-4485A3F0108B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uli" pitchFamily="2" charset="77"/>
              </a:defRPr>
            </a:lvl1pPr>
          </a:lstStyle>
          <a:p>
            <a:fld id="{5C7C66A0-413B-D942-BD25-0759297794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B26B-16D5-6F4D-96FE-A3FD21D929F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913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B26B-16D5-6F4D-96FE-A3FD21D929F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1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F5FFFCE-C207-2846-8718-D75C344C8C89}"/>
              </a:ext>
            </a:extLst>
          </p:cNvPr>
          <p:cNvSpPr/>
          <p:nvPr userDrawn="1"/>
        </p:nvSpPr>
        <p:spPr>
          <a:xfrm>
            <a:off x="1523999" y="4809505"/>
            <a:ext cx="9144000" cy="1428689"/>
          </a:xfrm>
          <a:prstGeom prst="rect">
            <a:avLst/>
          </a:prstGeom>
          <a:solidFill>
            <a:srgbClr val="FFFFFF">
              <a:alpha val="9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C481A8-D80A-304F-BD4D-4ACD9B3D8E7E}"/>
              </a:ext>
            </a:extLst>
          </p:cNvPr>
          <p:cNvSpPr/>
          <p:nvPr userDrawn="1"/>
        </p:nvSpPr>
        <p:spPr>
          <a:xfrm>
            <a:off x="3465322" y="2902739"/>
            <a:ext cx="5261355" cy="7956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809506"/>
            <a:ext cx="9144000" cy="1428689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310848-5352-7949-AABA-914363C424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0849" y="1261687"/>
            <a:ext cx="6210300" cy="10795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1061" y="3115896"/>
            <a:ext cx="641969" cy="3693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Muli" pitchFamily="2" charset="77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4038600" y="3115896"/>
            <a:ext cx="93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>
                <a:latin typeface="Muli" pitchFamily="2" charset="77"/>
              </a:rPr>
              <a:t>Stage: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7550" y="3115896"/>
            <a:ext cx="641969" cy="3693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Muli" pitchFamily="2" charset="77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6285633" y="3115896"/>
            <a:ext cx="76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>
                <a:latin typeface="Muli" pitchFamily="2" charset="77"/>
              </a:rPr>
              <a:t>List:</a:t>
            </a:r>
          </a:p>
        </p:txBody>
      </p:sp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68736134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Stage: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List: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013" y="349716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" y="788047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2545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C5803DD-6F71-4F43-8676-686F6A0B910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63012723"/>
              </p:ext>
            </p:extLst>
          </p:nvPr>
        </p:nvGraphicFramePr>
        <p:xfrm>
          <a:off x="508000" y="1550668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412948114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3463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8441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0354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821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38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1516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0867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1816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96945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7848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827967"/>
                  </a:ext>
                </a:extLst>
              </a:tr>
            </a:tbl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42A733-05A7-7244-8430-E2765D4C5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995168"/>
            <a:ext cx="2787650" cy="4584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DF07794-DDE5-1748-AA98-177CF77DDF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425190" y="1354611"/>
            <a:ext cx="8382000" cy="5268914"/>
          </a:xfrm>
        </p:spPr>
        <p:txBody>
          <a:bodyPr>
            <a:normAutofit/>
          </a:bodyPr>
          <a:lstStyle>
            <a:lvl1pPr>
              <a:defRPr lang="en-GB" sz="1800" b="0" i="0" kern="1200" dirty="0">
                <a:solidFill>
                  <a:prstClr val="black"/>
                </a:solidFill>
                <a:latin typeface="OpenDyslexicAlta" pitchFamily="2" charset="77"/>
                <a:ea typeface="OpenDyslexicAlta" pitchFamily="2" charset="77"/>
                <a:cs typeface="OpenDyslexicAlta" pitchFamily="2" charset="7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Edit Master text styles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Second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Third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Fourth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D0F53D-1FF4-844C-9CFA-9D8546D499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k cover writ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633CE64-A964-3E46-A3DD-F645847941CD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DA57134-93E0-C141-B390-3DFCA82BCCD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02731128"/>
              </p:ext>
            </p:extLst>
          </p:nvPr>
        </p:nvGraphicFramePr>
        <p:xfrm>
          <a:off x="508000" y="1600196"/>
          <a:ext cx="1115060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1</a:t>
                      </a:r>
                      <a:r>
                        <a:rPr lang="en-GB" b="0" i="0" baseline="3000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</a:t>
                      </a:r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2</a:t>
                      </a:r>
                      <a:r>
                        <a:rPr lang="en-GB" b="0" i="0" baseline="3000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nd</a:t>
                      </a:r>
                      <a:r>
                        <a:rPr lang="en-GB" b="0" i="0" baseline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3</a:t>
                      </a:r>
                      <a:r>
                        <a:rPr lang="en-GB" b="0" i="0" baseline="3000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rd</a:t>
                      </a:r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95043656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Stage: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List: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013" y="349716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" y="788047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2545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42A733-05A7-7244-8430-E2765D4C5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995168"/>
            <a:ext cx="2787650" cy="4584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0B6E23-2996-D04A-9DCA-7750F487B5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137CCF-D866-694A-979D-58389EC37E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FF983-7FE9-084E-894E-ADB137A670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uli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63A8EC4-655D-4546-A0AE-0671AEC23D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CD1B6FD-11D7-3849-9417-35B7467228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6750"/>
            <a:ext cx="12192000" cy="61912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0D2F8C-5C7E-D541-9EDA-A4DF2C2E2FEE}"/>
              </a:ext>
            </a:extLst>
          </p:cNvPr>
          <p:cNvSpPr txBox="1"/>
          <p:nvPr/>
        </p:nvSpPr>
        <p:spPr>
          <a:xfrm>
            <a:off x="231648" y="6581001"/>
            <a:ext cx="11765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Muli" pitchFamily="2" charset="77"/>
              </a:rPr>
              <a:t>All elements of this scheme are copyright © The Spelling Shed Ltd and may not be redistributed without permission.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62ED2B2-06CE-9849-84DD-DCF1DC2D39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4922612"/>
            <a:ext cx="3983736" cy="8752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64A0E0-D230-8641-90BC-831B53681AAE}"/>
              </a:ext>
            </a:extLst>
          </p:cNvPr>
          <p:cNvSpPr txBox="1"/>
          <p:nvPr/>
        </p:nvSpPr>
        <p:spPr>
          <a:xfrm>
            <a:off x="4267201" y="5025808"/>
            <a:ext cx="398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  <a:latin typeface="Cookies" pitchFamily="2" charset="0"/>
              </a:rPr>
              <a:t>Year 3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E7DB3-0D9A-8D4E-A1D6-E5CC49A337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187" y="735105"/>
            <a:ext cx="6731762" cy="11663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2B53D9-579C-7642-97A4-2763353E325B}"/>
              </a:ext>
            </a:extLst>
          </p:cNvPr>
          <p:cNvSpPr txBox="1"/>
          <p:nvPr/>
        </p:nvSpPr>
        <p:spPr>
          <a:xfrm>
            <a:off x="3698856" y="1910135"/>
            <a:ext cx="5120424" cy="523220"/>
          </a:xfrm>
          <a:prstGeom prst="rect">
            <a:avLst/>
          </a:prstGeom>
          <a:noFill/>
          <a:effectLst>
            <a:outerShdw blurRad="50800" dist="12700" dir="5400000" algn="ctr" rotWithShape="0">
              <a:srgbClr val="000000">
                <a:alpha val="49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Muli" pitchFamily="2" charset="77"/>
              </a:rPr>
              <a:t>Spelling Scheme of 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10B178-264B-EB45-8E52-86150CA95EAD}"/>
              </a:ext>
            </a:extLst>
          </p:cNvPr>
          <p:cNvSpPr txBox="1"/>
          <p:nvPr/>
        </p:nvSpPr>
        <p:spPr>
          <a:xfrm>
            <a:off x="11207262" y="6596390"/>
            <a:ext cx="984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  <a:latin typeface="Muli" pitchFamily="2" charset="77"/>
              </a:rPr>
              <a:t>19/06/19</a:t>
            </a:r>
          </a:p>
        </p:txBody>
      </p:sp>
    </p:spTree>
    <p:extLst>
      <p:ext uri="{BB962C8B-B14F-4D97-AF65-F5344CB8AC3E}">
        <p14:creationId xmlns:p14="http://schemas.microsoft.com/office/powerpoint/2010/main" val="27826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03731-DA38-5947-8C42-1E8C4966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533"/>
            <a:ext cx="10515600" cy="791204"/>
          </a:xfrm>
        </p:spPr>
        <p:txBody>
          <a:bodyPr/>
          <a:lstStyle/>
          <a:p>
            <a:r>
              <a:rPr lang="en-GB" dirty="0"/>
              <a:t>Spelling lists – Stage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91E8B-2E5B-8D41-B051-CDF497C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5317068"/>
          </a:xfrm>
        </p:spPr>
        <p:txBody>
          <a:bodyPr numCol="2" spcCol="18000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The /ow/ sound spelled ‘</a:t>
            </a:r>
            <a:r>
              <a:rPr lang="en-GB" sz="800" dirty="0" err="1">
                <a:latin typeface="Muli" pitchFamily="2" charset="77"/>
              </a:rPr>
              <a:t>ou</a:t>
            </a:r>
            <a:r>
              <a:rPr lang="en-GB" sz="800" dirty="0">
                <a:latin typeface="Muli" pitchFamily="2" charset="77"/>
              </a:rPr>
              <a:t>.’  Found often in the middle of words, sometimes at the beginning and very rarely at the end of words.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The /u/ sound spelled ‘</a:t>
            </a:r>
            <a:r>
              <a:rPr lang="en-GB" sz="800" dirty="0" err="1">
                <a:latin typeface="Muli" pitchFamily="2" charset="77"/>
              </a:rPr>
              <a:t>ou</a:t>
            </a:r>
            <a:r>
              <a:rPr lang="en-GB" sz="800" dirty="0">
                <a:latin typeface="Muli" pitchFamily="2" charset="77"/>
              </a:rPr>
              <a:t>.’ This digraph is only found in the middle of words.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Rule: The /</a:t>
            </a:r>
            <a:r>
              <a:rPr lang="en-GB" sz="800" dirty="0" err="1">
                <a:latin typeface="Muli" pitchFamily="2" charset="77"/>
              </a:rPr>
              <a:t>i</a:t>
            </a:r>
            <a:r>
              <a:rPr lang="en-GB" sz="800" dirty="0">
                <a:latin typeface="Muli" pitchFamily="2" charset="77"/>
              </a:rPr>
              <a:t>/ sound spelled with a ‘y.’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Words with endings that sound like /ze/ as in measure are always spelled with  ‘-sure.’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 Words with endings that sound like /</a:t>
            </a:r>
            <a:r>
              <a:rPr lang="en-GB" sz="800" dirty="0" err="1">
                <a:latin typeface="Muli" pitchFamily="2" charset="77"/>
              </a:rPr>
              <a:t>ch</a:t>
            </a:r>
            <a:r>
              <a:rPr lang="en-GB" sz="800" dirty="0">
                <a:latin typeface="Muli" pitchFamily="2" charset="77"/>
              </a:rPr>
              <a:t>/ is often spelled –’</a:t>
            </a:r>
            <a:r>
              <a:rPr lang="en-GB" sz="800" dirty="0" err="1">
                <a:latin typeface="Muli" pitchFamily="2" charset="77"/>
              </a:rPr>
              <a:t>ture</a:t>
            </a:r>
            <a:r>
              <a:rPr lang="en-GB" sz="800" dirty="0">
                <a:latin typeface="Muli" pitchFamily="2" charset="77"/>
              </a:rPr>
              <a:t>’ unless the root word ends in (t)</a:t>
            </a:r>
            <a:r>
              <a:rPr lang="en-GB" sz="800" dirty="0" err="1">
                <a:latin typeface="Muli" pitchFamily="2" charset="77"/>
              </a:rPr>
              <a:t>ch.</a:t>
            </a:r>
            <a:endParaRPr lang="en-GB" sz="800" dirty="0">
              <a:latin typeface="Muli" pitchFamily="2" charset="77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Challenge words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 Words with the prefix ’re-’   ‘re-’ means ‘again’ or ‘back.’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The prefix ’dis-’ which has a negative meaning.  It often means ‘does not’ as in does not agree = disagree.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The prefix ’mis-’ This is another prefix with negative meanings.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 Adding suffixes beginning with vowel letters to words of more than one syllable. The consonant letter is not doubled if the syllable is unstressed.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Adding suffixes beginning with vowel letters to words of more than one syllable. If the last syllable of a word is stressed and ends with one consonant letter which has just one vowel letter before it, the final consonant letter is doubled.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Challenge words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The long vowel /a/ sound spelled ‘ai’ 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Rule: The long /a/ vowel sound spelled ’</a:t>
            </a:r>
            <a:r>
              <a:rPr lang="en-GB" sz="800" dirty="0" err="1">
                <a:latin typeface="Muli" pitchFamily="2" charset="77"/>
              </a:rPr>
              <a:t>ei</a:t>
            </a:r>
            <a:r>
              <a:rPr lang="en-GB" sz="800" dirty="0">
                <a:latin typeface="Muli" pitchFamily="2" charset="77"/>
              </a:rPr>
              <a:t>.’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The long /a/ vowel sound spelled ’</a:t>
            </a:r>
            <a:r>
              <a:rPr lang="en-GB" sz="800" dirty="0" err="1">
                <a:latin typeface="Muli" pitchFamily="2" charset="77"/>
              </a:rPr>
              <a:t>ey</a:t>
            </a:r>
            <a:r>
              <a:rPr lang="en-GB" sz="800" dirty="0">
                <a:latin typeface="Muli" pitchFamily="2" charset="77"/>
              </a:rPr>
              <a:t>.’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Adding the suffix –</a:t>
            </a:r>
            <a:r>
              <a:rPr lang="en-GB" sz="800" dirty="0" err="1">
                <a:latin typeface="Muli" pitchFamily="2" charset="77"/>
              </a:rPr>
              <a:t>ly</a:t>
            </a:r>
            <a:r>
              <a:rPr lang="en-GB" sz="800" dirty="0">
                <a:latin typeface="Muli" pitchFamily="2" charset="77"/>
              </a:rPr>
              <a:t>.   Adding the –</a:t>
            </a:r>
            <a:r>
              <a:rPr lang="en-GB" sz="800" dirty="0" err="1">
                <a:latin typeface="Muli" pitchFamily="2" charset="77"/>
              </a:rPr>
              <a:t>ly</a:t>
            </a:r>
            <a:r>
              <a:rPr lang="en-GB" sz="800" dirty="0">
                <a:latin typeface="Muli" pitchFamily="2" charset="77"/>
              </a:rPr>
              <a:t> suffix to an adjective turns it into an adverb.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 Homophones – words which have the same pronunciation but different meanings and/or spellings.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Challenge Words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 The /l/ sound spelled ‘-al’ at the end of words.  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The /l/ sound spelled ‘-le’ at the end of words.  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Adding the suffix ‘–</a:t>
            </a:r>
            <a:r>
              <a:rPr lang="en-GB" sz="800" dirty="0" err="1">
                <a:latin typeface="Muli" pitchFamily="2" charset="77"/>
              </a:rPr>
              <a:t>ly</a:t>
            </a:r>
            <a:r>
              <a:rPr lang="en-GB" sz="800" dirty="0">
                <a:latin typeface="Muli" pitchFamily="2" charset="77"/>
              </a:rPr>
              <a:t>’ when the root word ends in ‘-le’ then the ‘-le’ is changed to ‘-</a:t>
            </a:r>
            <a:r>
              <a:rPr lang="en-GB" sz="800" dirty="0" err="1">
                <a:latin typeface="Muli" pitchFamily="2" charset="77"/>
              </a:rPr>
              <a:t>ly</a:t>
            </a:r>
            <a:r>
              <a:rPr lang="en-GB" sz="800" dirty="0">
                <a:latin typeface="Muli" pitchFamily="2" charset="77"/>
              </a:rPr>
              <a:t>.’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Adding the suffix ‘-ally’ which is used instead of ‘-</a:t>
            </a:r>
            <a:r>
              <a:rPr lang="en-GB" sz="800" dirty="0" err="1">
                <a:latin typeface="Muli" pitchFamily="2" charset="77"/>
              </a:rPr>
              <a:t>ly</a:t>
            </a:r>
            <a:r>
              <a:rPr lang="en-GB" sz="800" dirty="0">
                <a:latin typeface="Muli" pitchFamily="2" charset="77"/>
              </a:rPr>
              <a:t>’ when the root word ends in ‘–</a:t>
            </a:r>
            <a:r>
              <a:rPr lang="en-GB" sz="800" dirty="0" err="1">
                <a:latin typeface="Muli" pitchFamily="2" charset="77"/>
              </a:rPr>
              <a:t>ic</a:t>
            </a:r>
            <a:r>
              <a:rPr lang="en-GB" sz="800" dirty="0">
                <a:latin typeface="Muli" pitchFamily="2" charset="77"/>
              </a:rPr>
              <a:t>.’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Adding the suffix –</a:t>
            </a:r>
            <a:r>
              <a:rPr lang="en-GB" sz="800" dirty="0" err="1">
                <a:latin typeface="Muli" pitchFamily="2" charset="77"/>
              </a:rPr>
              <a:t>ly</a:t>
            </a:r>
            <a:r>
              <a:rPr lang="en-GB" sz="800" dirty="0">
                <a:latin typeface="Muli" pitchFamily="2" charset="77"/>
              </a:rPr>
              <a:t>.  Words which do not follow the rules.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Challenge Words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Words ending in ‘-</a:t>
            </a:r>
            <a:r>
              <a:rPr lang="en-GB" sz="800" dirty="0" err="1">
                <a:latin typeface="Muli" pitchFamily="2" charset="77"/>
              </a:rPr>
              <a:t>er</a:t>
            </a:r>
            <a:r>
              <a:rPr lang="en-GB" sz="800" dirty="0">
                <a:latin typeface="Muli" pitchFamily="2" charset="77"/>
              </a:rPr>
              <a:t>’ when the root word ends in (t)</a:t>
            </a:r>
            <a:r>
              <a:rPr lang="en-GB" sz="800" dirty="0" err="1">
                <a:latin typeface="Muli" pitchFamily="2" charset="77"/>
              </a:rPr>
              <a:t>ch.</a:t>
            </a:r>
            <a:r>
              <a:rPr lang="en-GB" sz="800" dirty="0">
                <a:latin typeface="Muli" pitchFamily="2" charset="77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Words with the /k/ sound spelled ‘</a:t>
            </a:r>
            <a:r>
              <a:rPr lang="en-GB" sz="800" dirty="0" err="1">
                <a:latin typeface="Muli" pitchFamily="2" charset="77"/>
              </a:rPr>
              <a:t>ch.</a:t>
            </a:r>
            <a:r>
              <a:rPr lang="en-GB" sz="800" dirty="0">
                <a:latin typeface="Muli" pitchFamily="2" charset="77"/>
              </a:rPr>
              <a:t>’  These words have their origins in the Greek language.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Words ending with the /g/ sound spelled ‘–</a:t>
            </a:r>
            <a:r>
              <a:rPr lang="en-GB" sz="800" dirty="0" err="1">
                <a:latin typeface="Muli" pitchFamily="2" charset="77"/>
              </a:rPr>
              <a:t>gue</a:t>
            </a:r>
            <a:r>
              <a:rPr lang="en-GB" sz="800" dirty="0">
                <a:latin typeface="Muli" pitchFamily="2" charset="77"/>
              </a:rPr>
              <a:t>’ and the /k/ sound spelled ‘–que.’  These words are French in origin. 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Words with the /s/ sound spelled ’</a:t>
            </a:r>
            <a:r>
              <a:rPr lang="en-GB" sz="800" dirty="0" err="1">
                <a:latin typeface="Muli" pitchFamily="2" charset="77"/>
              </a:rPr>
              <a:t>sc</a:t>
            </a:r>
            <a:r>
              <a:rPr lang="en-GB" sz="800" dirty="0">
                <a:latin typeface="Muli" pitchFamily="2" charset="77"/>
              </a:rPr>
              <a:t>’ which is Latin in its origin.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Homophones:  Words which have the same pronunciation but different meanings and/or spellings.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Challenge Words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Revision </a:t>
            </a:r>
            <a:r>
              <a:rPr lang="mr-IN" sz="800" dirty="0">
                <a:latin typeface="Muli" pitchFamily="2" charset="77"/>
              </a:rPr>
              <a:t>–</a:t>
            </a:r>
            <a:r>
              <a:rPr lang="en-GB" sz="800" dirty="0">
                <a:latin typeface="Muli" pitchFamily="2" charset="77"/>
              </a:rPr>
              <a:t> spelling rules we have learned in Stage 3.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Revision </a:t>
            </a:r>
            <a:r>
              <a:rPr lang="mr-IN" sz="800" dirty="0">
                <a:latin typeface="Muli" pitchFamily="2" charset="77"/>
              </a:rPr>
              <a:t>–</a:t>
            </a:r>
            <a:r>
              <a:rPr lang="en-GB" sz="800" dirty="0">
                <a:latin typeface="Muli" pitchFamily="2" charset="77"/>
              </a:rPr>
              <a:t> spelling rules we have learned in Stage 3.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Revision </a:t>
            </a:r>
            <a:r>
              <a:rPr lang="mr-IN" sz="800" dirty="0">
                <a:latin typeface="Muli" pitchFamily="2" charset="77"/>
              </a:rPr>
              <a:t>–</a:t>
            </a:r>
            <a:r>
              <a:rPr lang="en-GB" sz="800" dirty="0">
                <a:latin typeface="Muli" pitchFamily="2" charset="77"/>
              </a:rPr>
              <a:t> spelling rules we have learned in Stage 3.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Revision </a:t>
            </a:r>
            <a:r>
              <a:rPr lang="mr-IN" sz="800" dirty="0">
                <a:latin typeface="Muli" pitchFamily="2" charset="77"/>
              </a:rPr>
              <a:t>–</a:t>
            </a:r>
            <a:r>
              <a:rPr lang="en-GB" sz="800" dirty="0">
                <a:latin typeface="Muli" pitchFamily="2" charset="77"/>
              </a:rPr>
              <a:t> spelling rules we have learned in Stage 3.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Revision </a:t>
            </a:r>
            <a:r>
              <a:rPr lang="mr-IN" sz="800" dirty="0">
                <a:latin typeface="Muli" pitchFamily="2" charset="77"/>
              </a:rPr>
              <a:t>–</a:t>
            </a:r>
            <a:r>
              <a:rPr lang="en-GB" sz="800" dirty="0">
                <a:latin typeface="Muli" pitchFamily="2" charset="77"/>
              </a:rPr>
              <a:t> spelling rules we have learned in Stage 3.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Revision </a:t>
            </a:r>
            <a:r>
              <a:rPr lang="mr-IN" sz="800" dirty="0">
                <a:latin typeface="Muli" pitchFamily="2" charset="77"/>
              </a:rPr>
              <a:t>–</a:t>
            </a:r>
            <a:r>
              <a:rPr lang="en-GB" sz="800" dirty="0">
                <a:latin typeface="Muli" pitchFamily="2" charset="77"/>
              </a:rPr>
              <a:t> spelling rules we have learned in Stage 3.</a:t>
            </a:r>
          </a:p>
        </p:txBody>
      </p:sp>
    </p:spTree>
    <p:extLst>
      <p:ext uri="{BB962C8B-B14F-4D97-AF65-F5344CB8AC3E}">
        <p14:creationId xmlns:p14="http://schemas.microsoft.com/office/powerpoint/2010/main" val="134508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485775"/>
            <a:ext cx="940117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23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lling Shed" id="{C4F81C86-5779-0E48-81E5-305447788964}" vid="{2F96E78E-4C51-8449-B2C6-B9B70AAE1C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15156</TotalTime>
  <Words>673</Words>
  <Application>Microsoft Office PowerPoint</Application>
  <PresentationFormat>Widescreen</PresentationFormat>
  <Paragraphs>43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Muli</vt:lpstr>
      <vt:lpstr>Cookies</vt:lpstr>
      <vt:lpstr>OpenDyslexicAlta</vt:lpstr>
      <vt:lpstr>Office Theme</vt:lpstr>
      <vt:lpstr>PowerPoint Presentation</vt:lpstr>
      <vt:lpstr>Spelling lists – Stage 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Mary Pritchard</cp:lastModifiedBy>
  <cp:revision>284</cp:revision>
  <cp:lastPrinted>2018-09-05T20:54:15Z</cp:lastPrinted>
  <dcterms:created xsi:type="dcterms:W3CDTF">2018-08-06T08:16:18Z</dcterms:created>
  <dcterms:modified xsi:type="dcterms:W3CDTF">2022-07-13T14:45:18Z</dcterms:modified>
</cp:coreProperties>
</file>