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59" r:id="rId12"/>
    <p:sldId id="265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78"/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D19CE-33D5-408D-B598-9EB0390C71AF}" v="5" dt="2024-01-17T09:46:51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BCEA-331B-4B61-AAF4-81BBD18E0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2C185-01E4-4EEE-B589-D1BB17C21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99D8A-9429-44F6-9CDA-7225E861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E7F89-B9C8-4202-8DC9-A8B1316D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85E63-874F-4595-8AD5-1D75512A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F661A8-B16A-42EC-A3C3-5035FE0656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58363" y="209550"/>
            <a:ext cx="2168525" cy="25082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35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B5A5-7F50-4777-9D78-35CB2A8F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EF0C3-FE0E-4B32-B5B8-4F02CC27C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F825B-58D9-4266-B587-F2CD58AD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EB693-C1BA-410D-BA11-D41E2E95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FDBCE-010A-4194-8C8E-54C30941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5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BC87E-B169-44C9-BB7B-13BB2E023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A15DD-9794-4FFC-A951-376C28409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B4560-2A42-430B-A60A-68FFD3A7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1AE00-82F6-48A4-936F-1AD8EB57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6C83-CD39-4207-B24C-4D1E996B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17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85E5-5E02-4166-8D27-CD100F56C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43FD8-4E76-4407-97A6-567FCC4F8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F570-E8E4-4EA7-AC4C-0CEB4582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F8D8-4CDB-4E59-987C-E51EEA4CA4E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C6487-1741-4C4F-8251-EE08195D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2574-4615-47A0-AEB4-EA9C6375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63FE-4CE1-4BF2-9BA6-D487B3FDF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6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41808-14D6-4740-BDA7-775F25B4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FB0F-F6FE-46A0-9150-4E4CB484A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724F2-E52D-430A-B82D-2FA1C988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F7E10-9672-4B2D-8F81-62EC6AE2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F59DE-79A4-4BAC-90A3-7C280956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2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2791-959E-4E30-9B24-9CE81635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2220B-A3BB-453A-B4AB-B4921FF3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4991E-6F12-4611-B114-F3C18CC4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04E7E-84AA-4DA6-B973-8211AD03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E50F2-A907-44F3-B6D3-A2A8BEA5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07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4DD8-D7A1-4F21-AED0-EA758FD2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03AD9-0F99-4B93-95DC-7A2183302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60CFF-738F-4D40-AD72-3C36FCDBB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F1387-68C2-4FE1-8DEC-93E5BD35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8356E-D068-40B0-983A-3030BC74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11141-70CE-4E09-8007-D758C797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3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445A-EE56-45AB-A4A7-B3552100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7C100-D482-4245-8C50-F97AB69B3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A7F9F-AEA8-485A-8335-70601E5B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A5AF7-6460-43CA-9325-3F5EB62E6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E76AF-6B73-4ED9-B47F-69D219E59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CC6556-EB0C-43F6-9E04-786EA466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E9C90-F1E8-478E-8016-451E4BAA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5F458-3225-4C85-9FAE-98927DB3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2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3FD4-7629-4875-9BE2-EACC2104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A5521-A8C4-4D52-9F32-AD9B300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4C86C-F992-492E-AA7F-4FAF2092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248E0-48CC-414A-886B-C39D9C58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5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F7C07-A7A8-4DC0-AEF9-0B8A206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6E256-7C80-4D24-9E35-50A22B70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F448-EB84-4221-A33D-941D146C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2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3C6E-8262-472E-9AC7-F4DC93DE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E86AC-4EC7-448D-AEE4-149EAE842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A0585-1FB2-4EBD-8E2F-AF1FE8DB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519F0-A2D2-4D94-918F-44CCDD14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9C1F2-A718-44E0-911A-56571F5C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C62DF-0950-41C6-8F48-65C6C07D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1990-4E91-4524-B2DA-89CF78C4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AE51B-1F93-4323-BEB8-E58E90E32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BB81A-34E4-44ED-B556-2AEC016BE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E5BB0-DF98-4BA0-A722-AC4DF8D6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607B3-3AF9-423B-8C42-790D07E9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9AF12-BB83-49D6-B728-FD6D6AD7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4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63D43-9F2D-41FC-A081-A5BDE837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E1CAC-6CA3-4988-9F2F-E1187381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A5061-5DB8-46A9-AA50-0141820DD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268C-430B-4930-802C-C9DDC210F28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A139B-3032-49C2-866A-E3521F990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1213E-93C7-444A-B38C-446C6AA03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FA10-8C4D-4400-9AB1-DE14F4BAC3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F4C50A7-6567-42B7-A8CD-B5D8B5665699}"/>
              </a:ext>
            </a:extLst>
          </p:cNvPr>
          <p:cNvSpPr txBox="1">
            <a:spLocks/>
          </p:cNvSpPr>
          <p:nvPr userDrawn="1"/>
        </p:nvSpPr>
        <p:spPr>
          <a:xfrm>
            <a:off x="0" y="6492874"/>
            <a:ext cx="12192000" cy="407987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 kern="1200" baseline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Aspirational    I	   Brave   I   Compassionate</a:t>
            </a:r>
          </a:p>
        </p:txBody>
      </p:sp>
      <p:pic>
        <p:nvPicPr>
          <p:cNvPr id="8" name="Picture 7" descr="T:\Administration\SW Logos 2013\SW-Logo-Master.png">
            <a:extLst>
              <a:ext uri="{FF2B5EF4-FFF2-40B4-BE49-F238E27FC236}">
                <a16:creationId xmlns:a16="http://schemas.microsoft.com/office/drawing/2014/main" id="{E55FC277-918D-40E5-917B-AA66C0D76D00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114" y="21071"/>
            <a:ext cx="1346886" cy="1377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3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A50D73-0C20-4CB2-8138-B4F1B339A630}"/>
              </a:ext>
            </a:extLst>
          </p:cNvPr>
          <p:cNvSpPr txBox="1"/>
          <p:nvPr/>
        </p:nvSpPr>
        <p:spPr>
          <a:xfrm>
            <a:off x="431642" y="547757"/>
            <a:ext cx="11524343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800" dirty="0">
                <a:latin typeface="Comic Sans MS"/>
              </a:rPr>
              <a:t>GCSE Options 2024</a:t>
            </a:r>
            <a:endParaRPr lang="en-GB" sz="48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/>
              </a:rPr>
              <a:t>Subject name: GCSE Physical Education </a:t>
            </a:r>
            <a:endParaRPr lang="en-GB" sz="280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/>
              </a:rPr>
              <a:t>Head of Department / Subject contact: Mr Morrison</a:t>
            </a:r>
            <a:endParaRPr lang="en-GB" sz="2800" dirty="0">
              <a:latin typeface="Comic Sans MS" panose="030F0702030302020204" pitchFamily="66" charset="0"/>
            </a:endParaRPr>
          </a:p>
          <a:p>
            <a:pPr lvl="5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4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380A8-0757-4CBF-A59D-235A2E9DCC5A}"/>
              </a:ext>
            </a:extLst>
          </p:cNvPr>
          <p:cNvSpPr txBox="1"/>
          <p:nvPr/>
        </p:nvSpPr>
        <p:spPr>
          <a:xfrm>
            <a:off x="431642" y="547757"/>
            <a:ext cx="11524343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Common misconceptions and general advice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/>
              </a:rPr>
              <a:t>GCSE PE - 5 lessons a fortnight – 4 to 5 are theory/classroom. The practical performance takes place as a GCSE group within core PE (3 lessons a fortnight)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/>
                <a:ea typeface="+mn-lt"/>
                <a:cs typeface="+mn-lt"/>
              </a:rPr>
              <a:t>Students playing sport outside of school regularly tend to achieve higher marks in their practical grades</a:t>
            </a:r>
            <a:endParaRPr lang="en-GB">
              <a:latin typeface="Comic Sans MS"/>
            </a:endParaRPr>
          </a:p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4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7F2CD-DB31-4993-82B9-93D4646D67FE}"/>
              </a:ext>
            </a:extLst>
          </p:cNvPr>
          <p:cNvSpPr txBox="1"/>
          <p:nvPr/>
        </p:nvSpPr>
        <p:spPr>
          <a:xfrm>
            <a:off x="431642" y="547757"/>
            <a:ext cx="115243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What will I learn?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EB6CD-C69E-4982-BE64-2BF255F31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6985" y="1250531"/>
            <a:ext cx="5913268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/>
              <a:t>GCSE Physical Education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Physical Factors affecting Performance</a:t>
            </a:r>
          </a:p>
          <a:p>
            <a:pPr marL="457200" lvl="1" indent="0">
              <a:buNone/>
            </a:pPr>
            <a:r>
              <a:rPr lang="en-GB" dirty="0"/>
              <a:t>Muscles, skeletal, cardiovascular, effects of exercise, training principles, training methods, sports injuries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Social &amp; Cultural Issues in Sport</a:t>
            </a:r>
          </a:p>
          <a:p>
            <a:pPr marL="457200" lvl="1" indent="0">
              <a:buNone/>
            </a:pPr>
            <a:r>
              <a:rPr lang="en-GB" dirty="0"/>
              <a:t>Deviance in sport, drugs, gamesmanship, violence, ethics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Practical Sports Performance</a:t>
            </a:r>
          </a:p>
          <a:p>
            <a:pPr marL="457200" lvl="1" indent="0">
              <a:buNone/>
            </a:pPr>
            <a:r>
              <a:rPr lang="en-GB" dirty="0"/>
              <a:t>Three sports (Team and/or individual)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Analysis of Performance</a:t>
            </a:r>
          </a:p>
          <a:p>
            <a:pPr marL="457200" lvl="1" indent="0">
              <a:buNone/>
            </a:pPr>
            <a:r>
              <a:rPr lang="en-GB" dirty="0"/>
              <a:t>One sport</a:t>
            </a:r>
            <a:endParaRPr lang="en-GB" dirty="0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16005-F8A0-F203-4F2C-47DDE15838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1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BBFAF-D78B-4A2D-B9D1-2A05785AE77E}"/>
              </a:ext>
            </a:extLst>
          </p:cNvPr>
          <p:cNvSpPr txBox="1"/>
          <p:nvPr/>
        </p:nvSpPr>
        <p:spPr>
          <a:xfrm>
            <a:off x="431642" y="547757"/>
            <a:ext cx="115243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will I be assessed?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E95A3B-3266-4DFC-9D95-D6F8EAA6A91C}"/>
              </a:ext>
            </a:extLst>
          </p:cNvPr>
          <p:cNvSpPr txBox="1">
            <a:spLocks/>
          </p:cNvSpPr>
          <p:nvPr/>
        </p:nvSpPr>
        <p:spPr>
          <a:xfrm>
            <a:off x="3183373" y="1258114"/>
            <a:ext cx="5913268" cy="48508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/>
              <a:t>GCSE Physical Education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Physical Factors affecting Performance</a:t>
            </a:r>
          </a:p>
          <a:p>
            <a:pPr marL="457200" lvl="1" indent="0">
              <a:buNone/>
            </a:pPr>
            <a:r>
              <a:rPr lang="en-GB" dirty="0"/>
              <a:t>Exam – 1 hour – 30%</a:t>
            </a:r>
            <a:endParaRPr lang="en-GB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Social &amp; Cultural Issues in Sport</a:t>
            </a:r>
          </a:p>
          <a:p>
            <a:pPr marL="457200" lvl="1" indent="0">
              <a:buNone/>
            </a:pPr>
            <a:r>
              <a:rPr lang="en-GB" dirty="0"/>
              <a:t>Exam – 1 hour – 30%</a:t>
            </a:r>
            <a:endParaRPr lang="en-GB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Practical Sports Performance</a:t>
            </a:r>
          </a:p>
          <a:p>
            <a:pPr marL="457200" lvl="1" indent="0">
              <a:buNone/>
            </a:pPr>
            <a:r>
              <a:rPr lang="en-GB" dirty="0"/>
              <a:t>Practical assessment – 3 sports – 30%</a:t>
            </a:r>
            <a:endParaRPr lang="en-GB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Analysis of Performance</a:t>
            </a:r>
          </a:p>
          <a:p>
            <a:pPr marL="457200" lvl="1" indent="0">
              <a:buNone/>
            </a:pPr>
            <a:r>
              <a:rPr lang="en-GB" dirty="0"/>
              <a:t>Non-exam assessment (NEA) – 10%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78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3B71449E-63F7-B8D1-BFA0-8817AEAC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60" y="74262"/>
            <a:ext cx="6826369" cy="6120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7B825-E40D-B482-A678-819B9BB3F57D}"/>
              </a:ext>
            </a:extLst>
          </p:cNvPr>
          <p:cNvSpPr txBox="1"/>
          <p:nvPr/>
        </p:nvSpPr>
        <p:spPr>
          <a:xfrm>
            <a:off x="298173" y="828260"/>
            <a:ext cx="298173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GCSE PE Team sports</a:t>
            </a:r>
            <a:r>
              <a:rPr lang="en-US" sz="2400" dirty="0">
                <a:cs typeface="Calibri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24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AFD218-12C7-6D9C-CBFC-F52CC6D1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2" y="179725"/>
            <a:ext cx="7444596" cy="3263645"/>
          </a:xfrm>
          <a:prstGeom prst="rect">
            <a:avLst/>
          </a:prstGeom>
        </p:spPr>
      </p:pic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909D5B11-4A42-2D77-28B4-0E4CF9418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94" y="3424015"/>
            <a:ext cx="7444594" cy="3014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7CFA2-15C3-384B-536C-025DEA2A02F9}"/>
              </a:ext>
            </a:extLst>
          </p:cNvPr>
          <p:cNvSpPr txBox="1"/>
          <p:nvPr/>
        </p:nvSpPr>
        <p:spPr>
          <a:xfrm>
            <a:off x="298173" y="1173317"/>
            <a:ext cx="298173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GCSE PE Team sports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4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A0E76EA1-3CD3-AC92-3EF3-98E84363E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6" y="215113"/>
            <a:ext cx="5431765" cy="5838304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C31740-5441-4D4F-B2A7-EC66A6A49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98" y="3807823"/>
            <a:ext cx="6165010" cy="233348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F121070-F603-7C24-8035-AEE50255F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570" y="1356156"/>
            <a:ext cx="5532407" cy="17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9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42D806F3-3203-7B97-912D-54E674368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87" y="328344"/>
            <a:ext cx="10003765" cy="56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5CD0F-DADD-4B9D-AD98-52721C3D6DDC}"/>
              </a:ext>
            </a:extLst>
          </p:cNvPr>
          <p:cNvSpPr txBox="1"/>
          <p:nvPr/>
        </p:nvSpPr>
        <p:spPr>
          <a:xfrm>
            <a:off x="431642" y="547757"/>
            <a:ext cx="11524343" cy="637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What are the possible progression opportunities?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Many of our former students have gone onto: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dirty="0">
                <a:latin typeface="Comic Sans MS"/>
              </a:rPr>
              <a:t>A Level PE or Level 3 Sport</a:t>
            </a:r>
          </a:p>
          <a:p>
            <a:pPr lvl="1"/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b="1" u="sng" dirty="0">
                <a:latin typeface="Comic Sans MS"/>
              </a:rPr>
              <a:t>University</a:t>
            </a:r>
            <a:r>
              <a:rPr lang="en-GB" sz="2400" dirty="0">
                <a:latin typeface="Comic Sans MS"/>
              </a:rPr>
              <a:t> – sports science, sports coaching, PE teaching, physiotherapy and a multitude of other careers.</a:t>
            </a:r>
          </a:p>
          <a:p>
            <a:pPr lvl="1"/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b="1" u="sng" dirty="0">
                <a:latin typeface="Comic Sans MS"/>
              </a:rPr>
              <a:t>Particular student successes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/>
              </a:rPr>
              <a:t>Strength &amp; Conditioning coach with Sunderland 1</a:t>
            </a:r>
            <a:r>
              <a:rPr lang="en-GB" sz="2400" baseline="30000" dirty="0">
                <a:latin typeface="Comic Sans MS"/>
              </a:rPr>
              <a:t>st</a:t>
            </a:r>
            <a:r>
              <a:rPr lang="en-GB" sz="2400" dirty="0">
                <a:latin typeface="Comic Sans MS"/>
              </a:rPr>
              <a:t> 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/>
              </a:rPr>
              <a:t>Lead Physiotherapist at Birmingham City Hospital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/>
              </a:rPr>
              <a:t>PE Teacher here at Samuel 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/>
              </a:rPr>
              <a:t>Built his own Sports Coaching company working with local primary schools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/>
              </a:rPr>
              <a:t>PT, health and nutrition coach at </a:t>
            </a:r>
            <a:r>
              <a:rPr lang="en-GB" sz="2400" dirty="0" err="1">
                <a:latin typeface="Comic Sans MS"/>
              </a:rPr>
              <a:t>PureGym</a:t>
            </a:r>
            <a:r>
              <a:rPr lang="en-GB" sz="2400" dirty="0">
                <a:latin typeface="Comic Sans MS"/>
              </a:rPr>
              <a:t>. 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/>
              </a:rPr>
              <a:t>Many, many more</a:t>
            </a:r>
            <a:endParaRPr lang="en-GB" sz="2400">
              <a:latin typeface="Comic Sans MS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7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4BD095ED-8E97-438D-B9EA-8752E0913131}"/>
              </a:ext>
            </a:extLst>
          </p:cNvPr>
          <p:cNvSpPr txBox="1"/>
          <p:nvPr/>
        </p:nvSpPr>
        <p:spPr>
          <a:xfrm>
            <a:off x="1200750" y="175010"/>
            <a:ext cx="97905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Rockwell"/>
                <a:ea typeface="Rockwell"/>
                <a:cs typeface="Rockwell"/>
                <a:sym typeface="Rockwell"/>
              </a:rPr>
              <a:t>WHAT CAREERS DOES THIS COURSE LEAD TO?</a:t>
            </a:r>
            <a:endParaRPr sz="3600" b="1" dirty="0"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5F9C90-5137-4274-95F5-F2179034602C}"/>
              </a:ext>
            </a:extLst>
          </p:cNvPr>
          <p:cNvGrpSpPr/>
          <p:nvPr/>
        </p:nvGrpSpPr>
        <p:grpSpPr>
          <a:xfrm>
            <a:off x="418025" y="997610"/>
            <a:ext cx="10761684" cy="5877025"/>
            <a:chOff x="418025" y="763463"/>
            <a:chExt cx="9576326" cy="6485162"/>
          </a:xfrm>
        </p:grpSpPr>
        <p:sp>
          <p:nvSpPr>
            <p:cNvPr id="29" name="Google Shape;181;p21">
              <a:extLst>
                <a:ext uri="{FF2B5EF4-FFF2-40B4-BE49-F238E27FC236}">
                  <a16:creationId xmlns:a16="http://schemas.microsoft.com/office/drawing/2014/main" id="{19E1496B-627D-46B4-ACA0-CE6FE9B446E6}"/>
                </a:ext>
              </a:extLst>
            </p:cNvPr>
            <p:cNvSpPr/>
            <p:nvPr/>
          </p:nvSpPr>
          <p:spPr>
            <a:xfrm>
              <a:off x="659950" y="1606700"/>
              <a:ext cx="1651200" cy="1278900"/>
            </a:xfrm>
            <a:prstGeom prst="ellipse">
              <a:avLst/>
            </a:prstGeom>
            <a:solidFill>
              <a:srgbClr val="C9DAF8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ckwell"/>
                  <a:ea typeface="Rockwell"/>
                  <a:cs typeface="Rockwell"/>
                  <a:sym typeface="Rockwell"/>
                </a:rPr>
                <a:t>HEALTH AND FITNESS</a:t>
              </a:r>
              <a:endParaRPr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" name="Google Shape;182;p21">
              <a:extLst>
                <a:ext uri="{FF2B5EF4-FFF2-40B4-BE49-F238E27FC236}">
                  <a16:creationId xmlns:a16="http://schemas.microsoft.com/office/drawing/2014/main" id="{376F6643-6BF4-46DC-B2F2-99A8B8C66BB9}"/>
                </a:ext>
              </a:extLst>
            </p:cNvPr>
            <p:cNvSpPr txBox="1"/>
            <p:nvPr/>
          </p:nvSpPr>
          <p:spPr>
            <a:xfrm>
              <a:off x="418025" y="763463"/>
              <a:ext cx="1893125" cy="501900"/>
            </a:xfrm>
            <a:prstGeom prst="rect">
              <a:avLst/>
            </a:prstGeom>
            <a:solidFill>
              <a:srgbClr val="C9DAF8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Rockwell"/>
                  <a:ea typeface="Rockwell"/>
                  <a:cs typeface="Rockwell"/>
                  <a:sym typeface="Rockwell"/>
                </a:rPr>
                <a:t>Fitness Instructor </a:t>
              </a:r>
              <a:endParaRPr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1" name="Google Shape;183;p21">
              <a:extLst>
                <a:ext uri="{FF2B5EF4-FFF2-40B4-BE49-F238E27FC236}">
                  <a16:creationId xmlns:a16="http://schemas.microsoft.com/office/drawing/2014/main" id="{5B6FDBDE-FEA1-4BBB-926E-E378AF0D9144}"/>
                </a:ext>
              </a:extLst>
            </p:cNvPr>
            <p:cNvSpPr txBox="1"/>
            <p:nvPr/>
          </p:nvSpPr>
          <p:spPr>
            <a:xfrm>
              <a:off x="2301675" y="1416375"/>
              <a:ext cx="1651200" cy="501900"/>
            </a:xfrm>
            <a:prstGeom prst="rect">
              <a:avLst/>
            </a:prstGeom>
            <a:solidFill>
              <a:srgbClr val="C9DAF8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ckwell"/>
                  <a:ea typeface="Rockwell"/>
                  <a:cs typeface="Rockwell"/>
                  <a:sym typeface="Rockwell"/>
                </a:rPr>
                <a:t>Gym Instructor </a:t>
              </a:r>
              <a:endParaRPr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2" name="Google Shape;184;p21">
              <a:extLst>
                <a:ext uri="{FF2B5EF4-FFF2-40B4-BE49-F238E27FC236}">
                  <a16:creationId xmlns:a16="http://schemas.microsoft.com/office/drawing/2014/main" id="{D5C7C489-33C3-4794-8E29-F3B46B6AA243}"/>
                </a:ext>
              </a:extLst>
            </p:cNvPr>
            <p:cNvSpPr txBox="1"/>
            <p:nvPr/>
          </p:nvSpPr>
          <p:spPr>
            <a:xfrm>
              <a:off x="2301674" y="2765600"/>
              <a:ext cx="1836366" cy="719400"/>
            </a:xfrm>
            <a:prstGeom prst="rect">
              <a:avLst/>
            </a:prstGeom>
            <a:solidFill>
              <a:srgbClr val="C9DAF8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Rockwell"/>
                  <a:ea typeface="Rockwell"/>
                  <a:cs typeface="Rockwell"/>
                  <a:sym typeface="Rockwell"/>
                </a:rPr>
                <a:t>Health Promotion Officer  </a:t>
              </a:r>
              <a:endParaRPr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3" name="Google Shape;185;p21">
              <a:extLst>
                <a:ext uri="{FF2B5EF4-FFF2-40B4-BE49-F238E27FC236}">
                  <a16:creationId xmlns:a16="http://schemas.microsoft.com/office/drawing/2014/main" id="{E95B4A3B-8D9D-4A3B-BA44-9973AE0FCA18}"/>
                </a:ext>
              </a:extLst>
            </p:cNvPr>
            <p:cNvSpPr txBox="1"/>
            <p:nvPr/>
          </p:nvSpPr>
          <p:spPr>
            <a:xfrm>
              <a:off x="418025" y="3226925"/>
              <a:ext cx="1302554" cy="719400"/>
            </a:xfrm>
            <a:prstGeom prst="rect">
              <a:avLst/>
            </a:prstGeom>
            <a:solidFill>
              <a:srgbClr val="C9DAF8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Rockwell"/>
                  <a:ea typeface="Rockwell"/>
                  <a:cs typeface="Rockwell"/>
                  <a:sym typeface="Rockwell"/>
                </a:rPr>
                <a:t>Nutritionist</a:t>
              </a:r>
              <a:endParaRPr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4" name="Google Shape;186;p21">
              <a:extLst>
                <a:ext uri="{FF2B5EF4-FFF2-40B4-BE49-F238E27FC236}">
                  <a16:creationId xmlns:a16="http://schemas.microsoft.com/office/drawing/2014/main" id="{5D768087-5E48-4A78-B626-83A2A5D3EBC2}"/>
                </a:ext>
              </a:extLst>
            </p:cNvPr>
            <p:cNvSpPr/>
            <p:nvPr/>
          </p:nvSpPr>
          <p:spPr>
            <a:xfrm>
              <a:off x="708075" y="5188475"/>
              <a:ext cx="1769999" cy="1278900"/>
            </a:xfrm>
            <a:prstGeom prst="ellipse">
              <a:avLst/>
            </a:prstGeom>
            <a:solidFill>
              <a:srgbClr val="EAD1DC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ckwell"/>
                  <a:ea typeface="Rockwell"/>
                  <a:cs typeface="Rockwell"/>
                  <a:sym typeface="Rockwell"/>
                </a:rPr>
                <a:t>TEACHING</a:t>
              </a:r>
              <a:endParaRPr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5" name="Google Shape;187;p21">
              <a:extLst>
                <a:ext uri="{FF2B5EF4-FFF2-40B4-BE49-F238E27FC236}">
                  <a16:creationId xmlns:a16="http://schemas.microsoft.com/office/drawing/2014/main" id="{F3C247D3-B7BB-4701-9B22-86A2B6B2D104}"/>
                </a:ext>
              </a:extLst>
            </p:cNvPr>
            <p:cNvSpPr txBox="1"/>
            <p:nvPr/>
          </p:nvSpPr>
          <p:spPr>
            <a:xfrm>
              <a:off x="539375" y="6654925"/>
              <a:ext cx="2331300" cy="593700"/>
            </a:xfrm>
            <a:prstGeom prst="rect">
              <a:avLst/>
            </a:prstGeom>
            <a:solidFill>
              <a:srgbClr val="EAD1DC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ckwell"/>
                  <a:ea typeface="Rockwell"/>
                  <a:cs typeface="Rockwell"/>
                  <a:sym typeface="Rockwell"/>
                </a:rPr>
                <a:t>Children's Sports Coach</a:t>
              </a:r>
              <a:endParaRPr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" name="Google Shape;188;p21">
              <a:extLst>
                <a:ext uri="{FF2B5EF4-FFF2-40B4-BE49-F238E27FC236}">
                  <a16:creationId xmlns:a16="http://schemas.microsoft.com/office/drawing/2014/main" id="{41C98196-7C8A-4194-B2AB-D8FECD52356D}"/>
                </a:ext>
              </a:extLst>
            </p:cNvPr>
            <p:cNvSpPr txBox="1"/>
            <p:nvPr/>
          </p:nvSpPr>
          <p:spPr>
            <a:xfrm>
              <a:off x="2724850" y="5873675"/>
              <a:ext cx="2331300" cy="593700"/>
            </a:xfrm>
            <a:prstGeom prst="rect">
              <a:avLst/>
            </a:prstGeom>
            <a:solidFill>
              <a:srgbClr val="EAD1DC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ckwell"/>
                  <a:ea typeface="Rockwell"/>
                  <a:cs typeface="Rockwell"/>
                  <a:sym typeface="Rockwell"/>
                </a:rPr>
                <a:t>Community Sports Coach</a:t>
              </a:r>
              <a:endParaRPr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" name="Google Shape;189;p21">
              <a:extLst>
                <a:ext uri="{FF2B5EF4-FFF2-40B4-BE49-F238E27FC236}">
                  <a16:creationId xmlns:a16="http://schemas.microsoft.com/office/drawing/2014/main" id="{0D449531-39FB-4688-8E2F-D4E820D3C7FB}"/>
                </a:ext>
              </a:extLst>
            </p:cNvPr>
            <p:cNvSpPr txBox="1"/>
            <p:nvPr/>
          </p:nvSpPr>
          <p:spPr>
            <a:xfrm>
              <a:off x="418025" y="4287649"/>
              <a:ext cx="2574000" cy="600158"/>
            </a:xfrm>
            <a:prstGeom prst="rect">
              <a:avLst/>
            </a:prstGeom>
            <a:solidFill>
              <a:srgbClr val="EAD1DC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Rockwell"/>
                  <a:ea typeface="Rockwell"/>
                  <a:cs typeface="Rockwell"/>
                  <a:sym typeface="Rockwell"/>
                </a:rPr>
                <a:t>Outdoor Adventure Instructor</a:t>
              </a:r>
              <a:endParaRPr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" name="Google Shape;190;p21">
              <a:extLst>
                <a:ext uri="{FF2B5EF4-FFF2-40B4-BE49-F238E27FC236}">
                  <a16:creationId xmlns:a16="http://schemas.microsoft.com/office/drawing/2014/main" id="{2DAB01DB-B924-43EC-BAC9-BFF78FD1E8C5}"/>
                </a:ext>
              </a:extLst>
            </p:cNvPr>
            <p:cNvSpPr txBox="1"/>
            <p:nvPr/>
          </p:nvSpPr>
          <p:spPr>
            <a:xfrm>
              <a:off x="2870675" y="5049675"/>
              <a:ext cx="2209800" cy="501900"/>
            </a:xfrm>
            <a:prstGeom prst="rect">
              <a:avLst/>
            </a:prstGeom>
            <a:solidFill>
              <a:srgbClr val="EAD1DC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ckwell"/>
                  <a:ea typeface="Rockwell"/>
                  <a:cs typeface="Rockwell"/>
                  <a:sym typeface="Rockwell"/>
                </a:rPr>
                <a:t>PE Teacher</a:t>
              </a:r>
              <a:endParaRPr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9" name="Google Shape;191;p21">
              <a:extLst>
                <a:ext uri="{FF2B5EF4-FFF2-40B4-BE49-F238E27FC236}">
                  <a16:creationId xmlns:a16="http://schemas.microsoft.com/office/drawing/2014/main" id="{3E2ECA0C-408B-4AA1-81C1-0F68DDF8C355}"/>
                </a:ext>
              </a:extLst>
            </p:cNvPr>
            <p:cNvSpPr/>
            <p:nvPr/>
          </p:nvSpPr>
          <p:spPr>
            <a:xfrm>
              <a:off x="8116100" y="5049675"/>
              <a:ext cx="1651200" cy="1278900"/>
            </a:xfrm>
            <a:prstGeom prst="ellipse">
              <a:avLst/>
            </a:prstGeom>
            <a:solidFill>
              <a:srgbClr val="D9EAD3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ckwell"/>
                  <a:ea typeface="Rockwell"/>
                  <a:cs typeface="Rockwell"/>
                  <a:sym typeface="Rockwell"/>
                </a:rPr>
                <a:t>SCIENCE</a:t>
              </a:r>
              <a:endParaRPr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0" name="Google Shape;192;p21">
              <a:extLst>
                <a:ext uri="{FF2B5EF4-FFF2-40B4-BE49-F238E27FC236}">
                  <a16:creationId xmlns:a16="http://schemas.microsoft.com/office/drawing/2014/main" id="{B5780670-C548-4F12-8A69-527DCB49F64F}"/>
                </a:ext>
              </a:extLst>
            </p:cNvPr>
            <p:cNvSpPr txBox="1"/>
            <p:nvPr/>
          </p:nvSpPr>
          <p:spPr>
            <a:xfrm>
              <a:off x="7200000" y="4385899"/>
              <a:ext cx="2794351" cy="512659"/>
            </a:xfrm>
            <a:prstGeom prst="rect">
              <a:avLst/>
            </a:prstGeom>
            <a:solidFill>
              <a:srgbClr val="D9EAD3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Rockwell"/>
                  <a:ea typeface="Rockwell"/>
                  <a:cs typeface="Rockwell"/>
                  <a:sym typeface="Rockwell"/>
                </a:rPr>
                <a:t>Clinical Exercise Specialist</a:t>
              </a:r>
              <a:endParaRPr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" name="Google Shape;193;p21">
              <a:extLst>
                <a:ext uri="{FF2B5EF4-FFF2-40B4-BE49-F238E27FC236}">
                  <a16:creationId xmlns:a16="http://schemas.microsoft.com/office/drawing/2014/main" id="{5700E91A-0C79-4545-A1BC-22051DD65F7F}"/>
                </a:ext>
              </a:extLst>
            </p:cNvPr>
            <p:cNvSpPr txBox="1"/>
            <p:nvPr/>
          </p:nvSpPr>
          <p:spPr>
            <a:xfrm>
              <a:off x="5701225" y="5049674"/>
              <a:ext cx="1770000" cy="593700"/>
            </a:xfrm>
            <a:prstGeom prst="rect">
              <a:avLst/>
            </a:prstGeom>
            <a:solidFill>
              <a:srgbClr val="D9EAD3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Rockwell"/>
                  <a:ea typeface="Rockwell"/>
                  <a:cs typeface="Rockwell"/>
                  <a:sym typeface="Rockwell"/>
                </a:rPr>
                <a:t>Head of Sports Science</a:t>
              </a:r>
              <a:endParaRPr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" name="Google Shape;194;p21">
              <a:extLst>
                <a:ext uri="{FF2B5EF4-FFF2-40B4-BE49-F238E27FC236}">
                  <a16:creationId xmlns:a16="http://schemas.microsoft.com/office/drawing/2014/main" id="{5E9F783A-85A2-4C27-A6D8-67AFAA46E415}"/>
                </a:ext>
              </a:extLst>
            </p:cNvPr>
            <p:cNvSpPr txBox="1"/>
            <p:nvPr/>
          </p:nvSpPr>
          <p:spPr>
            <a:xfrm>
              <a:off x="7784550" y="6467375"/>
              <a:ext cx="2042100" cy="627200"/>
            </a:xfrm>
            <a:prstGeom prst="rect">
              <a:avLst/>
            </a:prstGeom>
            <a:solidFill>
              <a:srgbClr val="D9EAD3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Rockwell"/>
                  <a:ea typeface="Rockwell"/>
                  <a:cs typeface="Rockwell"/>
                  <a:sym typeface="Rockwell"/>
                </a:rPr>
                <a:t>Performance Analyst</a:t>
              </a:r>
              <a:endParaRPr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" name="Google Shape;195;p21">
              <a:extLst>
                <a:ext uri="{FF2B5EF4-FFF2-40B4-BE49-F238E27FC236}">
                  <a16:creationId xmlns:a16="http://schemas.microsoft.com/office/drawing/2014/main" id="{CE295348-9A8E-45C9-BDCC-6F557BB536AD}"/>
                </a:ext>
              </a:extLst>
            </p:cNvPr>
            <p:cNvSpPr txBox="1"/>
            <p:nvPr/>
          </p:nvSpPr>
          <p:spPr>
            <a:xfrm>
              <a:off x="5701225" y="5873675"/>
              <a:ext cx="1770000" cy="593700"/>
            </a:xfrm>
            <a:prstGeom prst="rect">
              <a:avLst/>
            </a:prstGeom>
            <a:solidFill>
              <a:srgbClr val="D9EAD3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ckwell"/>
                  <a:ea typeface="Rockwell"/>
                  <a:cs typeface="Rockwell"/>
                  <a:sym typeface="Rockwell"/>
                </a:rPr>
                <a:t>Physiotherapist</a:t>
              </a:r>
              <a:endParaRPr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" name="Google Shape;196;p21">
              <a:extLst>
                <a:ext uri="{FF2B5EF4-FFF2-40B4-BE49-F238E27FC236}">
                  <a16:creationId xmlns:a16="http://schemas.microsoft.com/office/drawing/2014/main" id="{4FD8FFDD-7A4B-480A-91E7-AFE89B415027}"/>
                </a:ext>
              </a:extLst>
            </p:cNvPr>
            <p:cNvSpPr/>
            <p:nvPr/>
          </p:nvSpPr>
          <p:spPr>
            <a:xfrm>
              <a:off x="7725200" y="1426650"/>
              <a:ext cx="2269151" cy="1599300"/>
            </a:xfrm>
            <a:prstGeom prst="ellipse">
              <a:avLst/>
            </a:prstGeom>
            <a:solidFill>
              <a:srgbClr val="F4CCCC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ckwell"/>
                  <a:ea typeface="Rockwell"/>
                  <a:cs typeface="Rockwell"/>
                  <a:sym typeface="Rockwell"/>
                </a:rPr>
                <a:t>COMMERCIAL</a:t>
              </a:r>
              <a:endParaRPr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5" name="Google Shape;197;p21">
              <a:extLst>
                <a:ext uri="{FF2B5EF4-FFF2-40B4-BE49-F238E27FC236}">
                  <a16:creationId xmlns:a16="http://schemas.microsoft.com/office/drawing/2014/main" id="{24B3554E-2579-41B1-A9C5-D1492DB7C762}"/>
                </a:ext>
              </a:extLst>
            </p:cNvPr>
            <p:cNvSpPr txBox="1"/>
            <p:nvPr/>
          </p:nvSpPr>
          <p:spPr>
            <a:xfrm>
              <a:off x="7264375" y="860453"/>
              <a:ext cx="2331300" cy="415200"/>
            </a:xfrm>
            <a:prstGeom prst="rect">
              <a:avLst/>
            </a:prstGeom>
            <a:solidFill>
              <a:srgbClr val="F4CCCC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ckwell"/>
                  <a:ea typeface="Rockwell"/>
                  <a:cs typeface="Rockwell"/>
                  <a:sym typeface="Rockwell"/>
                </a:rPr>
                <a:t>Events Management</a:t>
              </a:r>
              <a:endParaRPr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" name="Google Shape;198;p21">
              <a:extLst>
                <a:ext uri="{FF2B5EF4-FFF2-40B4-BE49-F238E27FC236}">
                  <a16:creationId xmlns:a16="http://schemas.microsoft.com/office/drawing/2014/main" id="{23B44F54-7C1D-4C72-969B-BCEB64AD7C75}"/>
                </a:ext>
              </a:extLst>
            </p:cNvPr>
            <p:cNvSpPr txBox="1"/>
            <p:nvPr/>
          </p:nvSpPr>
          <p:spPr>
            <a:xfrm>
              <a:off x="4813100" y="1920550"/>
              <a:ext cx="2679300" cy="593700"/>
            </a:xfrm>
            <a:prstGeom prst="rect">
              <a:avLst/>
            </a:prstGeom>
            <a:solidFill>
              <a:srgbClr val="F4CCCC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Rockwell"/>
                  <a:ea typeface="Rockwell"/>
                  <a:cs typeface="Rockwell"/>
                  <a:sym typeface="Rockwell"/>
                </a:rPr>
                <a:t>Sports Development Manager</a:t>
              </a:r>
              <a:endParaRPr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" name="Google Shape;199;p21">
              <a:extLst>
                <a:ext uri="{FF2B5EF4-FFF2-40B4-BE49-F238E27FC236}">
                  <a16:creationId xmlns:a16="http://schemas.microsoft.com/office/drawing/2014/main" id="{802485E6-D17D-426A-AF85-6CBBC8582F05}"/>
                </a:ext>
              </a:extLst>
            </p:cNvPr>
            <p:cNvSpPr txBox="1"/>
            <p:nvPr/>
          </p:nvSpPr>
          <p:spPr>
            <a:xfrm>
              <a:off x="6887850" y="3385584"/>
              <a:ext cx="2784600" cy="641642"/>
            </a:xfrm>
            <a:prstGeom prst="rect">
              <a:avLst/>
            </a:prstGeom>
            <a:solidFill>
              <a:srgbClr val="F4CCCC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Rockwell"/>
                  <a:ea typeface="Rockwell"/>
                  <a:cs typeface="Rockwell"/>
                  <a:sym typeface="Rockwell"/>
                </a:rPr>
                <a:t>Talent Identification Manager</a:t>
              </a:r>
              <a:endParaRPr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pic>
        <p:nvPicPr>
          <p:cNvPr id="48" name="Picture 4" descr="Image result for samuel ward logo">
            <a:extLst>
              <a:ext uri="{FF2B5EF4-FFF2-40B4-BE49-F238E27FC236}">
                <a16:creationId xmlns:a16="http://schemas.microsoft.com/office/drawing/2014/main" id="{DDB64355-84D3-4449-B30C-74C05BD0C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21" y="26654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9be4fc6f559450098a544dcf2e206c7 xmlns="2b734e5c-e2cf-4d91-a88f-3e50b50b24d7">
      <Terms xmlns="http://schemas.microsoft.com/office/infopath/2007/PartnerControls"/>
    </c9be4fc6f559450098a544dcf2e206c7>
    <b73a531bf2874837a19042fda8b245b9 xmlns="2b734e5c-e2cf-4d91-a88f-3e50b50b24d7">
      <Terms xmlns="http://schemas.microsoft.com/office/infopath/2007/PartnerControls"/>
    </b73a531bf2874837a19042fda8b245b9>
    <LocationsTaxHTField xmlns="a0520e7d-56ac-42ba-8299-7941f60600bb" xsi:nil="true"/>
    <g5236701626640c1ab96021ee8d14cff xmlns="2b734e5c-e2cf-4d91-a88f-3e50b50b24d7">
      <Terms xmlns="http://schemas.microsoft.com/office/infopath/2007/PartnerControls"/>
    </g5236701626640c1ab96021ee8d14cff>
    <KeywordsTagsTaxHTField xmlns="2b734e5c-e2cf-4d91-a88f-3e50b50b24d7" xsi:nil="true"/>
    <p640f9c8b4b14857bdc671f534fc7d57 xmlns="2b734e5c-e2cf-4d91-a88f-3e50b50b24d7">
      <Terms xmlns="http://schemas.microsoft.com/office/infopath/2007/PartnerControls"/>
    </p640f9c8b4b14857bdc671f534fc7d57>
    <lcf76f155ced4ddcb4097134ff3c332f xmlns="a5016997-deea-4fdb-a97d-61eed343007a">
      <Terms xmlns="http://schemas.microsoft.com/office/infopath/2007/PartnerControls"/>
    </lcf76f155ced4ddcb4097134ff3c332f>
    <DepartmentsTaxHTField xmlns="2b734e5c-e2cf-4d91-a88f-3e50b50b24d7" xsi:nil="true"/>
    <DocumentTypeTaxHTField xmlns="2b734e5c-e2cf-4d91-a88f-3e50b50b24d7" xsi:nil="true"/>
    <Owner xmlns="2b734e5c-e2cf-4d91-a88f-3e50b50b24d7">
      <UserInfo>
        <DisplayName/>
        <AccountId xsi:nil="true"/>
        <AccountType/>
      </UserInfo>
    </Owner>
    <TaxCatchAll xmlns="2b734e5c-e2cf-4d91-a88f-3e50b50b24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D9E04ED43D74CB62B53C7F0354145" ma:contentTypeVersion="26" ma:contentTypeDescription="Create a new document." ma:contentTypeScope="" ma:versionID="6a6fa0800be42f296a6aaac20b971609">
  <xsd:schema xmlns:xsd="http://www.w3.org/2001/XMLSchema" xmlns:xs="http://www.w3.org/2001/XMLSchema" xmlns:p="http://schemas.microsoft.com/office/2006/metadata/properties" xmlns:ns2="a0520e7d-56ac-42ba-8299-7941f60600bb" xmlns:ns3="2b734e5c-e2cf-4d91-a88f-3e50b50b24d7" xmlns:ns4="2b734e5c-e2cf-4d91-a88f-3e50b50b24d7" xmlns:ns5="a5016997-deea-4fdb-a97d-61eed343007a" targetNamespace="http://schemas.microsoft.com/office/2006/metadata/properties" ma:root="true" ma:fieldsID="0e81a288fd15d7ac946ada0729ef7906" ns2:_="" ns4:_="" ns5:_="">
    <xsd:import namespace="a0520e7d-56ac-42ba-8299-7941f60600bb"/>
    <xsd:import namespace="2b734e5c-e2cf-4d91-a88f-3e50b50b24d7"/>
    <xsd:import namespace="2b734e5c-e2cf-4d91-a88f-3e50b50b24d7"/>
    <xsd:import namespace="a5016997-deea-4fdb-a97d-61eed343007a"/>
    <xsd:element name="properties">
      <xsd:complexType>
        <xsd:sequence>
          <xsd:element name="documentManagement">
            <xsd:complexType>
              <xsd:all>
                <xsd:element ref="ns2:LocationsTaxHTField" minOccurs="0"/>
                <xsd:element ref="ns3:DocumentTypeTaxHTField" minOccurs="0"/>
                <xsd:element ref="ns3:DepartmentsTaxHTField" minOccurs="0"/>
                <xsd:element ref="ns3:KeywordsTagsTaxHTField" minOccurs="0"/>
                <xsd:element ref="ns4:b73a531bf2874837a19042fda8b245b9" minOccurs="0"/>
                <xsd:element ref="ns4:TaxCatchAll" minOccurs="0"/>
                <xsd:element ref="ns4:c9be4fc6f559450098a544dcf2e206c7" minOccurs="0"/>
                <xsd:element ref="ns4:p640f9c8b4b14857bdc671f534fc7d57" minOccurs="0"/>
                <xsd:element ref="ns4:g5236701626640c1ab96021ee8d14cff" minOccurs="0"/>
                <xsd:element ref="ns4:Owner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DateTaken" minOccurs="0"/>
                <xsd:element ref="ns5:lcf76f155ced4ddcb4097134ff3c332f" minOccurs="0"/>
                <xsd:element ref="ns5:MediaServiceOCR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20e7d-56ac-42ba-8299-7941f60600bb" elementFormDefault="qualified">
    <xsd:import namespace="http://schemas.microsoft.com/office/2006/documentManagement/types"/>
    <xsd:import namespace="http://schemas.microsoft.com/office/infopath/2007/PartnerControls"/>
    <xsd:element name="LocationsTaxHTField" ma:index="8" nillable="true" ma:displayName="LocationsTaxHTField" ma:hidden="true" ma:internalName="LocationsTaxHT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4e5c-e2cf-4d91-a88f-3e50b50b24d7" elementFormDefault="qualified">
    <xsd:import namespace="http://schemas.microsoft.com/office/2006/documentManagement/types"/>
    <xsd:import namespace="http://schemas.microsoft.com/office/infopath/2007/PartnerControls"/>
    <xsd:element name="DocumentTypeTaxHTField" ma:index="9" nillable="true" ma:displayName="DocumentTypeTaxHTField" ma:hidden="true" ma:internalName="DocumentTypeTaxHTField">
      <xsd:simpleType>
        <xsd:restriction base="dms:Note"/>
      </xsd:simpleType>
    </xsd:element>
    <xsd:element name="DepartmentsTaxHTField" ma:index="10" nillable="true" ma:displayName="DepartmentsTaxHTField" ma:hidden="true" ma:internalName="DepartmentsTaxHTField">
      <xsd:simpleType>
        <xsd:restriction base="dms:Note"/>
      </xsd:simpleType>
    </xsd:element>
    <xsd:element name="KeywordsTagsTaxHTField" ma:index="11" nillable="true" ma:displayName="KeywordsTagsTaxHTField" ma:hidden="true" ma:internalName="KeywordsTagsTaxHT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4e5c-e2cf-4d91-a88f-3e50b50b24d7" elementFormDefault="qualified">
    <xsd:import namespace="http://schemas.microsoft.com/office/2006/documentManagement/types"/>
    <xsd:import namespace="http://schemas.microsoft.com/office/infopath/2007/PartnerControls"/>
    <xsd:element name="b73a531bf2874837a19042fda8b245b9" ma:index="13" nillable="true" ma:taxonomy="true" ma:internalName="b73a531bf2874837a19042fda8b245b9" ma:taxonomyFieldName="Departments" ma:displayName="Departments" ma:default="" ma:fieldId="{b73a531b-f287-4837-a190-42fda8b245b9}" ma:taxonomyMulti="true" ma:sspId="4a324f7d-4130-4e3b-92bc-b3d938f1e27f" ma:termSetId="7de4cc5f-e887-4f58-961c-84d30d95a9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e6d01bd6-d855-4ab5-8da7-60028813d060}" ma:internalName="TaxCatchAll" ma:showField="CatchAllData" ma:web="2b734e5c-e2cf-4d91-a88f-3e50b50b24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be4fc6f559450098a544dcf2e206c7" ma:index="16" nillable="true" ma:taxonomy="true" ma:internalName="c9be4fc6f559450098a544dcf2e206c7" ma:taxonomyFieldName="DocumentType" ma:displayName="Document Type" ma:default="" ma:fieldId="{c9be4fc6-f559-4500-98a5-44dcf2e206c7}" ma:taxonomyMulti="true" ma:sspId="4a324f7d-4130-4e3b-92bc-b3d938f1e27f" ma:termSetId="286ebe61-194d-4783-ab71-3d55852e3f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40f9c8b4b14857bdc671f534fc7d57" ma:index="18" nillable="true" ma:taxonomy="true" ma:internalName="p640f9c8b4b14857bdc671f534fc7d57" ma:taxonomyFieldName="Locations" ma:displayName="Locations" ma:default="" ma:fieldId="{9640f9c8-b4b1-4857-bdc6-71f534fc7d57}" ma:taxonomyMulti="true" ma:sspId="4a324f7d-4130-4e3b-92bc-b3d938f1e27f" ma:termSetId="520fcd1e-a37f-4b37-b166-9a39e00fa8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236701626640c1ab96021ee8d14cff" ma:index="20" nillable="true" ma:taxonomy="true" ma:internalName="g5236701626640c1ab96021ee8d14cff" ma:taxonomyFieldName="KeywordsTags" ma:displayName="Keywords / Tags" ma:default="" ma:fieldId="{05236701-6266-40c1-ab96-021ee8d14cff}" ma:taxonomyMulti="true" ma:sspId="4a324f7d-4130-4e3b-92bc-b3d938f1e27f" ma:termSetId="5b1e0033-188b-4d38-a5dd-0bd2b0b787f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Owner" ma:index="21" nillable="true" ma:displayName="Owner" ma:format="Dropdown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16997-deea-4fdb-a97d-61eed3430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4a324f7d-4130-4e3b-92bc-b3d938f1e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F0EC31-6DA4-4818-BC15-BA286EBE7F16}">
  <ds:schemaRefs>
    <ds:schemaRef ds:uri="http://schemas.microsoft.com/office/2006/metadata/properties"/>
    <ds:schemaRef ds:uri="http://schemas.microsoft.com/office/infopath/2007/PartnerControls"/>
    <ds:schemaRef ds:uri="2b734e5c-e2cf-4d91-a88f-3e50b50b24d7"/>
    <ds:schemaRef ds:uri="a0520e7d-56ac-42ba-8299-7941f60600bb"/>
    <ds:schemaRef ds:uri="a5016997-deea-4fdb-a97d-61eed343007a"/>
  </ds:schemaRefs>
</ds:datastoreItem>
</file>

<file path=customXml/itemProps2.xml><?xml version="1.0" encoding="utf-8"?>
<ds:datastoreItem xmlns:ds="http://schemas.openxmlformats.org/officeDocument/2006/customXml" ds:itemID="{AE8121DD-D047-4814-BA3B-134469923A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2964B5-8D3F-42DA-B5AC-DBC88FF7D4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20e7d-56ac-42ba-8299-7941f60600bb"/>
    <ds:schemaRef ds:uri="2b734e5c-e2cf-4d91-a88f-3e50b50b24d7"/>
    <ds:schemaRef ds:uri="a5016997-deea-4fdb-a97d-61eed3430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4444</TotalTime>
  <Words>289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Butterworth</dc:creator>
  <cp:lastModifiedBy>P Butterworth</cp:lastModifiedBy>
  <cp:revision>86</cp:revision>
  <dcterms:created xsi:type="dcterms:W3CDTF">2022-01-11T14:17:11Z</dcterms:created>
  <dcterms:modified xsi:type="dcterms:W3CDTF">2025-02-27T13:31:31Z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0x0101009EAD9E04ED43D74CB62B53C7F0354145</vt:lpwstr>
  </property>
</Properties>
</file>