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4"/>
  </p:sldMasterIdLst>
  <p:notesMasterIdLst>
    <p:notesMasterId r:id="rId19"/>
  </p:notesMasterIdLst>
  <p:sldIdLst>
    <p:sldId id="259" r:id="rId5"/>
    <p:sldId id="262" r:id="rId6"/>
    <p:sldId id="427" r:id="rId7"/>
    <p:sldId id="263" r:id="rId8"/>
    <p:sldId id="264" r:id="rId9"/>
    <p:sldId id="265" r:id="rId10"/>
    <p:sldId id="413" r:id="rId11"/>
    <p:sldId id="426" r:id="rId12"/>
    <p:sldId id="261" r:id="rId13"/>
    <p:sldId id="339" r:id="rId14"/>
    <p:sldId id="260" r:id="rId15"/>
    <p:sldId id="346" r:id="rId16"/>
    <p:sldId id="345" r:id="rId17"/>
    <p:sldId id="43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2358BD-988F-EF3D-0193-188DEE01D722}" v="2" dt="2024-01-11T10:25:16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F1D4F3-CF78-432A-A9FC-D18A67271C3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05F5E99-1840-4844-BA95-4B08BB0552B0}">
      <dgm:prSet/>
      <dgm:spPr/>
      <dgm:t>
        <a:bodyPr/>
        <a:lstStyle/>
        <a:p>
          <a:pPr rtl="0"/>
          <a:r>
            <a:rPr lang="en-US" u="sng" dirty="0">
              <a:solidFill>
                <a:srgbClr val="002060"/>
              </a:solidFill>
              <a:latin typeface="Comic Sans MS" panose="030F0702030302020204" pitchFamily="66" charset="0"/>
            </a:rPr>
            <a:t>Unit 1:</a:t>
          </a:r>
          <a:r>
            <a:rPr lang="en-US" u="sng" dirty="0">
              <a:solidFill>
                <a:srgbClr val="002060"/>
              </a:solidFill>
              <a:latin typeface="Calibri"/>
            </a:rPr>
            <a:t> </a:t>
          </a:r>
          <a:endParaRPr lang="en-US" dirty="0">
            <a:solidFill>
              <a:srgbClr val="002060"/>
            </a:solidFill>
          </a:endParaRPr>
        </a:p>
      </dgm:t>
    </dgm:pt>
    <dgm:pt modelId="{38A9CC89-5B53-43AE-AFF7-01F0501CB823}" type="parTrans" cxnId="{93CCA7BE-212C-4D3A-B1AF-66031BC5C928}">
      <dgm:prSet/>
      <dgm:spPr/>
      <dgm:t>
        <a:bodyPr/>
        <a:lstStyle/>
        <a:p>
          <a:endParaRPr lang="en-US"/>
        </a:p>
      </dgm:t>
    </dgm:pt>
    <dgm:pt modelId="{7FC2E4C2-FC1E-473D-AE9D-E81289CB271D}" type="sibTrans" cxnId="{93CCA7BE-212C-4D3A-B1AF-66031BC5C928}">
      <dgm:prSet/>
      <dgm:spPr/>
      <dgm:t>
        <a:bodyPr/>
        <a:lstStyle/>
        <a:p>
          <a:endParaRPr lang="en-US"/>
        </a:p>
      </dgm:t>
    </dgm:pt>
    <dgm:pt modelId="{DEC9A223-9869-4927-B8EB-24E9F12B8BE2}">
      <dgm:prSet/>
      <dgm:spPr/>
      <dgm:t>
        <a:bodyPr/>
        <a:lstStyle/>
        <a:p>
          <a:r>
            <a:rPr lang="en-US" b="1" u="sng" dirty="0">
              <a:solidFill>
                <a:srgbClr val="002060"/>
              </a:solidFill>
              <a:latin typeface="Comic Sans MS" panose="030F0702030302020204" pitchFamily="66" charset="0"/>
            </a:rPr>
            <a:t>US FILM</a:t>
          </a:r>
          <a:endParaRPr lang="en-US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5B4F0BE0-A519-426E-8E5E-FA808CACCF09}" type="parTrans" cxnId="{BC254855-F4A3-4937-B79F-808A3CE0AC4C}">
      <dgm:prSet/>
      <dgm:spPr/>
      <dgm:t>
        <a:bodyPr/>
        <a:lstStyle/>
        <a:p>
          <a:endParaRPr lang="en-US"/>
        </a:p>
      </dgm:t>
    </dgm:pt>
    <dgm:pt modelId="{59E1773B-91CA-4D32-9F0C-5CE983108F9C}" type="sibTrans" cxnId="{BC254855-F4A3-4937-B79F-808A3CE0AC4C}">
      <dgm:prSet/>
      <dgm:spPr/>
      <dgm:t>
        <a:bodyPr/>
        <a:lstStyle/>
        <a:p>
          <a:endParaRPr lang="en-US"/>
        </a:p>
      </dgm:t>
    </dgm:pt>
    <dgm:pt modelId="{4140CD13-5189-4050-BA11-947205063D0A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  <a:latin typeface="Comic Sans MS" panose="030F0702030302020204" pitchFamily="66" charset="0"/>
            </a:rPr>
            <a:t>1 </a:t>
          </a:r>
          <a:r>
            <a:rPr lang="en-US" dirty="0" err="1">
              <a:solidFill>
                <a:srgbClr val="002060"/>
              </a:solidFill>
              <a:latin typeface="Comic Sans MS" panose="030F0702030302020204" pitchFamily="66" charset="0"/>
            </a:rPr>
            <a:t>hr</a:t>
          </a:r>
          <a:r>
            <a:rPr lang="en-US" dirty="0">
              <a:solidFill>
                <a:srgbClr val="002060"/>
              </a:solidFill>
              <a:latin typeface="Comic Sans MS" panose="030F0702030302020204" pitchFamily="66" charset="0"/>
            </a:rPr>
            <a:t> 30 mins exam at end of course totaling 35% of your final grade</a:t>
          </a:r>
        </a:p>
      </dgm:t>
    </dgm:pt>
    <dgm:pt modelId="{960D5D50-3B59-4388-A6BD-A34E0F011A44}" type="parTrans" cxnId="{96C8A176-7670-432B-B052-5A8881651C54}">
      <dgm:prSet/>
      <dgm:spPr/>
      <dgm:t>
        <a:bodyPr/>
        <a:lstStyle/>
        <a:p>
          <a:endParaRPr lang="en-US"/>
        </a:p>
      </dgm:t>
    </dgm:pt>
    <dgm:pt modelId="{0F97A1C7-80FB-400C-8064-78C654FCAB5B}" type="sibTrans" cxnId="{96C8A176-7670-432B-B052-5A8881651C54}">
      <dgm:prSet/>
      <dgm:spPr/>
      <dgm:t>
        <a:bodyPr/>
        <a:lstStyle/>
        <a:p>
          <a:endParaRPr lang="en-US"/>
        </a:p>
      </dgm:t>
    </dgm:pt>
    <dgm:pt modelId="{B8CF7ECA-34B5-4D57-BA78-9924FC9D1C5E}">
      <dgm:prSet/>
      <dgm:spPr/>
      <dgm:t>
        <a:bodyPr/>
        <a:lstStyle/>
        <a:p>
          <a:r>
            <a:rPr lang="en-US" u="sng" dirty="0">
              <a:solidFill>
                <a:srgbClr val="002060"/>
              </a:solidFill>
              <a:latin typeface="Comic Sans MS" panose="030F0702030302020204" pitchFamily="66" charset="0"/>
            </a:rPr>
            <a:t>Unit 2</a:t>
          </a:r>
          <a:r>
            <a:rPr lang="en-US" u="sng" dirty="0">
              <a:solidFill>
                <a:srgbClr val="002060"/>
              </a:solidFill>
            </a:rPr>
            <a:t>:</a:t>
          </a:r>
          <a:endParaRPr lang="en-US" dirty="0">
            <a:solidFill>
              <a:srgbClr val="002060"/>
            </a:solidFill>
          </a:endParaRPr>
        </a:p>
      </dgm:t>
    </dgm:pt>
    <dgm:pt modelId="{559E7CFA-A29E-400B-A8C9-6948B3E5B8FC}" type="parTrans" cxnId="{04CA30EE-2675-4885-8877-4DA64409D0CE}">
      <dgm:prSet/>
      <dgm:spPr/>
      <dgm:t>
        <a:bodyPr/>
        <a:lstStyle/>
        <a:p>
          <a:endParaRPr lang="en-US"/>
        </a:p>
      </dgm:t>
    </dgm:pt>
    <dgm:pt modelId="{F05CB21B-8F99-434E-B273-102C9FED1A04}" type="sibTrans" cxnId="{04CA30EE-2675-4885-8877-4DA64409D0CE}">
      <dgm:prSet/>
      <dgm:spPr/>
      <dgm:t>
        <a:bodyPr/>
        <a:lstStyle/>
        <a:p>
          <a:endParaRPr lang="en-US"/>
        </a:p>
      </dgm:t>
    </dgm:pt>
    <dgm:pt modelId="{C2A26FC6-CC0A-4C6F-A5C6-FCE342B3BAC7}">
      <dgm:prSet/>
      <dgm:spPr/>
      <dgm:t>
        <a:bodyPr/>
        <a:lstStyle/>
        <a:p>
          <a:r>
            <a:rPr lang="en-US" b="1" u="sng" dirty="0">
              <a:solidFill>
                <a:srgbClr val="002060"/>
              </a:solidFill>
              <a:latin typeface="Comic Sans MS" panose="030F0702030302020204" pitchFamily="66" charset="0"/>
            </a:rPr>
            <a:t>Global Film</a:t>
          </a:r>
          <a:endParaRPr lang="en-US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9C8F2ED6-57ED-4BD3-B970-2E87CC03D762}" type="parTrans" cxnId="{955A6109-F57F-4199-A37D-2514FF13ECA5}">
      <dgm:prSet/>
      <dgm:spPr/>
      <dgm:t>
        <a:bodyPr/>
        <a:lstStyle/>
        <a:p>
          <a:endParaRPr lang="en-US"/>
        </a:p>
      </dgm:t>
    </dgm:pt>
    <dgm:pt modelId="{65D9ADEB-DB8A-461C-B525-B28F25E92D11}" type="sibTrans" cxnId="{955A6109-F57F-4199-A37D-2514FF13ECA5}">
      <dgm:prSet/>
      <dgm:spPr/>
      <dgm:t>
        <a:bodyPr/>
        <a:lstStyle/>
        <a:p>
          <a:endParaRPr lang="en-US"/>
        </a:p>
      </dgm:t>
    </dgm:pt>
    <dgm:pt modelId="{B417C83D-F6ED-4FB4-B634-4B929596BE22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  <a:latin typeface="Comic Sans MS" panose="030F0702030302020204" pitchFamily="66" charset="0"/>
            </a:rPr>
            <a:t>1 </a:t>
          </a:r>
          <a:r>
            <a:rPr lang="en-US" dirty="0" err="1">
              <a:solidFill>
                <a:srgbClr val="002060"/>
              </a:solidFill>
              <a:latin typeface="Comic Sans MS" panose="030F0702030302020204" pitchFamily="66" charset="0"/>
            </a:rPr>
            <a:t>hr</a:t>
          </a:r>
          <a:r>
            <a:rPr lang="en-US" dirty="0">
              <a:solidFill>
                <a:srgbClr val="002060"/>
              </a:solidFill>
              <a:latin typeface="Comic Sans MS" panose="030F0702030302020204" pitchFamily="66" charset="0"/>
            </a:rPr>
            <a:t> 30 mins exam at end of course totaling 35% of your final grade</a:t>
          </a:r>
        </a:p>
      </dgm:t>
    </dgm:pt>
    <dgm:pt modelId="{57CD9DFE-067C-42E7-838C-7A2FFC16855D}" type="parTrans" cxnId="{8941FC82-CC95-4A79-A714-CECC5B8F646B}">
      <dgm:prSet/>
      <dgm:spPr/>
      <dgm:t>
        <a:bodyPr/>
        <a:lstStyle/>
        <a:p>
          <a:endParaRPr lang="en-US"/>
        </a:p>
      </dgm:t>
    </dgm:pt>
    <dgm:pt modelId="{CEF9969D-818F-49CA-A369-BB4B6A4BC882}" type="sibTrans" cxnId="{8941FC82-CC95-4A79-A714-CECC5B8F646B}">
      <dgm:prSet/>
      <dgm:spPr/>
      <dgm:t>
        <a:bodyPr/>
        <a:lstStyle/>
        <a:p>
          <a:endParaRPr lang="en-US"/>
        </a:p>
      </dgm:t>
    </dgm:pt>
    <dgm:pt modelId="{64986B90-9233-49AD-8645-4253FD0F02E4}">
      <dgm:prSet/>
      <dgm:spPr/>
      <dgm:t>
        <a:bodyPr/>
        <a:lstStyle/>
        <a:p>
          <a:r>
            <a:rPr lang="en-US" u="sng" dirty="0">
              <a:solidFill>
                <a:srgbClr val="FFFFFF"/>
              </a:solidFill>
              <a:latin typeface="Comic Sans MS" panose="030F0702030302020204" pitchFamily="66" charset="0"/>
            </a:rPr>
            <a:t>Unit 3:</a:t>
          </a:r>
          <a:endParaRPr lang="en-US" dirty="0">
            <a:solidFill>
              <a:srgbClr val="FFFFFF"/>
            </a:solidFill>
            <a:latin typeface="Comic Sans MS" panose="030F0702030302020204" pitchFamily="66" charset="0"/>
          </a:endParaRPr>
        </a:p>
      </dgm:t>
    </dgm:pt>
    <dgm:pt modelId="{0D9DDEFD-5432-4813-9C28-F75AB3A946E9}" type="parTrans" cxnId="{BF3E7D40-3BC7-419B-83DF-436D649DDA39}">
      <dgm:prSet/>
      <dgm:spPr/>
      <dgm:t>
        <a:bodyPr/>
        <a:lstStyle/>
        <a:p>
          <a:endParaRPr lang="en-US"/>
        </a:p>
      </dgm:t>
    </dgm:pt>
    <dgm:pt modelId="{27FC7DFE-9752-43FE-8CFB-ADDCA5EE1FB3}" type="sibTrans" cxnId="{BF3E7D40-3BC7-419B-83DF-436D649DDA39}">
      <dgm:prSet/>
      <dgm:spPr/>
      <dgm:t>
        <a:bodyPr/>
        <a:lstStyle/>
        <a:p>
          <a:endParaRPr lang="en-US"/>
        </a:p>
      </dgm:t>
    </dgm:pt>
    <dgm:pt modelId="{B6BD9874-F6A8-4ECA-B855-183FD7E249D6}">
      <dgm:prSet/>
      <dgm:spPr/>
      <dgm:t>
        <a:bodyPr/>
        <a:lstStyle/>
        <a:p>
          <a:r>
            <a:rPr lang="en-GB" b="1" u="sng" dirty="0">
              <a:solidFill>
                <a:srgbClr val="002060"/>
              </a:solidFill>
              <a:latin typeface="Comic Sans MS" panose="030F0702030302020204" pitchFamily="66" charset="0"/>
            </a:rPr>
            <a:t>Film Production</a:t>
          </a:r>
          <a:endParaRPr lang="en-US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7FC0F95F-0D91-4F1D-BB92-9E02216BC130}" type="parTrans" cxnId="{AFC1E1BB-CAB7-4D27-8FDF-7BB4D0559693}">
      <dgm:prSet/>
      <dgm:spPr/>
      <dgm:t>
        <a:bodyPr/>
        <a:lstStyle/>
        <a:p>
          <a:endParaRPr lang="en-US"/>
        </a:p>
      </dgm:t>
    </dgm:pt>
    <dgm:pt modelId="{5CBC328D-7D17-4E02-B5A4-275DC475D4BF}" type="sibTrans" cxnId="{AFC1E1BB-CAB7-4D27-8FDF-7BB4D0559693}">
      <dgm:prSet/>
      <dgm:spPr/>
      <dgm:t>
        <a:bodyPr/>
        <a:lstStyle/>
        <a:p>
          <a:endParaRPr lang="en-US"/>
        </a:p>
      </dgm:t>
    </dgm:pt>
    <dgm:pt modelId="{09C46861-23A2-4F55-8490-554F4193BEF9}">
      <dgm:prSet/>
      <dgm:spPr/>
      <dgm:t>
        <a:bodyPr/>
        <a:lstStyle/>
        <a:p>
          <a:pPr rtl="0"/>
          <a:r>
            <a:rPr lang="en-US" dirty="0">
              <a:solidFill>
                <a:srgbClr val="002060"/>
              </a:solidFill>
              <a:latin typeface="Comic Sans MS" panose="030F0702030302020204" pitchFamily="66" charset="0"/>
            </a:rPr>
            <a:t>2-2 1/2 minute production , and evaluation in final year of course, totaling 30% of your final grade.</a:t>
          </a:r>
        </a:p>
      </dgm:t>
    </dgm:pt>
    <dgm:pt modelId="{F6F78D7E-01B3-4229-9CDE-A05A9399AA90}" type="parTrans" cxnId="{9BC4E20F-3FAA-425A-9BE6-977B23A044A2}">
      <dgm:prSet/>
      <dgm:spPr/>
      <dgm:t>
        <a:bodyPr/>
        <a:lstStyle/>
        <a:p>
          <a:endParaRPr lang="en-US"/>
        </a:p>
      </dgm:t>
    </dgm:pt>
    <dgm:pt modelId="{5789E4A7-375C-4EE8-A530-D4D0F1C80607}" type="sibTrans" cxnId="{9BC4E20F-3FAA-425A-9BE6-977B23A044A2}">
      <dgm:prSet/>
      <dgm:spPr/>
      <dgm:t>
        <a:bodyPr/>
        <a:lstStyle/>
        <a:p>
          <a:endParaRPr lang="en-US"/>
        </a:p>
      </dgm:t>
    </dgm:pt>
    <dgm:pt modelId="{173E6C2A-8183-4456-9E94-9B8661CC8F33}" type="pres">
      <dgm:prSet presAssocID="{A8F1D4F3-CF78-432A-A9FC-D18A67271C31}" presName="linear" presStyleCnt="0">
        <dgm:presLayoutVars>
          <dgm:animLvl val="lvl"/>
          <dgm:resizeHandles val="exact"/>
        </dgm:presLayoutVars>
      </dgm:prSet>
      <dgm:spPr/>
    </dgm:pt>
    <dgm:pt modelId="{819BBC7B-343E-4B77-95F3-4840C3F45E1A}" type="pres">
      <dgm:prSet presAssocID="{905F5E99-1840-4844-BA95-4B08BB0552B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7F13B52-D1A5-4C39-9068-98EDD82754DD}" type="pres">
      <dgm:prSet presAssocID="{905F5E99-1840-4844-BA95-4B08BB0552B0}" presName="childText" presStyleLbl="revTx" presStyleIdx="0" presStyleCnt="3">
        <dgm:presLayoutVars>
          <dgm:bulletEnabled val="1"/>
        </dgm:presLayoutVars>
      </dgm:prSet>
      <dgm:spPr/>
    </dgm:pt>
    <dgm:pt modelId="{998E549F-0290-46D3-A0CE-AC7B733A2EAA}" type="pres">
      <dgm:prSet presAssocID="{B8CF7ECA-34B5-4D57-BA78-9924FC9D1C5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870CC2B-447F-42E5-9FAC-3FB5F3E1973D}" type="pres">
      <dgm:prSet presAssocID="{B8CF7ECA-34B5-4D57-BA78-9924FC9D1C5E}" presName="childText" presStyleLbl="revTx" presStyleIdx="1" presStyleCnt="3">
        <dgm:presLayoutVars>
          <dgm:bulletEnabled val="1"/>
        </dgm:presLayoutVars>
      </dgm:prSet>
      <dgm:spPr/>
    </dgm:pt>
    <dgm:pt modelId="{74653D0A-4AC6-4BA4-B638-8D8C870520FD}" type="pres">
      <dgm:prSet presAssocID="{64986B90-9233-49AD-8645-4253FD0F02E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76C6969-9C94-4261-93CA-6B449E9F2662}" type="pres">
      <dgm:prSet presAssocID="{64986B90-9233-49AD-8645-4253FD0F02E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55A6109-F57F-4199-A37D-2514FF13ECA5}" srcId="{B8CF7ECA-34B5-4D57-BA78-9924FC9D1C5E}" destId="{C2A26FC6-CC0A-4C6F-A5C6-FCE342B3BAC7}" srcOrd="0" destOrd="0" parTransId="{9C8F2ED6-57ED-4BD3-B970-2E87CC03D762}" sibTransId="{65D9ADEB-DB8A-461C-B525-B28F25E92D11}"/>
    <dgm:cxn modelId="{9BC4E20F-3FAA-425A-9BE6-977B23A044A2}" srcId="{64986B90-9233-49AD-8645-4253FD0F02E4}" destId="{09C46861-23A2-4F55-8490-554F4193BEF9}" srcOrd="1" destOrd="0" parTransId="{F6F78D7E-01B3-4229-9CDE-A05A9399AA90}" sibTransId="{5789E4A7-375C-4EE8-A530-D4D0F1C80607}"/>
    <dgm:cxn modelId="{6A927922-4FD9-419B-BB81-6A2957D7CE07}" type="presOf" srcId="{905F5E99-1840-4844-BA95-4B08BB0552B0}" destId="{819BBC7B-343E-4B77-95F3-4840C3F45E1A}" srcOrd="0" destOrd="0" presId="urn:microsoft.com/office/officeart/2005/8/layout/vList2"/>
    <dgm:cxn modelId="{15E4CA26-C6AF-4C30-A1D7-5224AAB15227}" type="presOf" srcId="{DEC9A223-9869-4927-B8EB-24E9F12B8BE2}" destId="{E7F13B52-D1A5-4C39-9068-98EDD82754DD}" srcOrd="0" destOrd="0" presId="urn:microsoft.com/office/officeart/2005/8/layout/vList2"/>
    <dgm:cxn modelId="{FFDE9D3F-72B2-4B4F-8079-C4536336414B}" type="presOf" srcId="{B417C83D-F6ED-4FB4-B634-4B929596BE22}" destId="{F870CC2B-447F-42E5-9FAC-3FB5F3E1973D}" srcOrd="0" destOrd="1" presId="urn:microsoft.com/office/officeart/2005/8/layout/vList2"/>
    <dgm:cxn modelId="{BF3E7D40-3BC7-419B-83DF-436D649DDA39}" srcId="{A8F1D4F3-CF78-432A-A9FC-D18A67271C31}" destId="{64986B90-9233-49AD-8645-4253FD0F02E4}" srcOrd="2" destOrd="0" parTransId="{0D9DDEFD-5432-4813-9C28-F75AB3A946E9}" sibTransId="{27FC7DFE-9752-43FE-8CFB-ADDCA5EE1FB3}"/>
    <dgm:cxn modelId="{8EE40F5D-4DE8-488F-AE1D-E1B665FC519F}" type="presOf" srcId="{A8F1D4F3-CF78-432A-A9FC-D18A67271C31}" destId="{173E6C2A-8183-4456-9E94-9B8661CC8F33}" srcOrd="0" destOrd="0" presId="urn:microsoft.com/office/officeart/2005/8/layout/vList2"/>
    <dgm:cxn modelId="{D15D096D-725A-401D-B810-09276E8EC92E}" type="presOf" srcId="{64986B90-9233-49AD-8645-4253FD0F02E4}" destId="{74653D0A-4AC6-4BA4-B638-8D8C870520FD}" srcOrd="0" destOrd="0" presId="urn:microsoft.com/office/officeart/2005/8/layout/vList2"/>
    <dgm:cxn modelId="{8AD5CB4F-5CDD-416D-A1DC-C6B958672D8A}" type="presOf" srcId="{4140CD13-5189-4050-BA11-947205063D0A}" destId="{E7F13B52-D1A5-4C39-9068-98EDD82754DD}" srcOrd="0" destOrd="1" presId="urn:microsoft.com/office/officeart/2005/8/layout/vList2"/>
    <dgm:cxn modelId="{BC254855-F4A3-4937-B79F-808A3CE0AC4C}" srcId="{905F5E99-1840-4844-BA95-4B08BB0552B0}" destId="{DEC9A223-9869-4927-B8EB-24E9F12B8BE2}" srcOrd="0" destOrd="0" parTransId="{5B4F0BE0-A519-426E-8E5E-FA808CACCF09}" sibTransId="{59E1773B-91CA-4D32-9F0C-5CE983108F9C}"/>
    <dgm:cxn modelId="{96C8A176-7670-432B-B052-5A8881651C54}" srcId="{905F5E99-1840-4844-BA95-4B08BB0552B0}" destId="{4140CD13-5189-4050-BA11-947205063D0A}" srcOrd="1" destOrd="0" parTransId="{960D5D50-3B59-4388-A6BD-A34E0F011A44}" sibTransId="{0F97A1C7-80FB-400C-8064-78C654FCAB5B}"/>
    <dgm:cxn modelId="{8941FC82-CC95-4A79-A714-CECC5B8F646B}" srcId="{B8CF7ECA-34B5-4D57-BA78-9924FC9D1C5E}" destId="{B417C83D-F6ED-4FB4-B634-4B929596BE22}" srcOrd="1" destOrd="0" parTransId="{57CD9DFE-067C-42E7-838C-7A2FFC16855D}" sibTransId="{CEF9969D-818F-49CA-A369-BB4B6A4BC882}"/>
    <dgm:cxn modelId="{5064ECA7-C976-4E58-AE98-F8C10FE341C2}" type="presOf" srcId="{B6BD9874-F6A8-4ECA-B855-183FD7E249D6}" destId="{776C6969-9C94-4261-93CA-6B449E9F2662}" srcOrd="0" destOrd="0" presId="urn:microsoft.com/office/officeart/2005/8/layout/vList2"/>
    <dgm:cxn modelId="{AFC1E1BB-CAB7-4D27-8FDF-7BB4D0559693}" srcId="{64986B90-9233-49AD-8645-4253FD0F02E4}" destId="{B6BD9874-F6A8-4ECA-B855-183FD7E249D6}" srcOrd="0" destOrd="0" parTransId="{7FC0F95F-0D91-4F1D-BB92-9E02216BC130}" sibTransId="{5CBC328D-7D17-4E02-B5A4-275DC475D4BF}"/>
    <dgm:cxn modelId="{93CCA7BE-212C-4D3A-B1AF-66031BC5C928}" srcId="{A8F1D4F3-CF78-432A-A9FC-D18A67271C31}" destId="{905F5E99-1840-4844-BA95-4B08BB0552B0}" srcOrd="0" destOrd="0" parTransId="{38A9CC89-5B53-43AE-AFF7-01F0501CB823}" sibTransId="{7FC2E4C2-FC1E-473D-AE9D-E81289CB271D}"/>
    <dgm:cxn modelId="{6E3535C1-8DE1-4008-AD96-265270EEAE85}" type="presOf" srcId="{C2A26FC6-CC0A-4C6F-A5C6-FCE342B3BAC7}" destId="{F870CC2B-447F-42E5-9FAC-3FB5F3E1973D}" srcOrd="0" destOrd="0" presId="urn:microsoft.com/office/officeart/2005/8/layout/vList2"/>
    <dgm:cxn modelId="{7BF587C3-1EAA-403F-82E9-D54BB311380F}" type="presOf" srcId="{B8CF7ECA-34B5-4D57-BA78-9924FC9D1C5E}" destId="{998E549F-0290-46D3-A0CE-AC7B733A2EAA}" srcOrd="0" destOrd="0" presId="urn:microsoft.com/office/officeart/2005/8/layout/vList2"/>
    <dgm:cxn modelId="{F91FC9E2-026D-41AF-976B-6C771A0BD89A}" type="presOf" srcId="{09C46861-23A2-4F55-8490-554F4193BEF9}" destId="{776C6969-9C94-4261-93CA-6B449E9F2662}" srcOrd="0" destOrd="1" presId="urn:microsoft.com/office/officeart/2005/8/layout/vList2"/>
    <dgm:cxn modelId="{04CA30EE-2675-4885-8877-4DA64409D0CE}" srcId="{A8F1D4F3-CF78-432A-A9FC-D18A67271C31}" destId="{B8CF7ECA-34B5-4D57-BA78-9924FC9D1C5E}" srcOrd="1" destOrd="0" parTransId="{559E7CFA-A29E-400B-A8C9-6948B3E5B8FC}" sibTransId="{F05CB21B-8F99-434E-B273-102C9FED1A04}"/>
    <dgm:cxn modelId="{6F76E2B4-E116-4664-A2C8-71636E9A28D7}" type="presParOf" srcId="{173E6C2A-8183-4456-9E94-9B8661CC8F33}" destId="{819BBC7B-343E-4B77-95F3-4840C3F45E1A}" srcOrd="0" destOrd="0" presId="urn:microsoft.com/office/officeart/2005/8/layout/vList2"/>
    <dgm:cxn modelId="{C9800C25-67DA-4CE9-BD73-75722F6DBBB9}" type="presParOf" srcId="{173E6C2A-8183-4456-9E94-9B8661CC8F33}" destId="{E7F13B52-D1A5-4C39-9068-98EDD82754DD}" srcOrd="1" destOrd="0" presId="urn:microsoft.com/office/officeart/2005/8/layout/vList2"/>
    <dgm:cxn modelId="{AF7C052D-A70C-41C0-B4A9-B0F2E9103239}" type="presParOf" srcId="{173E6C2A-8183-4456-9E94-9B8661CC8F33}" destId="{998E549F-0290-46D3-A0CE-AC7B733A2EAA}" srcOrd="2" destOrd="0" presId="urn:microsoft.com/office/officeart/2005/8/layout/vList2"/>
    <dgm:cxn modelId="{809BE672-AD2A-4169-86C0-237D4CA7D6FC}" type="presParOf" srcId="{173E6C2A-8183-4456-9E94-9B8661CC8F33}" destId="{F870CC2B-447F-42E5-9FAC-3FB5F3E1973D}" srcOrd="3" destOrd="0" presId="urn:microsoft.com/office/officeart/2005/8/layout/vList2"/>
    <dgm:cxn modelId="{27A5CFC5-A383-49DA-BE1A-CE4EBBA7E06B}" type="presParOf" srcId="{173E6C2A-8183-4456-9E94-9B8661CC8F33}" destId="{74653D0A-4AC6-4BA4-B638-8D8C870520FD}" srcOrd="4" destOrd="0" presId="urn:microsoft.com/office/officeart/2005/8/layout/vList2"/>
    <dgm:cxn modelId="{16EBBDF4-3B5A-479C-8FB1-1A21A9391C63}" type="presParOf" srcId="{173E6C2A-8183-4456-9E94-9B8661CC8F33}" destId="{776C6969-9C94-4261-93CA-6B449E9F266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BBC7B-343E-4B77-95F3-4840C3F45E1A}">
      <dsp:nvSpPr>
        <dsp:cNvPr id="0" name=""/>
        <dsp:cNvSpPr/>
      </dsp:nvSpPr>
      <dsp:spPr>
        <a:xfrm>
          <a:off x="0" y="99612"/>
          <a:ext cx="4885203" cy="6844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u="sng" kern="1200" dirty="0">
              <a:solidFill>
                <a:srgbClr val="002060"/>
              </a:solidFill>
              <a:latin typeface="Comic Sans MS" panose="030F0702030302020204" pitchFamily="66" charset="0"/>
            </a:rPr>
            <a:t>Unit 1:</a:t>
          </a:r>
          <a:r>
            <a:rPr lang="en-US" sz="2600" u="sng" kern="1200" dirty="0">
              <a:solidFill>
                <a:srgbClr val="002060"/>
              </a:solidFill>
              <a:latin typeface="Calibri"/>
            </a:rPr>
            <a:t> </a:t>
          </a:r>
          <a:endParaRPr lang="en-US" sz="2600" kern="1200" dirty="0">
            <a:solidFill>
              <a:srgbClr val="002060"/>
            </a:solidFill>
          </a:endParaRPr>
        </a:p>
      </dsp:txBody>
      <dsp:txXfrm>
        <a:off x="33412" y="133024"/>
        <a:ext cx="4818379" cy="617626"/>
      </dsp:txXfrm>
    </dsp:sp>
    <dsp:sp modelId="{E7F13B52-D1A5-4C39-9068-98EDD82754DD}">
      <dsp:nvSpPr>
        <dsp:cNvPr id="0" name=""/>
        <dsp:cNvSpPr/>
      </dsp:nvSpPr>
      <dsp:spPr>
        <a:xfrm>
          <a:off x="0" y="784062"/>
          <a:ext cx="4885203" cy="1103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u="sng" kern="1200" dirty="0">
              <a:solidFill>
                <a:srgbClr val="002060"/>
              </a:solidFill>
              <a:latin typeface="Comic Sans MS" panose="030F0702030302020204" pitchFamily="66" charset="0"/>
            </a:rPr>
            <a:t>US FILM</a:t>
          </a:r>
          <a:endParaRPr lang="en-US" sz="2000" kern="1200" dirty="0">
            <a:solidFill>
              <a:srgbClr val="002060"/>
            </a:solidFill>
            <a:latin typeface="Comic Sans MS" panose="030F0702030302020204" pitchFamily="66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solidFill>
                <a:srgbClr val="002060"/>
              </a:solidFill>
              <a:latin typeface="Comic Sans MS" panose="030F0702030302020204" pitchFamily="66" charset="0"/>
            </a:rPr>
            <a:t>1 </a:t>
          </a:r>
          <a:r>
            <a:rPr lang="en-US" sz="2000" kern="1200" dirty="0" err="1">
              <a:solidFill>
                <a:srgbClr val="002060"/>
              </a:solidFill>
              <a:latin typeface="Comic Sans MS" panose="030F0702030302020204" pitchFamily="66" charset="0"/>
            </a:rPr>
            <a:t>hr</a:t>
          </a:r>
          <a:r>
            <a:rPr lang="en-US" sz="2000" kern="1200" dirty="0">
              <a:solidFill>
                <a:srgbClr val="002060"/>
              </a:solidFill>
              <a:latin typeface="Comic Sans MS" panose="030F0702030302020204" pitchFamily="66" charset="0"/>
            </a:rPr>
            <a:t> 30 mins exam at end of course totaling 35% of your final grade</a:t>
          </a:r>
        </a:p>
      </dsp:txBody>
      <dsp:txXfrm>
        <a:off x="0" y="784062"/>
        <a:ext cx="4885203" cy="1103310"/>
      </dsp:txXfrm>
    </dsp:sp>
    <dsp:sp modelId="{998E549F-0290-46D3-A0CE-AC7B733A2EAA}">
      <dsp:nvSpPr>
        <dsp:cNvPr id="0" name=""/>
        <dsp:cNvSpPr/>
      </dsp:nvSpPr>
      <dsp:spPr>
        <a:xfrm>
          <a:off x="0" y="1887373"/>
          <a:ext cx="4885203" cy="684450"/>
        </a:xfrm>
        <a:prstGeom prst="roundRect">
          <a:avLst/>
        </a:prstGeom>
        <a:solidFill>
          <a:schemeClr val="accent5">
            <a:hueOff val="-6159392"/>
            <a:satOff val="0"/>
            <a:lumOff val="-18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u="sng" kern="1200" dirty="0">
              <a:solidFill>
                <a:srgbClr val="002060"/>
              </a:solidFill>
              <a:latin typeface="Comic Sans MS" panose="030F0702030302020204" pitchFamily="66" charset="0"/>
            </a:rPr>
            <a:t>Unit 2</a:t>
          </a:r>
          <a:r>
            <a:rPr lang="en-US" sz="2600" u="sng" kern="1200" dirty="0">
              <a:solidFill>
                <a:srgbClr val="002060"/>
              </a:solidFill>
            </a:rPr>
            <a:t>:</a:t>
          </a:r>
          <a:endParaRPr lang="en-US" sz="2600" kern="1200" dirty="0">
            <a:solidFill>
              <a:srgbClr val="002060"/>
            </a:solidFill>
          </a:endParaRPr>
        </a:p>
      </dsp:txBody>
      <dsp:txXfrm>
        <a:off x="33412" y="1920785"/>
        <a:ext cx="4818379" cy="617626"/>
      </dsp:txXfrm>
    </dsp:sp>
    <dsp:sp modelId="{F870CC2B-447F-42E5-9FAC-3FB5F3E1973D}">
      <dsp:nvSpPr>
        <dsp:cNvPr id="0" name=""/>
        <dsp:cNvSpPr/>
      </dsp:nvSpPr>
      <dsp:spPr>
        <a:xfrm>
          <a:off x="0" y="2571823"/>
          <a:ext cx="4885203" cy="1103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u="sng" kern="1200" dirty="0">
              <a:solidFill>
                <a:srgbClr val="002060"/>
              </a:solidFill>
              <a:latin typeface="Comic Sans MS" panose="030F0702030302020204" pitchFamily="66" charset="0"/>
            </a:rPr>
            <a:t>Global Film</a:t>
          </a:r>
          <a:endParaRPr lang="en-US" sz="2000" kern="1200" dirty="0">
            <a:solidFill>
              <a:srgbClr val="002060"/>
            </a:solidFill>
            <a:latin typeface="Comic Sans MS" panose="030F0702030302020204" pitchFamily="66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solidFill>
                <a:srgbClr val="002060"/>
              </a:solidFill>
              <a:latin typeface="Comic Sans MS" panose="030F0702030302020204" pitchFamily="66" charset="0"/>
            </a:rPr>
            <a:t>1 </a:t>
          </a:r>
          <a:r>
            <a:rPr lang="en-US" sz="2000" kern="1200" dirty="0" err="1">
              <a:solidFill>
                <a:srgbClr val="002060"/>
              </a:solidFill>
              <a:latin typeface="Comic Sans MS" panose="030F0702030302020204" pitchFamily="66" charset="0"/>
            </a:rPr>
            <a:t>hr</a:t>
          </a:r>
          <a:r>
            <a:rPr lang="en-US" sz="2000" kern="1200" dirty="0">
              <a:solidFill>
                <a:srgbClr val="002060"/>
              </a:solidFill>
              <a:latin typeface="Comic Sans MS" panose="030F0702030302020204" pitchFamily="66" charset="0"/>
            </a:rPr>
            <a:t> 30 mins exam at end of course totaling 35% of your final grade</a:t>
          </a:r>
        </a:p>
      </dsp:txBody>
      <dsp:txXfrm>
        <a:off x="0" y="2571823"/>
        <a:ext cx="4885203" cy="1103310"/>
      </dsp:txXfrm>
    </dsp:sp>
    <dsp:sp modelId="{74653D0A-4AC6-4BA4-B638-8D8C870520FD}">
      <dsp:nvSpPr>
        <dsp:cNvPr id="0" name=""/>
        <dsp:cNvSpPr/>
      </dsp:nvSpPr>
      <dsp:spPr>
        <a:xfrm>
          <a:off x="0" y="3675133"/>
          <a:ext cx="4885203" cy="684450"/>
        </a:xfrm>
        <a:prstGeom prst="roundRect">
          <a:avLst/>
        </a:prstGeom>
        <a:solidFill>
          <a:schemeClr val="accent5">
            <a:hueOff val="-12318785"/>
            <a:satOff val="0"/>
            <a:lumOff val="-3745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u="sng" kern="1200" dirty="0">
              <a:solidFill>
                <a:srgbClr val="FFFFFF"/>
              </a:solidFill>
              <a:latin typeface="Comic Sans MS" panose="030F0702030302020204" pitchFamily="66" charset="0"/>
            </a:rPr>
            <a:t>Unit 3:</a:t>
          </a:r>
          <a:endParaRPr lang="en-US" sz="2600" kern="1200" dirty="0">
            <a:solidFill>
              <a:srgbClr val="FFFFFF"/>
            </a:solidFill>
            <a:latin typeface="Comic Sans MS" panose="030F0702030302020204" pitchFamily="66" charset="0"/>
          </a:endParaRPr>
        </a:p>
      </dsp:txBody>
      <dsp:txXfrm>
        <a:off x="33412" y="3708545"/>
        <a:ext cx="4818379" cy="617626"/>
      </dsp:txXfrm>
    </dsp:sp>
    <dsp:sp modelId="{776C6969-9C94-4261-93CA-6B449E9F2662}">
      <dsp:nvSpPr>
        <dsp:cNvPr id="0" name=""/>
        <dsp:cNvSpPr/>
      </dsp:nvSpPr>
      <dsp:spPr>
        <a:xfrm>
          <a:off x="0" y="4359583"/>
          <a:ext cx="4885203" cy="1426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1" u="sng" kern="1200" dirty="0">
              <a:solidFill>
                <a:srgbClr val="002060"/>
              </a:solidFill>
              <a:latin typeface="Comic Sans MS" panose="030F0702030302020204" pitchFamily="66" charset="0"/>
            </a:rPr>
            <a:t>Film Production</a:t>
          </a:r>
          <a:endParaRPr lang="en-US" sz="2000" kern="1200" dirty="0">
            <a:solidFill>
              <a:srgbClr val="002060"/>
            </a:solidFill>
            <a:latin typeface="Comic Sans MS" panose="030F0702030302020204" pitchFamily="66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solidFill>
                <a:srgbClr val="002060"/>
              </a:solidFill>
              <a:latin typeface="Comic Sans MS" panose="030F0702030302020204" pitchFamily="66" charset="0"/>
            </a:rPr>
            <a:t>2-2 1/2 minute production , and evaluation in final year of course, totaling 30% of your final grade.</a:t>
          </a:r>
        </a:p>
      </dsp:txBody>
      <dsp:txXfrm>
        <a:off x="0" y="4359583"/>
        <a:ext cx="4885203" cy="1426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C1FB1-F316-4DAA-9D7B-929C949D75F1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B890A-CA0E-455E-A535-2B6413D0A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81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address – context and reason behind </a:t>
            </a:r>
            <a:r>
              <a:rPr lang="en-GB"/>
              <a:t>the assembly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B890A-CA0E-455E-A535-2B6413D0A89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190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address – context and reason behind </a:t>
            </a:r>
            <a:r>
              <a:rPr lang="en-GB"/>
              <a:t>the assembly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B890A-CA0E-455E-A535-2B6413D0A89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532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address – context and reason behind </a:t>
            </a:r>
            <a:r>
              <a:rPr lang="en-GB"/>
              <a:t>the assembly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B890A-CA0E-455E-A535-2B6413D0A89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091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address – context and reason behind </a:t>
            </a:r>
            <a:r>
              <a:rPr lang="en-GB"/>
              <a:t>the assembly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B890A-CA0E-455E-A535-2B6413D0A89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413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address – context and reason behind </a:t>
            </a:r>
            <a:r>
              <a:rPr lang="en-GB"/>
              <a:t>the assembly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B890A-CA0E-455E-A535-2B6413D0A89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573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address – context and reason behind </a:t>
            </a:r>
            <a:r>
              <a:rPr lang="en-GB"/>
              <a:t>the assembly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B890A-CA0E-455E-A535-2B6413D0A89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782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address – context and reason behind </a:t>
            </a:r>
            <a:r>
              <a:rPr lang="en-GB"/>
              <a:t>the assembly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B890A-CA0E-455E-A535-2B6413D0A89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2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9C74-B24E-41E0-AF53-6174BE9E626E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7038-6142-46A3-8F70-211F0D2A3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75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9C74-B24E-41E0-AF53-6174BE9E626E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7038-6142-46A3-8F70-211F0D2A3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10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9C74-B24E-41E0-AF53-6174BE9E626E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7038-6142-46A3-8F70-211F0D2A3D41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9604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9C74-B24E-41E0-AF53-6174BE9E626E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7038-6142-46A3-8F70-211F0D2A3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616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9C74-B24E-41E0-AF53-6174BE9E626E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7038-6142-46A3-8F70-211F0D2A3D4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1185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9C74-B24E-41E0-AF53-6174BE9E626E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7038-6142-46A3-8F70-211F0D2A3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887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9C74-B24E-41E0-AF53-6174BE9E626E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7038-6142-46A3-8F70-211F0D2A3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305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9C74-B24E-41E0-AF53-6174BE9E626E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7038-6142-46A3-8F70-211F0D2A3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42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9C74-B24E-41E0-AF53-6174BE9E626E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7038-6142-46A3-8F70-211F0D2A3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28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9C74-B24E-41E0-AF53-6174BE9E626E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7038-6142-46A3-8F70-211F0D2A3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02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9C74-B24E-41E0-AF53-6174BE9E626E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7038-6142-46A3-8F70-211F0D2A3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23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9C74-B24E-41E0-AF53-6174BE9E626E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7038-6142-46A3-8F70-211F0D2A3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86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9C74-B24E-41E0-AF53-6174BE9E626E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7038-6142-46A3-8F70-211F0D2A3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5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9C74-B24E-41E0-AF53-6174BE9E626E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7038-6142-46A3-8F70-211F0D2A3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5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9C74-B24E-41E0-AF53-6174BE9E626E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7038-6142-46A3-8F70-211F0D2A3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4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9C74-B24E-41E0-AF53-6174BE9E626E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7038-6142-46A3-8F70-211F0D2A3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01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99C74-B24E-41E0-AF53-6174BE9E626E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6A37038-6142-46A3-8F70-211F0D2A3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30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.png"/><Relationship Id="rId10" Type="http://schemas.openxmlformats.org/officeDocument/2006/relationships/image" Target="../media/image5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.svg"/><Relationship Id="rId18" Type="http://schemas.openxmlformats.org/officeDocument/2006/relationships/image" Target="../media/image27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.png"/><Relationship Id="rId17" Type="http://schemas.openxmlformats.org/officeDocument/2006/relationships/image" Target="../media/image26.svg"/><Relationship Id="rId2" Type="http://schemas.openxmlformats.org/officeDocument/2006/relationships/image" Target="../media/image13.png"/><Relationship Id="rId16" Type="http://schemas.openxmlformats.org/officeDocument/2006/relationships/image" Target="../media/image25.pn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4.svg"/><Relationship Id="rId10" Type="http://schemas.openxmlformats.org/officeDocument/2006/relationships/image" Target="../media/image21.png"/><Relationship Id="rId19" Type="http://schemas.openxmlformats.org/officeDocument/2006/relationships/image" Target="../media/image28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18" Type="http://schemas.openxmlformats.org/officeDocument/2006/relationships/image" Target="../media/image25.png"/><Relationship Id="rId26" Type="http://schemas.openxmlformats.org/officeDocument/2006/relationships/image" Target="../media/image35.png"/><Relationship Id="rId39" Type="http://schemas.openxmlformats.org/officeDocument/2006/relationships/image" Target="../media/image48.svg"/><Relationship Id="rId21" Type="http://schemas.openxmlformats.org/officeDocument/2006/relationships/image" Target="../media/image28.svg"/><Relationship Id="rId34" Type="http://schemas.openxmlformats.org/officeDocument/2006/relationships/image" Target="../media/image43.png"/><Relationship Id="rId42" Type="http://schemas.openxmlformats.org/officeDocument/2006/relationships/image" Target="../media/image51.png"/><Relationship Id="rId7" Type="http://schemas.openxmlformats.org/officeDocument/2006/relationships/image" Target="../media/image16.svg"/><Relationship Id="rId2" Type="http://schemas.openxmlformats.org/officeDocument/2006/relationships/image" Target="../media/image2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8.svg"/><Relationship Id="rId41" Type="http://schemas.openxmlformats.org/officeDocument/2006/relationships/image" Target="../media/image5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svg"/><Relationship Id="rId40" Type="http://schemas.openxmlformats.org/officeDocument/2006/relationships/image" Target="../media/image49.png"/><Relationship Id="rId5" Type="http://schemas.openxmlformats.org/officeDocument/2006/relationships/image" Target="../media/image14.svg"/><Relationship Id="rId15" Type="http://schemas.openxmlformats.org/officeDocument/2006/relationships/image" Target="../media/image3.svg"/><Relationship Id="rId23" Type="http://schemas.openxmlformats.org/officeDocument/2006/relationships/image" Target="../media/image32.sv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6.svg"/><Relationship Id="rId31" Type="http://schemas.openxmlformats.org/officeDocument/2006/relationships/image" Target="../media/image40.svg"/><Relationship Id="rId44" Type="http://schemas.openxmlformats.org/officeDocument/2006/relationships/image" Target="../media/image1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.png"/><Relationship Id="rId22" Type="http://schemas.openxmlformats.org/officeDocument/2006/relationships/image" Target="../media/image31.png"/><Relationship Id="rId27" Type="http://schemas.openxmlformats.org/officeDocument/2006/relationships/image" Target="../media/image36.svg"/><Relationship Id="rId30" Type="http://schemas.openxmlformats.org/officeDocument/2006/relationships/image" Target="../media/image39.png"/><Relationship Id="rId35" Type="http://schemas.openxmlformats.org/officeDocument/2006/relationships/image" Target="../media/image44.svg"/><Relationship Id="rId43" Type="http://schemas.openxmlformats.org/officeDocument/2006/relationships/image" Target="../media/image52.svg"/><Relationship Id="rId8" Type="http://schemas.openxmlformats.org/officeDocument/2006/relationships/image" Target="../media/image17.png"/><Relationship Id="rId3" Type="http://schemas.openxmlformats.org/officeDocument/2006/relationships/image" Target="../media/image30.svg"/><Relationship Id="rId12" Type="http://schemas.openxmlformats.org/officeDocument/2006/relationships/image" Target="../media/image21.png"/><Relationship Id="rId17" Type="http://schemas.openxmlformats.org/officeDocument/2006/relationships/image" Target="../media/image24.svg"/><Relationship Id="rId25" Type="http://schemas.openxmlformats.org/officeDocument/2006/relationships/image" Target="../media/image34.svg"/><Relationship Id="rId33" Type="http://schemas.openxmlformats.org/officeDocument/2006/relationships/image" Target="../media/image42.svg"/><Relationship Id="rId38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316DBEF-D862-4339-9A57-07DE276A8616}"/>
              </a:ext>
            </a:extLst>
          </p:cNvPr>
          <p:cNvGrpSpPr/>
          <p:nvPr/>
        </p:nvGrpSpPr>
        <p:grpSpPr>
          <a:xfrm>
            <a:off x="124287" y="99884"/>
            <a:ext cx="11842266" cy="6640475"/>
            <a:chOff x="-487453" y="186038"/>
            <a:chExt cx="11842266" cy="664047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A657A8-E244-43E3-8D2B-1F0AA6645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0401" y="186038"/>
              <a:ext cx="774412" cy="86778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DE1993-3928-4D56-851D-2A7EEBABD0E6}"/>
                </a:ext>
              </a:extLst>
            </p:cNvPr>
            <p:cNvSpPr/>
            <p:nvPr/>
          </p:nvSpPr>
          <p:spPr>
            <a:xfrm>
              <a:off x="-487453" y="6487959"/>
              <a:ext cx="3299301" cy="338554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2060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6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Aspirational </a:t>
              </a:r>
              <a:r>
                <a:rPr lang="en-GB" sz="16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Brave</a:t>
              </a:r>
              <a:r>
                <a:rPr lang="en-GB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sz="1600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Compassionate</a:t>
              </a: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14C89467-785A-4F57-A32E-E6A784D85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671" y="2380359"/>
            <a:ext cx="8658373" cy="2359591"/>
          </a:xfrm>
        </p:spPr>
        <p:txBody>
          <a:bodyPr/>
          <a:lstStyle/>
          <a:p>
            <a:pPr algn="ctr"/>
            <a:r>
              <a:rPr lang="en-GB" sz="7200" u="sng" dirty="0">
                <a:solidFill>
                  <a:srgbClr val="002060"/>
                </a:solidFill>
              </a:rPr>
              <a:t>GCSE FILM STUDIES</a:t>
            </a:r>
            <a:br>
              <a:rPr lang="en-GB" sz="7200" u="sng" dirty="0">
                <a:solidFill>
                  <a:srgbClr val="002060"/>
                </a:solidFill>
              </a:rPr>
            </a:br>
            <a:r>
              <a:rPr lang="en-GB" sz="2800" dirty="0">
                <a:solidFill>
                  <a:srgbClr val="002060"/>
                </a:solidFill>
              </a:rPr>
              <a:t>Head of Department: Miss Hopkins</a:t>
            </a:r>
            <a:br>
              <a:rPr lang="en-GB" sz="2800" dirty="0">
                <a:solidFill>
                  <a:srgbClr val="002060"/>
                </a:solidFill>
              </a:rPr>
            </a:br>
            <a:r>
              <a:rPr lang="en-GB" sz="2800" dirty="0">
                <a:solidFill>
                  <a:srgbClr val="002060"/>
                </a:solidFill>
              </a:rPr>
              <a:t>Dhopkins@samuelward.co.uk</a:t>
            </a:r>
            <a:endParaRPr lang="en-GB" sz="7200" dirty="0">
              <a:solidFill>
                <a:srgbClr val="002060"/>
              </a:solidFill>
            </a:endParaRPr>
          </a:p>
        </p:txBody>
      </p:sp>
      <p:pic>
        <p:nvPicPr>
          <p:cNvPr id="8" name="Graphic 7" descr="Video camera">
            <a:extLst>
              <a:ext uri="{FF2B5EF4-FFF2-40B4-BE49-F238E27FC236}">
                <a16:creationId xmlns:a16="http://schemas.microsoft.com/office/drawing/2014/main" id="{9BE5B7ED-EC44-40EA-91CB-55E7B75CD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1866" y="1516225"/>
            <a:ext cx="1170992" cy="1170992"/>
          </a:xfrm>
          <a:prstGeom prst="rect">
            <a:avLst/>
          </a:prstGeom>
        </p:spPr>
      </p:pic>
      <p:pic>
        <p:nvPicPr>
          <p:cNvPr id="13" name="Graphic 12" descr="Clapper board">
            <a:extLst>
              <a:ext uri="{FF2B5EF4-FFF2-40B4-BE49-F238E27FC236}">
                <a16:creationId xmlns:a16="http://schemas.microsoft.com/office/drawing/2014/main" id="{4675ACFB-52F3-4DB0-8B3D-C0E874AEF0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40224" y="1516225"/>
            <a:ext cx="1170992" cy="1170992"/>
          </a:xfrm>
          <a:prstGeom prst="rect">
            <a:avLst/>
          </a:prstGeom>
        </p:spPr>
      </p:pic>
      <p:pic>
        <p:nvPicPr>
          <p:cNvPr id="15" name="Graphic 14" descr="Popcorn">
            <a:extLst>
              <a:ext uri="{FF2B5EF4-FFF2-40B4-BE49-F238E27FC236}">
                <a16:creationId xmlns:a16="http://schemas.microsoft.com/office/drawing/2014/main" id="{E9FE2714-8292-40C8-8ED0-46FABD2362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74094" y="1516225"/>
            <a:ext cx="1170992" cy="1170992"/>
          </a:xfrm>
          <a:prstGeom prst="rect">
            <a:avLst/>
          </a:prstGeom>
        </p:spPr>
      </p:pic>
      <p:pic>
        <p:nvPicPr>
          <p:cNvPr id="17" name="Graphic 16" descr="Theatre">
            <a:extLst>
              <a:ext uri="{FF2B5EF4-FFF2-40B4-BE49-F238E27FC236}">
                <a16:creationId xmlns:a16="http://schemas.microsoft.com/office/drawing/2014/main" id="{89AC89FF-2EE1-4FBE-8D68-F1FE7F3469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42451" y="1516225"/>
            <a:ext cx="1170992" cy="117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74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579" y="2500603"/>
            <a:ext cx="4565441" cy="1138335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Comic Sans MS" panose="030F0702030302020204" pitchFamily="66" charset="0"/>
                <a:ea typeface="Aharoni" charset="0"/>
                <a:cs typeface="Aharoni"/>
              </a:rPr>
              <a:t>GCSE Film Studies</a:t>
            </a:r>
            <a:br>
              <a:rPr lang="en-US" sz="3400" b="1" dirty="0">
                <a:solidFill>
                  <a:srgbClr val="002060"/>
                </a:solidFill>
                <a:latin typeface="Comic Sans MS" panose="030F0702030302020204" pitchFamily="66" charset="0"/>
                <a:ea typeface="Aharoni" charset="0"/>
                <a:cs typeface="Aharoni"/>
              </a:rPr>
            </a:br>
            <a:r>
              <a:rPr lang="en-US" sz="3400" b="1" dirty="0">
                <a:solidFill>
                  <a:srgbClr val="002060"/>
                </a:solidFill>
                <a:latin typeface="Comic Sans MS" panose="030F0702030302020204" pitchFamily="66" charset="0"/>
                <a:ea typeface="Aharoni" charset="0"/>
                <a:cs typeface="Aharoni"/>
              </a:rPr>
              <a:t>Course Breakdown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4D5BBB-100E-4728-B1B5-8A824A34E9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225726"/>
              </p:ext>
            </p:extLst>
          </p:nvPr>
        </p:nvGraphicFramePr>
        <p:xfrm>
          <a:off x="5419726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Video camera">
            <a:extLst>
              <a:ext uri="{FF2B5EF4-FFF2-40B4-BE49-F238E27FC236}">
                <a16:creationId xmlns:a16="http://schemas.microsoft.com/office/drawing/2014/main" id="{831DC146-4B0C-4181-BD8C-6E1C533222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76939" y="692797"/>
            <a:ext cx="1170992" cy="1170992"/>
          </a:xfrm>
          <a:prstGeom prst="rect">
            <a:avLst/>
          </a:prstGeom>
        </p:spPr>
      </p:pic>
      <p:pic>
        <p:nvPicPr>
          <p:cNvPr id="7" name="Graphic 6" descr="Clapper board">
            <a:extLst>
              <a:ext uri="{FF2B5EF4-FFF2-40B4-BE49-F238E27FC236}">
                <a16:creationId xmlns:a16="http://schemas.microsoft.com/office/drawing/2014/main" id="{90849476-3D49-423B-9D3B-C04C3EFDB6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5297" y="692797"/>
            <a:ext cx="1170992" cy="1170992"/>
          </a:xfrm>
          <a:prstGeom prst="rect">
            <a:avLst/>
          </a:prstGeom>
        </p:spPr>
      </p:pic>
      <p:pic>
        <p:nvPicPr>
          <p:cNvPr id="8" name="Graphic 7" descr="Popcorn">
            <a:extLst>
              <a:ext uri="{FF2B5EF4-FFF2-40B4-BE49-F238E27FC236}">
                <a16:creationId xmlns:a16="http://schemas.microsoft.com/office/drawing/2014/main" id="{2B0837BB-40AD-49BA-B196-0C4AE877D5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5297" y="4408715"/>
            <a:ext cx="1170992" cy="1170992"/>
          </a:xfrm>
          <a:prstGeom prst="rect">
            <a:avLst/>
          </a:prstGeom>
        </p:spPr>
      </p:pic>
      <p:pic>
        <p:nvPicPr>
          <p:cNvPr id="9" name="Graphic 8" descr="Theatre">
            <a:extLst>
              <a:ext uri="{FF2B5EF4-FFF2-40B4-BE49-F238E27FC236}">
                <a16:creationId xmlns:a16="http://schemas.microsoft.com/office/drawing/2014/main" id="{235D7838-383B-4118-8F00-6DB92C828A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13654" y="4408715"/>
            <a:ext cx="1170992" cy="11709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A1E95A-F090-46F3-8FCB-A3F39EE39B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141" y="99884"/>
            <a:ext cx="774412" cy="867781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9C494FD-76D1-4734-9970-174D2DACB561}"/>
              </a:ext>
            </a:extLst>
          </p:cNvPr>
          <p:cNvSpPr/>
          <p:nvPr/>
        </p:nvSpPr>
        <p:spPr>
          <a:xfrm>
            <a:off x="124287" y="6401805"/>
            <a:ext cx="3299301" cy="338554"/>
          </a:xfrm>
          <a:prstGeom prst="rect">
            <a:avLst/>
          </a:prstGeom>
          <a:solidFill>
            <a:srgbClr val="FFFFFF"/>
          </a:solidFill>
          <a:ln w="15875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Aspirational </a:t>
            </a:r>
            <a:r>
              <a:rPr lang="en-GB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Brave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Compassionate</a:t>
            </a:r>
          </a:p>
        </p:txBody>
      </p:sp>
    </p:spTree>
    <p:extLst>
      <p:ext uri="{BB962C8B-B14F-4D97-AF65-F5344CB8AC3E}">
        <p14:creationId xmlns:p14="http://schemas.microsoft.com/office/powerpoint/2010/main" val="2152325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BCF4-8FCA-4C03-8991-79938A10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94" y="549776"/>
            <a:ext cx="8962776" cy="576262"/>
          </a:xfrm>
          <a:solidFill>
            <a:schemeClr val="accent2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Comic Sans MS" panose="030F0702030302020204" pitchFamily="66" charset="0"/>
                <a:cs typeface="Calibri Light"/>
              </a:rPr>
              <a:t>UNIT 3: 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  <a:cs typeface="Calibri Light"/>
              </a:rPr>
              <a:t>You Have a Choice of Film Intro or Script</a:t>
            </a:r>
            <a:endParaRPr lang="en-US" sz="32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623F9-29AC-4BE8-B176-8B7CBC5EF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145" y="1657130"/>
            <a:ext cx="4185623" cy="576262"/>
          </a:xfrm>
          <a:solidFill>
            <a:srgbClr val="FFFF99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  <a:cs typeface="Calibri"/>
              </a:rPr>
              <a:t>Film Intro</a:t>
            </a:r>
            <a:endParaRPr lang="en-US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03AF59-A9E8-41E7-9E7F-7B08CDCFAA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25706" y="1657130"/>
            <a:ext cx="4185618" cy="576262"/>
          </a:xfrm>
          <a:solidFill>
            <a:srgbClr val="FFFF99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  <a:cs typeface="Calibri"/>
              </a:rPr>
              <a:t>Screenplay</a:t>
            </a:r>
            <a:endParaRPr lang="en-US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8180CA-296E-443C-A9BB-00B97872D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145" y="2233392"/>
            <a:ext cx="4185623" cy="3304117"/>
          </a:xfrm>
          <a:solidFill>
            <a:srgbClr val="FFFF99"/>
          </a:solidFill>
          <a:ln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• science fiction </a:t>
            </a:r>
          </a:p>
          <a:p>
            <a:r>
              <a:rPr lang="en-GB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• romance </a:t>
            </a:r>
          </a:p>
          <a:p>
            <a:r>
              <a:rPr lang="en-GB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• horror </a:t>
            </a:r>
          </a:p>
          <a:p>
            <a:r>
              <a:rPr lang="en-GB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• the teenage film </a:t>
            </a:r>
          </a:p>
          <a:p>
            <a:r>
              <a:rPr lang="en-GB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• action </a:t>
            </a:r>
          </a:p>
          <a:p>
            <a:r>
              <a:rPr lang="en-GB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The extract must take the form of one of the following two options: </a:t>
            </a:r>
          </a:p>
          <a:p>
            <a:r>
              <a:rPr lang="en-GB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• the opening of the film or </a:t>
            </a:r>
          </a:p>
          <a:p>
            <a:r>
              <a:rPr lang="en-GB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• an extract from any part of the film which introduces a character. </a:t>
            </a:r>
          </a:p>
          <a:p>
            <a:r>
              <a:rPr lang="en-GB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The extract must be between 2 minutes and 2 minutes 30 seconds. </a:t>
            </a:r>
          </a:p>
          <a:p>
            <a:endParaRPr lang="en-GB" sz="1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99494F2-F1CA-4B25-B84A-A87BEF44ED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25707" y="2233392"/>
            <a:ext cx="4185617" cy="3304117"/>
          </a:xfrm>
          <a:solidFill>
            <a:srgbClr val="FFFF99"/>
          </a:solidFill>
          <a:ln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• science fiction </a:t>
            </a:r>
          </a:p>
          <a:p>
            <a:r>
              <a:rPr lang="en-GB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• romance </a:t>
            </a:r>
          </a:p>
          <a:p>
            <a:r>
              <a:rPr lang="en-GB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• horror </a:t>
            </a:r>
          </a:p>
          <a:p>
            <a:r>
              <a:rPr lang="en-GB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• the teenage film </a:t>
            </a:r>
          </a:p>
          <a:p>
            <a:r>
              <a:rPr lang="en-GB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• action </a:t>
            </a:r>
          </a:p>
          <a:p>
            <a:r>
              <a:rPr lang="en-GB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The extract must take the form of one of the following two options: </a:t>
            </a:r>
          </a:p>
          <a:p>
            <a:r>
              <a:rPr lang="en-GB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• the opening of the film or </a:t>
            </a:r>
          </a:p>
          <a:p>
            <a:r>
              <a:rPr lang="en-GB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• an extract from any part of the film which introduces a character. The extract must be between 800 and 1000 words. It must be accompanied by a shooting script of a key section from the screenplay (approximately 1 minute of screen time, corresponding to approximately one page of screenplay).</a:t>
            </a:r>
          </a:p>
          <a:p>
            <a:endParaRPr lang="en-GB" sz="1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C41AEB-13F7-494C-A198-AF57E2B8E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141" y="99884"/>
            <a:ext cx="774412" cy="867781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2096632-6A0F-47A1-8F53-00F274AEA511}"/>
              </a:ext>
            </a:extLst>
          </p:cNvPr>
          <p:cNvSpPr/>
          <p:nvPr/>
        </p:nvSpPr>
        <p:spPr>
          <a:xfrm>
            <a:off x="124287" y="6401805"/>
            <a:ext cx="3299301" cy="338554"/>
          </a:xfrm>
          <a:prstGeom prst="rect">
            <a:avLst/>
          </a:prstGeom>
          <a:solidFill>
            <a:srgbClr val="FFFFFF"/>
          </a:solidFill>
          <a:ln w="15875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Aspirational </a:t>
            </a:r>
            <a:r>
              <a:rPr lang="en-GB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Brave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Compassionate</a:t>
            </a:r>
          </a:p>
        </p:txBody>
      </p:sp>
    </p:spTree>
    <p:extLst>
      <p:ext uri="{BB962C8B-B14F-4D97-AF65-F5344CB8AC3E}">
        <p14:creationId xmlns:p14="http://schemas.microsoft.com/office/powerpoint/2010/main" val="1938262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FF201-2753-45FD-96B4-27F482DB4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26" y="233873"/>
            <a:ext cx="8596668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Film Industry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808CC7-B0DF-4302-9191-E28E95658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765" y="1088238"/>
            <a:ext cx="8624676" cy="55358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AE86BB-BAE5-4BC0-AF69-63F885AAC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141" y="99884"/>
            <a:ext cx="774412" cy="867781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41C4DD-BA30-4D17-9EB0-923E670A920A}"/>
              </a:ext>
            </a:extLst>
          </p:cNvPr>
          <p:cNvSpPr/>
          <p:nvPr/>
        </p:nvSpPr>
        <p:spPr>
          <a:xfrm>
            <a:off x="124287" y="6401805"/>
            <a:ext cx="3299301" cy="338554"/>
          </a:xfrm>
          <a:prstGeom prst="rect">
            <a:avLst/>
          </a:prstGeom>
          <a:solidFill>
            <a:srgbClr val="FFFFFF"/>
          </a:solidFill>
          <a:ln w="15875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Aspirational </a:t>
            </a:r>
            <a:r>
              <a:rPr lang="en-GB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Brave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Compassionate</a:t>
            </a:r>
          </a:p>
        </p:txBody>
      </p:sp>
    </p:spTree>
    <p:extLst>
      <p:ext uri="{BB962C8B-B14F-4D97-AF65-F5344CB8AC3E}">
        <p14:creationId xmlns:p14="http://schemas.microsoft.com/office/powerpoint/2010/main" val="4283644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0F3FEC-5DC4-4818-8916-9EDA6B2F4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5056" y="287264"/>
            <a:ext cx="7084907" cy="4525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4ED04B-C15A-4692-AA10-CE39E978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553" y="5427736"/>
            <a:ext cx="8562014" cy="1143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latin typeface="Comic Sans MS" panose="030F0702030302020204" pitchFamily="66" charset="0"/>
              </a:rPr>
              <a:t>Visit: 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https://www.screenskills.com/job-profiles/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B7F8B6-D5DB-42AC-A338-ADFC9E2A64F2}"/>
              </a:ext>
            </a:extLst>
          </p:cNvPr>
          <p:cNvSpPr txBox="1"/>
          <p:nvPr/>
        </p:nvSpPr>
        <p:spPr>
          <a:xfrm>
            <a:off x="6402885" y="2795911"/>
            <a:ext cx="3151163" cy="181588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Film Studies Prepares You for a Variety of Career Pathways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F297A2-5CDA-4058-ACE5-BA1886C4A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141" y="99884"/>
            <a:ext cx="774412" cy="867781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20FFA3-B825-41E1-9F22-7D86AAE05EFB}"/>
              </a:ext>
            </a:extLst>
          </p:cNvPr>
          <p:cNvSpPr/>
          <p:nvPr/>
        </p:nvSpPr>
        <p:spPr>
          <a:xfrm>
            <a:off x="124287" y="6401805"/>
            <a:ext cx="3299301" cy="338554"/>
          </a:xfrm>
          <a:prstGeom prst="rect">
            <a:avLst/>
          </a:prstGeom>
          <a:solidFill>
            <a:srgbClr val="FFFFFF"/>
          </a:solidFill>
          <a:ln w="15875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Aspirational </a:t>
            </a:r>
            <a:r>
              <a:rPr lang="en-GB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Brave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Compassionate</a:t>
            </a:r>
          </a:p>
        </p:txBody>
      </p:sp>
    </p:spTree>
    <p:extLst>
      <p:ext uri="{BB962C8B-B14F-4D97-AF65-F5344CB8AC3E}">
        <p14:creationId xmlns:p14="http://schemas.microsoft.com/office/powerpoint/2010/main" val="1662773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316DBEF-D862-4339-9A57-07DE276A8616}"/>
              </a:ext>
            </a:extLst>
          </p:cNvPr>
          <p:cNvGrpSpPr/>
          <p:nvPr/>
        </p:nvGrpSpPr>
        <p:grpSpPr>
          <a:xfrm>
            <a:off x="124287" y="99884"/>
            <a:ext cx="11842266" cy="6640475"/>
            <a:chOff x="-487453" y="186038"/>
            <a:chExt cx="11842266" cy="664047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A657A8-E244-43E3-8D2B-1F0AA6645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0401" y="186038"/>
              <a:ext cx="774412" cy="86778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DE1993-3928-4D56-851D-2A7EEBABD0E6}"/>
                </a:ext>
              </a:extLst>
            </p:cNvPr>
            <p:cNvSpPr/>
            <p:nvPr/>
          </p:nvSpPr>
          <p:spPr>
            <a:xfrm>
              <a:off x="-487453" y="6487959"/>
              <a:ext cx="3299301" cy="338554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2060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6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Aspirational </a:t>
              </a:r>
              <a:r>
                <a:rPr lang="en-GB" sz="16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Brave</a:t>
              </a:r>
              <a:r>
                <a:rPr lang="en-GB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sz="1600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Compassionate</a:t>
              </a: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14C89467-785A-4F57-A32E-E6A784D85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2979" y="3150134"/>
            <a:ext cx="8658373" cy="3441943"/>
          </a:xfrm>
        </p:spPr>
        <p:txBody>
          <a:bodyPr/>
          <a:lstStyle/>
          <a:p>
            <a:pPr algn="ctr"/>
            <a:r>
              <a:rPr lang="en-GB" sz="2400" u="sng" dirty="0">
                <a:solidFill>
                  <a:srgbClr val="002060"/>
                </a:solidFill>
              </a:rPr>
              <a:t>Careers:</a:t>
            </a:r>
            <a:br>
              <a:rPr lang="en-GB" sz="2400" u="sng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Director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Cinematographer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Animator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Grip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Set Designer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Sound Designer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Editor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Props manager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Cinema Manager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Journalist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Photographer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Costume Designer</a:t>
            </a:r>
            <a:br>
              <a:rPr lang="en-GB" sz="1800" u="sng" dirty="0">
                <a:solidFill>
                  <a:srgbClr val="002060"/>
                </a:solidFill>
              </a:rPr>
            </a:br>
            <a:endParaRPr lang="en-GB" sz="1800" u="sng" dirty="0">
              <a:solidFill>
                <a:srgbClr val="002060"/>
              </a:solidFill>
            </a:endParaRPr>
          </a:p>
        </p:txBody>
      </p:sp>
      <p:pic>
        <p:nvPicPr>
          <p:cNvPr id="8" name="Graphic 7" descr="Video camera">
            <a:extLst>
              <a:ext uri="{FF2B5EF4-FFF2-40B4-BE49-F238E27FC236}">
                <a16:creationId xmlns:a16="http://schemas.microsoft.com/office/drawing/2014/main" id="{9BE5B7ED-EC44-40EA-91CB-55E7B75CD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2576" y="265923"/>
            <a:ext cx="1170992" cy="1170992"/>
          </a:xfrm>
          <a:prstGeom prst="rect">
            <a:avLst/>
          </a:prstGeom>
        </p:spPr>
      </p:pic>
      <p:pic>
        <p:nvPicPr>
          <p:cNvPr id="13" name="Graphic 12" descr="Clapper board">
            <a:extLst>
              <a:ext uri="{FF2B5EF4-FFF2-40B4-BE49-F238E27FC236}">
                <a16:creationId xmlns:a16="http://schemas.microsoft.com/office/drawing/2014/main" id="{4675ACFB-52F3-4DB0-8B3D-C0E874AEF0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0934" y="265923"/>
            <a:ext cx="1170992" cy="1170992"/>
          </a:xfrm>
          <a:prstGeom prst="rect">
            <a:avLst/>
          </a:prstGeom>
        </p:spPr>
      </p:pic>
      <p:pic>
        <p:nvPicPr>
          <p:cNvPr id="15" name="Graphic 14" descr="Popcorn">
            <a:extLst>
              <a:ext uri="{FF2B5EF4-FFF2-40B4-BE49-F238E27FC236}">
                <a16:creationId xmlns:a16="http://schemas.microsoft.com/office/drawing/2014/main" id="{E9FE2714-8292-40C8-8ED0-46FABD2362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24804" y="265923"/>
            <a:ext cx="1170992" cy="1170992"/>
          </a:xfrm>
          <a:prstGeom prst="rect">
            <a:avLst/>
          </a:prstGeom>
        </p:spPr>
      </p:pic>
      <p:pic>
        <p:nvPicPr>
          <p:cNvPr id="17" name="Graphic 16" descr="Theatre">
            <a:extLst>
              <a:ext uri="{FF2B5EF4-FFF2-40B4-BE49-F238E27FC236}">
                <a16:creationId xmlns:a16="http://schemas.microsoft.com/office/drawing/2014/main" id="{89AC89FF-2EE1-4FBE-8D68-F1FE7F3469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93161" y="265923"/>
            <a:ext cx="1170992" cy="117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70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316DBEF-D862-4339-9A57-07DE276A8616}"/>
              </a:ext>
            </a:extLst>
          </p:cNvPr>
          <p:cNvGrpSpPr/>
          <p:nvPr/>
        </p:nvGrpSpPr>
        <p:grpSpPr>
          <a:xfrm>
            <a:off x="124287" y="99884"/>
            <a:ext cx="11842266" cy="6640475"/>
            <a:chOff x="-487453" y="186038"/>
            <a:chExt cx="11842266" cy="664047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A657A8-E244-43E3-8D2B-1F0AA6645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0401" y="186038"/>
              <a:ext cx="774412" cy="86778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DE1993-3928-4D56-851D-2A7EEBABD0E6}"/>
                </a:ext>
              </a:extLst>
            </p:cNvPr>
            <p:cNvSpPr/>
            <p:nvPr/>
          </p:nvSpPr>
          <p:spPr>
            <a:xfrm>
              <a:off x="-487453" y="6487959"/>
              <a:ext cx="3299301" cy="338554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2060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6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Aspirational </a:t>
              </a:r>
              <a:r>
                <a:rPr lang="en-GB" sz="16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Brave</a:t>
              </a:r>
              <a:r>
                <a:rPr lang="en-GB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sz="1600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Compassionate</a:t>
              </a: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14C89467-785A-4F57-A32E-E6A784D85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066" y="2015413"/>
            <a:ext cx="2408636" cy="3083743"/>
          </a:xfr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algn="l"/>
            <a:r>
              <a:rPr lang="en-GB" sz="2400" u="sng" dirty="0">
                <a:solidFill>
                  <a:srgbClr val="002060"/>
                </a:solidFill>
              </a:rPr>
              <a:t>Key Skills:</a:t>
            </a:r>
            <a:br>
              <a:rPr lang="en-GB" sz="2400" u="sng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Creativity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Artistic Vision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Semiotics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Communication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Team work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Editing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Resilience</a:t>
            </a:r>
          </a:p>
        </p:txBody>
      </p:sp>
      <p:pic>
        <p:nvPicPr>
          <p:cNvPr id="8" name="Graphic 7" descr="Video camera">
            <a:extLst>
              <a:ext uri="{FF2B5EF4-FFF2-40B4-BE49-F238E27FC236}">
                <a16:creationId xmlns:a16="http://schemas.microsoft.com/office/drawing/2014/main" id="{9BE5B7ED-EC44-40EA-91CB-55E7B75CD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9352" y="191278"/>
            <a:ext cx="1170992" cy="1170992"/>
          </a:xfrm>
          <a:prstGeom prst="rect">
            <a:avLst/>
          </a:prstGeom>
        </p:spPr>
      </p:pic>
      <p:pic>
        <p:nvPicPr>
          <p:cNvPr id="13" name="Graphic 12" descr="Clapper board">
            <a:extLst>
              <a:ext uri="{FF2B5EF4-FFF2-40B4-BE49-F238E27FC236}">
                <a16:creationId xmlns:a16="http://schemas.microsoft.com/office/drawing/2014/main" id="{4675ACFB-52F3-4DB0-8B3D-C0E874AEF0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7710" y="191278"/>
            <a:ext cx="1170992" cy="1170992"/>
          </a:xfrm>
          <a:prstGeom prst="rect">
            <a:avLst/>
          </a:prstGeom>
        </p:spPr>
      </p:pic>
      <p:pic>
        <p:nvPicPr>
          <p:cNvPr id="15" name="Graphic 14" descr="Popcorn">
            <a:extLst>
              <a:ext uri="{FF2B5EF4-FFF2-40B4-BE49-F238E27FC236}">
                <a16:creationId xmlns:a16="http://schemas.microsoft.com/office/drawing/2014/main" id="{E9FE2714-8292-40C8-8ED0-46FABD2362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51580" y="191278"/>
            <a:ext cx="1170992" cy="1170992"/>
          </a:xfrm>
          <a:prstGeom prst="rect">
            <a:avLst/>
          </a:prstGeom>
        </p:spPr>
      </p:pic>
      <p:pic>
        <p:nvPicPr>
          <p:cNvPr id="17" name="Graphic 16" descr="Theatre">
            <a:extLst>
              <a:ext uri="{FF2B5EF4-FFF2-40B4-BE49-F238E27FC236}">
                <a16:creationId xmlns:a16="http://schemas.microsoft.com/office/drawing/2014/main" id="{89AC89FF-2EE1-4FBE-8D68-F1FE7F3469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19937" y="191278"/>
            <a:ext cx="1170992" cy="117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7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316DBEF-D862-4339-9A57-07DE276A8616}"/>
              </a:ext>
            </a:extLst>
          </p:cNvPr>
          <p:cNvGrpSpPr/>
          <p:nvPr/>
        </p:nvGrpSpPr>
        <p:grpSpPr>
          <a:xfrm>
            <a:off x="124287" y="99884"/>
            <a:ext cx="11842266" cy="6640475"/>
            <a:chOff x="-487453" y="186038"/>
            <a:chExt cx="11842266" cy="664047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A657A8-E244-43E3-8D2B-1F0AA6645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0401" y="186038"/>
              <a:ext cx="774412" cy="86778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DE1993-3928-4D56-851D-2A7EEBABD0E6}"/>
                </a:ext>
              </a:extLst>
            </p:cNvPr>
            <p:cNvSpPr/>
            <p:nvPr/>
          </p:nvSpPr>
          <p:spPr>
            <a:xfrm>
              <a:off x="-487453" y="6487959"/>
              <a:ext cx="3299301" cy="338554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2060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6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Aspirational </a:t>
              </a:r>
              <a:r>
                <a:rPr lang="en-GB" sz="16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Brave</a:t>
              </a:r>
              <a:r>
                <a:rPr lang="en-GB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sz="1600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Compassionate</a:t>
              </a: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14C89467-785A-4F57-A32E-E6A784D85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066" y="2015413"/>
            <a:ext cx="2408636" cy="3083743"/>
          </a:xfr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algn="l"/>
            <a:r>
              <a:rPr lang="en-GB" sz="2400" u="sng" dirty="0">
                <a:solidFill>
                  <a:srgbClr val="002060"/>
                </a:solidFill>
              </a:rPr>
              <a:t>Key Skills:</a:t>
            </a:r>
            <a:br>
              <a:rPr lang="en-GB" sz="2400" u="sng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Creativity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Artistic Vision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Semiotics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Communication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Team work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Editing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Resilience</a:t>
            </a:r>
          </a:p>
        </p:txBody>
      </p:sp>
      <p:pic>
        <p:nvPicPr>
          <p:cNvPr id="8" name="Graphic 7" descr="Video camera">
            <a:extLst>
              <a:ext uri="{FF2B5EF4-FFF2-40B4-BE49-F238E27FC236}">
                <a16:creationId xmlns:a16="http://schemas.microsoft.com/office/drawing/2014/main" id="{9BE5B7ED-EC44-40EA-91CB-55E7B75CD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9352" y="191278"/>
            <a:ext cx="1170992" cy="1170992"/>
          </a:xfrm>
          <a:prstGeom prst="rect">
            <a:avLst/>
          </a:prstGeom>
        </p:spPr>
      </p:pic>
      <p:pic>
        <p:nvPicPr>
          <p:cNvPr id="13" name="Graphic 12" descr="Clapper board">
            <a:extLst>
              <a:ext uri="{FF2B5EF4-FFF2-40B4-BE49-F238E27FC236}">
                <a16:creationId xmlns:a16="http://schemas.microsoft.com/office/drawing/2014/main" id="{4675ACFB-52F3-4DB0-8B3D-C0E874AEF0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7710" y="191278"/>
            <a:ext cx="1170992" cy="1170992"/>
          </a:xfrm>
          <a:prstGeom prst="rect">
            <a:avLst/>
          </a:prstGeom>
        </p:spPr>
      </p:pic>
      <p:pic>
        <p:nvPicPr>
          <p:cNvPr id="15" name="Graphic 14" descr="Popcorn">
            <a:extLst>
              <a:ext uri="{FF2B5EF4-FFF2-40B4-BE49-F238E27FC236}">
                <a16:creationId xmlns:a16="http://schemas.microsoft.com/office/drawing/2014/main" id="{E9FE2714-8292-40C8-8ED0-46FABD2362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51580" y="191278"/>
            <a:ext cx="1170992" cy="1170992"/>
          </a:xfrm>
          <a:prstGeom prst="rect">
            <a:avLst/>
          </a:prstGeom>
        </p:spPr>
      </p:pic>
      <p:pic>
        <p:nvPicPr>
          <p:cNvPr id="17" name="Graphic 16" descr="Theatre">
            <a:extLst>
              <a:ext uri="{FF2B5EF4-FFF2-40B4-BE49-F238E27FC236}">
                <a16:creationId xmlns:a16="http://schemas.microsoft.com/office/drawing/2014/main" id="{89AC89FF-2EE1-4FBE-8D68-F1FE7F3469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19937" y="191278"/>
            <a:ext cx="1170992" cy="11709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674E57-13F0-4E12-8DF9-2FDDBDE07006}"/>
              </a:ext>
            </a:extLst>
          </p:cNvPr>
          <p:cNvSpPr/>
          <p:nvPr/>
        </p:nvSpPr>
        <p:spPr>
          <a:xfrm>
            <a:off x="3893781" y="291462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The study of signs and symbols and their use or interpretation.</a:t>
            </a:r>
          </a:p>
          <a:p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002060"/>
                </a:solidFill>
              </a:rPr>
              <a:t>late 19th century: from Greek </a:t>
            </a:r>
            <a:r>
              <a:rPr lang="en-GB" i="1" dirty="0" err="1">
                <a:solidFill>
                  <a:srgbClr val="002060"/>
                </a:solidFill>
              </a:rPr>
              <a:t>sēmeiotikos</a:t>
            </a:r>
            <a:r>
              <a:rPr lang="en-GB" dirty="0">
                <a:solidFill>
                  <a:srgbClr val="002060"/>
                </a:solidFill>
              </a:rPr>
              <a:t> ‘of signs’, from </a:t>
            </a:r>
            <a:r>
              <a:rPr lang="en-GB" i="1" dirty="0" err="1">
                <a:solidFill>
                  <a:srgbClr val="002060"/>
                </a:solidFill>
              </a:rPr>
              <a:t>sēmeioun</a:t>
            </a:r>
            <a:r>
              <a:rPr lang="en-GB" dirty="0">
                <a:solidFill>
                  <a:srgbClr val="002060"/>
                </a:solidFill>
              </a:rPr>
              <a:t> ‘interpret as a sign’.</a:t>
            </a:r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047F948-61BA-452A-9EE0-9BA746EA5A6C}"/>
              </a:ext>
            </a:extLst>
          </p:cNvPr>
          <p:cNvCxnSpPr/>
          <p:nvPr/>
        </p:nvCxnSpPr>
        <p:spPr>
          <a:xfrm>
            <a:off x="2407298" y="3429000"/>
            <a:ext cx="1342054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29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316DBEF-D862-4339-9A57-07DE276A8616}"/>
              </a:ext>
            </a:extLst>
          </p:cNvPr>
          <p:cNvGrpSpPr/>
          <p:nvPr/>
        </p:nvGrpSpPr>
        <p:grpSpPr>
          <a:xfrm>
            <a:off x="124287" y="99884"/>
            <a:ext cx="11842266" cy="6640475"/>
            <a:chOff x="-487453" y="186038"/>
            <a:chExt cx="11842266" cy="664047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A657A8-E244-43E3-8D2B-1F0AA6645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0401" y="186038"/>
              <a:ext cx="774412" cy="86778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DE1993-3928-4D56-851D-2A7EEBABD0E6}"/>
                </a:ext>
              </a:extLst>
            </p:cNvPr>
            <p:cNvSpPr/>
            <p:nvPr/>
          </p:nvSpPr>
          <p:spPr>
            <a:xfrm>
              <a:off x="-487453" y="6487959"/>
              <a:ext cx="3299301" cy="338554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2060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6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Aspirational </a:t>
              </a:r>
              <a:r>
                <a:rPr lang="en-GB" sz="16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Brave</a:t>
              </a:r>
              <a:r>
                <a:rPr lang="en-GB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sz="1600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Compassionate</a:t>
              </a: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14C89467-785A-4F57-A32E-E6A784D85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066" y="2015413"/>
            <a:ext cx="2408636" cy="3083743"/>
          </a:xfr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algn="l"/>
            <a:r>
              <a:rPr lang="en-GB" sz="2400" u="sng" dirty="0">
                <a:solidFill>
                  <a:srgbClr val="002060"/>
                </a:solidFill>
              </a:rPr>
              <a:t>Key Skills:</a:t>
            </a:r>
            <a:br>
              <a:rPr lang="en-GB" sz="2400" u="sng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Creativity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Artistic Vision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Semiotics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Communication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Team work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Editing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Resilience</a:t>
            </a:r>
          </a:p>
        </p:txBody>
      </p:sp>
      <p:pic>
        <p:nvPicPr>
          <p:cNvPr id="8" name="Graphic 7" descr="Video camera">
            <a:extLst>
              <a:ext uri="{FF2B5EF4-FFF2-40B4-BE49-F238E27FC236}">
                <a16:creationId xmlns:a16="http://schemas.microsoft.com/office/drawing/2014/main" id="{9BE5B7ED-EC44-40EA-91CB-55E7B75CD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9352" y="191278"/>
            <a:ext cx="1170992" cy="1170992"/>
          </a:xfrm>
          <a:prstGeom prst="rect">
            <a:avLst/>
          </a:prstGeom>
        </p:spPr>
      </p:pic>
      <p:pic>
        <p:nvPicPr>
          <p:cNvPr id="13" name="Graphic 12" descr="Clapper board">
            <a:extLst>
              <a:ext uri="{FF2B5EF4-FFF2-40B4-BE49-F238E27FC236}">
                <a16:creationId xmlns:a16="http://schemas.microsoft.com/office/drawing/2014/main" id="{4675ACFB-52F3-4DB0-8B3D-C0E874AEF0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7710" y="191278"/>
            <a:ext cx="1170992" cy="1170992"/>
          </a:xfrm>
          <a:prstGeom prst="rect">
            <a:avLst/>
          </a:prstGeom>
        </p:spPr>
      </p:pic>
      <p:pic>
        <p:nvPicPr>
          <p:cNvPr id="15" name="Graphic 14" descr="Popcorn">
            <a:extLst>
              <a:ext uri="{FF2B5EF4-FFF2-40B4-BE49-F238E27FC236}">
                <a16:creationId xmlns:a16="http://schemas.microsoft.com/office/drawing/2014/main" id="{E9FE2714-8292-40C8-8ED0-46FABD2362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51580" y="191278"/>
            <a:ext cx="1170992" cy="1170992"/>
          </a:xfrm>
          <a:prstGeom prst="rect">
            <a:avLst/>
          </a:prstGeom>
        </p:spPr>
      </p:pic>
      <p:pic>
        <p:nvPicPr>
          <p:cNvPr id="17" name="Graphic 16" descr="Theatre">
            <a:extLst>
              <a:ext uri="{FF2B5EF4-FFF2-40B4-BE49-F238E27FC236}">
                <a16:creationId xmlns:a16="http://schemas.microsoft.com/office/drawing/2014/main" id="{89AC89FF-2EE1-4FBE-8D68-F1FE7F3469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19937" y="191278"/>
            <a:ext cx="1170992" cy="11709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5D36B0-4444-4A40-8DD1-5FA12A7E0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53409" y="1778547"/>
            <a:ext cx="5890770" cy="38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7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316DBEF-D862-4339-9A57-07DE276A8616}"/>
              </a:ext>
            </a:extLst>
          </p:cNvPr>
          <p:cNvGrpSpPr/>
          <p:nvPr/>
        </p:nvGrpSpPr>
        <p:grpSpPr>
          <a:xfrm>
            <a:off x="124287" y="99884"/>
            <a:ext cx="11842266" cy="6640475"/>
            <a:chOff x="-487453" y="186038"/>
            <a:chExt cx="11842266" cy="664047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A657A8-E244-43E3-8D2B-1F0AA6645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0401" y="186038"/>
              <a:ext cx="774412" cy="86778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DE1993-3928-4D56-851D-2A7EEBABD0E6}"/>
                </a:ext>
              </a:extLst>
            </p:cNvPr>
            <p:cNvSpPr/>
            <p:nvPr/>
          </p:nvSpPr>
          <p:spPr>
            <a:xfrm>
              <a:off x="-487453" y="6487959"/>
              <a:ext cx="3299301" cy="338554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2060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6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Aspirational </a:t>
              </a:r>
              <a:r>
                <a:rPr lang="en-GB" sz="16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Brave</a:t>
              </a:r>
              <a:r>
                <a:rPr lang="en-GB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sz="1600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Compassionate</a:t>
              </a: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14C89467-785A-4F57-A32E-E6A784D85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066" y="2015413"/>
            <a:ext cx="2408636" cy="3083743"/>
          </a:xfr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algn="l"/>
            <a:r>
              <a:rPr lang="en-GB" sz="2400" u="sng" dirty="0">
                <a:solidFill>
                  <a:srgbClr val="002060"/>
                </a:solidFill>
              </a:rPr>
              <a:t>Key Skills:</a:t>
            </a:r>
            <a:br>
              <a:rPr lang="en-GB" sz="2400" u="sng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Creativity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Artistic Vision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Semiotics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Communication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Team work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Editing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Resilience</a:t>
            </a:r>
          </a:p>
        </p:txBody>
      </p:sp>
      <p:pic>
        <p:nvPicPr>
          <p:cNvPr id="8" name="Graphic 7" descr="Video camera">
            <a:extLst>
              <a:ext uri="{FF2B5EF4-FFF2-40B4-BE49-F238E27FC236}">
                <a16:creationId xmlns:a16="http://schemas.microsoft.com/office/drawing/2014/main" id="{9BE5B7ED-EC44-40EA-91CB-55E7B75CD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9352" y="191278"/>
            <a:ext cx="1170992" cy="1170992"/>
          </a:xfrm>
          <a:prstGeom prst="rect">
            <a:avLst/>
          </a:prstGeom>
        </p:spPr>
      </p:pic>
      <p:pic>
        <p:nvPicPr>
          <p:cNvPr id="13" name="Graphic 12" descr="Clapper board">
            <a:extLst>
              <a:ext uri="{FF2B5EF4-FFF2-40B4-BE49-F238E27FC236}">
                <a16:creationId xmlns:a16="http://schemas.microsoft.com/office/drawing/2014/main" id="{4675ACFB-52F3-4DB0-8B3D-C0E874AEF0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7710" y="191278"/>
            <a:ext cx="1170992" cy="1170992"/>
          </a:xfrm>
          <a:prstGeom prst="rect">
            <a:avLst/>
          </a:prstGeom>
        </p:spPr>
      </p:pic>
      <p:pic>
        <p:nvPicPr>
          <p:cNvPr id="15" name="Graphic 14" descr="Popcorn">
            <a:extLst>
              <a:ext uri="{FF2B5EF4-FFF2-40B4-BE49-F238E27FC236}">
                <a16:creationId xmlns:a16="http://schemas.microsoft.com/office/drawing/2014/main" id="{E9FE2714-8292-40C8-8ED0-46FABD2362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51580" y="191278"/>
            <a:ext cx="1170992" cy="1170992"/>
          </a:xfrm>
          <a:prstGeom prst="rect">
            <a:avLst/>
          </a:prstGeom>
        </p:spPr>
      </p:pic>
      <p:pic>
        <p:nvPicPr>
          <p:cNvPr id="17" name="Graphic 16" descr="Theatre">
            <a:extLst>
              <a:ext uri="{FF2B5EF4-FFF2-40B4-BE49-F238E27FC236}">
                <a16:creationId xmlns:a16="http://schemas.microsoft.com/office/drawing/2014/main" id="{89AC89FF-2EE1-4FBE-8D68-F1FE7F3469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19937" y="191278"/>
            <a:ext cx="1170992" cy="11709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11ABC1-8B8C-4945-8EC8-73CF9E06A7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49352" y="1735495"/>
            <a:ext cx="6644950" cy="402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316DBEF-D862-4339-9A57-07DE276A8616}"/>
              </a:ext>
            </a:extLst>
          </p:cNvPr>
          <p:cNvGrpSpPr/>
          <p:nvPr/>
        </p:nvGrpSpPr>
        <p:grpSpPr>
          <a:xfrm>
            <a:off x="124287" y="99884"/>
            <a:ext cx="11842266" cy="6640475"/>
            <a:chOff x="-487453" y="186038"/>
            <a:chExt cx="11842266" cy="664047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A657A8-E244-43E3-8D2B-1F0AA6645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0401" y="186038"/>
              <a:ext cx="774412" cy="86778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DE1993-3928-4D56-851D-2A7EEBABD0E6}"/>
                </a:ext>
              </a:extLst>
            </p:cNvPr>
            <p:cNvSpPr/>
            <p:nvPr/>
          </p:nvSpPr>
          <p:spPr>
            <a:xfrm>
              <a:off x="-487453" y="6487959"/>
              <a:ext cx="3299301" cy="338554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2060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6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Aspirational </a:t>
              </a:r>
              <a:r>
                <a:rPr lang="en-GB" sz="16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Brave</a:t>
              </a:r>
              <a:r>
                <a:rPr lang="en-GB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sz="1600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Compassionate</a:t>
              </a: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14C89467-785A-4F57-A32E-E6A784D85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066" y="2015413"/>
            <a:ext cx="2408636" cy="3083743"/>
          </a:xfr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algn="l"/>
            <a:r>
              <a:rPr lang="en-GB" sz="2400" u="sng" dirty="0">
                <a:solidFill>
                  <a:srgbClr val="002060"/>
                </a:solidFill>
              </a:rPr>
              <a:t>Key Skills:</a:t>
            </a:r>
            <a:br>
              <a:rPr lang="en-GB" sz="2400" u="sng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Creativity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Artistic Vision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Semiotics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Communication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Team work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Editing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Resilience</a:t>
            </a:r>
          </a:p>
        </p:txBody>
      </p:sp>
      <p:pic>
        <p:nvPicPr>
          <p:cNvPr id="8" name="Graphic 7" descr="Video camera">
            <a:extLst>
              <a:ext uri="{FF2B5EF4-FFF2-40B4-BE49-F238E27FC236}">
                <a16:creationId xmlns:a16="http://schemas.microsoft.com/office/drawing/2014/main" id="{9BE5B7ED-EC44-40EA-91CB-55E7B75CD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9352" y="191278"/>
            <a:ext cx="1170992" cy="1170992"/>
          </a:xfrm>
          <a:prstGeom prst="rect">
            <a:avLst/>
          </a:prstGeom>
        </p:spPr>
      </p:pic>
      <p:pic>
        <p:nvPicPr>
          <p:cNvPr id="13" name="Graphic 12" descr="Clapper board">
            <a:extLst>
              <a:ext uri="{FF2B5EF4-FFF2-40B4-BE49-F238E27FC236}">
                <a16:creationId xmlns:a16="http://schemas.microsoft.com/office/drawing/2014/main" id="{4675ACFB-52F3-4DB0-8B3D-C0E874AEF0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7710" y="191278"/>
            <a:ext cx="1170992" cy="1170992"/>
          </a:xfrm>
          <a:prstGeom prst="rect">
            <a:avLst/>
          </a:prstGeom>
        </p:spPr>
      </p:pic>
      <p:pic>
        <p:nvPicPr>
          <p:cNvPr id="15" name="Graphic 14" descr="Popcorn">
            <a:extLst>
              <a:ext uri="{FF2B5EF4-FFF2-40B4-BE49-F238E27FC236}">
                <a16:creationId xmlns:a16="http://schemas.microsoft.com/office/drawing/2014/main" id="{E9FE2714-8292-40C8-8ED0-46FABD2362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51580" y="191278"/>
            <a:ext cx="1170992" cy="1170992"/>
          </a:xfrm>
          <a:prstGeom prst="rect">
            <a:avLst/>
          </a:prstGeom>
        </p:spPr>
      </p:pic>
      <p:pic>
        <p:nvPicPr>
          <p:cNvPr id="17" name="Graphic 16" descr="Theatre">
            <a:extLst>
              <a:ext uri="{FF2B5EF4-FFF2-40B4-BE49-F238E27FC236}">
                <a16:creationId xmlns:a16="http://schemas.microsoft.com/office/drawing/2014/main" id="{89AC89FF-2EE1-4FBE-8D68-F1FE7F3469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19937" y="191278"/>
            <a:ext cx="1170992" cy="11709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F5E9D7-0FC4-4B46-B197-918F8C5749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49352" y="1645320"/>
            <a:ext cx="7157673" cy="437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4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578" y="2519328"/>
            <a:ext cx="2257734" cy="338554"/>
          </a:xfrm>
          <a:prstGeom prst="rect">
            <a:avLst/>
          </a:prstGeom>
          <a:solidFill>
            <a:srgbClr val="99CCFF"/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EDITING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4AD8ED-7B35-4DBA-B4C1-4A15EF198D83}"/>
              </a:ext>
            </a:extLst>
          </p:cNvPr>
          <p:cNvSpPr txBox="1">
            <a:spLocks/>
          </p:cNvSpPr>
          <p:nvPr/>
        </p:nvSpPr>
        <p:spPr>
          <a:xfrm>
            <a:off x="1804801" y="-113730"/>
            <a:ext cx="7098575" cy="130901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HOW DO WE ANALYSE FILMS?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FD1F9C-C85D-49BC-98D9-211CF92C6E5F}"/>
              </a:ext>
            </a:extLst>
          </p:cNvPr>
          <p:cNvSpPr/>
          <p:nvPr/>
        </p:nvSpPr>
        <p:spPr>
          <a:xfrm>
            <a:off x="1827220" y="1465481"/>
            <a:ext cx="2414450" cy="338554"/>
          </a:xfrm>
          <a:prstGeom prst="rect">
            <a:avLst/>
          </a:prstGeom>
          <a:solidFill>
            <a:srgbClr val="FFFF99"/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MISE EN SCENE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1FA884-5D93-484F-A60E-9138A3332A95}"/>
              </a:ext>
            </a:extLst>
          </p:cNvPr>
          <p:cNvSpPr/>
          <p:nvPr/>
        </p:nvSpPr>
        <p:spPr>
          <a:xfrm>
            <a:off x="6783282" y="1554776"/>
            <a:ext cx="2414450" cy="338554"/>
          </a:xfrm>
          <a:prstGeom prst="rect">
            <a:avLst/>
          </a:prstGeom>
          <a:solidFill>
            <a:srgbClr val="CCFFCC"/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CINEMATOGRPAHY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9A3B7EF-626E-4BAF-ABF2-0E611190984C}"/>
              </a:ext>
            </a:extLst>
          </p:cNvPr>
          <p:cNvSpPr txBox="1">
            <a:spLocks/>
          </p:cNvSpPr>
          <p:nvPr/>
        </p:nvSpPr>
        <p:spPr>
          <a:xfrm>
            <a:off x="6939334" y="2501825"/>
            <a:ext cx="1638603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SOUND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E04A43-8AAB-4773-B8F0-21E7C3FE67E4}"/>
              </a:ext>
            </a:extLst>
          </p:cNvPr>
          <p:cNvSpPr/>
          <p:nvPr/>
        </p:nvSpPr>
        <p:spPr>
          <a:xfrm>
            <a:off x="4521472" y="1552932"/>
            <a:ext cx="2043007" cy="990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50" b="1" u="sng" dirty="0">
                <a:solidFill>
                  <a:srgbClr val="002060"/>
                </a:solidFill>
              </a:rPr>
              <a:t>MICRO ELEMENTS</a:t>
            </a:r>
            <a:endParaRPr lang="en-GB" sz="1350" dirty="0">
              <a:solidFill>
                <a:srgbClr val="00206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773A1F-21F7-494B-885E-FDCCB06E4854}"/>
              </a:ext>
            </a:extLst>
          </p:cNvPr>
          <p:cNvCxnSpPr>
            <a:cxnSpLocks/>
          </p:cNvCxnSpPr>
          <p:nvPr/>
        </p:nvCxnSpPr>
        <p:spPr>
          <a:xfrm>
            <a:off x="6264971" y="2404957"/>
            <a:ext cx="505544" cy="3127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819851-62BC-4529-B5F8-804AFEF442E3}"/>
              </a:ext>
            </a:extLst>
          </p:cNvPr>
          <p:cNvCxnSpPr/>
          <p:nvPr/>
        </p:nvCxnSpPr>
        <p:spPr>
          <a:xfrm flipV="1">
            <a:off x="6373318" y="1886195"/>
            <a:ext cx="343561" cy="21115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FEF419-53A6-459F-B2BC-B89844639B50}"/>
              </a:ext>
            </a:extLst>
          </p:cNvPr>
          <p:cNvCxnSpPr>
            <a:cxnSpLocks/>
          </p:cNvCxnSpPr>
          <p:nvPr/>
        </p:nvCxnSpPr>
        <p:spPr>
          <a:xfrm flipH="1">
            <a:off x="4399389" y="2556721"/>
            <a:ext cx="349101" cy="1739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76DC9BD-8505-4C47-84A3-6F41BD7D88B6}"/>
              </a:ext>
            </a:extLst>
          </p:cNvPr>
          <p:cNvCxnSpPr>
            <a:cxnSpLocks/>
          </p:cNvCxnSpPr>
          <p:nvPr/>
        </p:nvCxnSpPr>
        <p:spPr>
          <a:xfrm flipH="1" flipV="1">
            <a:off x="4521472" y="1634758"/>
            <a:ext cx="402491" cy="2585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38" descr="Pants">
            <a:extLst>
              <a:ext uri="{FF2B5EF4-FFF2-40B4-BE49-F238E27FC236}">
                <a16:creationId xmlns:a16="http://schemas.microsoft.com/office/drawing/2014/main" id="{0ACFE0C8-EEE2-41F5-B446-F11C787DD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858" y="1254714"/>
            <a:ext cx="523779" cy="523779"/>
          </a:xfrm>
          <a:prstGeom prst="rect">
            <a:avLst/>
          </a:prstGeom>
        </p:spPr>
      </p:pic>
      <p:pic>
        <p:nvPicPr>
          <p:cNvPr id="41" name="Graphic 40" descr="Shirt">
            <a:extLst>
              <a:ext uri="{FF2B5EF4-FFF2-40B4-BE49-F238E27FC236}">
                <a16:creationId xmlns:a16="http://schemas.microsoft.com/office/drawing/2014/main" id="{253917E6-E99C-4BE2-80D6-4EAE093B5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524" y="628119"/>
            <a:ext cx="523779" cy="523779"/>
          </a:xfrm>
          <a:prstGeom prst="rect">
            <a:avLst/>
          </a:prstGeom>
        </p:spPr>
      </p:pic>
      <p:pic>
        <p:nvPicPr>
          <p:cNvPr id="43" name="Graphic 42" descr="Skirt">
            <a:extLst>
              <a:ext uri="{FF2B5EF4-FFF2-40B4-BE49-F238E27FC236}">
                <a16:creationId xmlns:a16="http://schemas.microsoft.com/office/drawing/2014/main" id="{F8F92444-63AA-4919-BFFC-684242084B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8935" y="1573575"/>
            <a:ext cx="523779" cy="523779"/>
          </a:xfrm>
          <a:prstGeom prst="rect">
            <a:avLst/>
          </a:prstGeom>
        </p:spPr>
      </p:pic>
      <p:pic>
        <p:nvPicPr>
          <p:cNvPr id="45" name="Graphic 44" descr="Shoe">
            <a:extLst>
              <a:ext uri="{FF2B5EF4-FFF2-40B4-BE49-F238E27FC236}">
                <a16:creationId xmlns:a16="http://schemas.microsoft.com/office/drawing/2014/main" id="{D5576D22-26F5-4DB6-8697-55D2E1B848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4233" y="1086838"/>
            <a:ext cx="523779" cy="523779"/>
          </a:xfrm>
          <a:prstGeom prst="rect">
            <a:avLst/>
          </a:prstGeom>
        </p:spPr>
      </p:pic>
      <p:pic>
        <p:nvPicPr>
          <p:cNvPr id="47" name="Graphic 46" descr="High heel shoe">
            <a:extLst>
              <a:ext uri="{FF2B5EF4-FFF2-40B4-BE49-F238E27FC236}">
                <a16:creationId xmlns:a16="http://schemas.microsoft.com/office/drawing/2014/main" id="{0930837D-413D-49C6-90E1-21C0506559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98012" y="767263"/>
            <a:ext cx="523779" cy="523779"/>
          </a:xfrm>
          <a:prstGeom prst="rect">
            <a:avLst/>
          </a:prstGeom>
        </p:spPr>
      </p:pic>
      <p:pic>
        <p:nvPicPr>
          <p:cNvPr id="48" name="Graphic 47" descr="Video camera">
            <a:extLst>
              <a:ext uri="{FF2B5EF4-FFF2-40B4-BE49-F238E27FC236}">
                <a16:creationId xmlns:a16="http://schemas.microsoft.com/office/drawing/2014/main" id="{7F97ECB4-2A53-42F4-BC78-D2784CDD35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71934" y="839424"/>
            <a:ext cx="734151" cy="734151"/>
          </a:xfrm>
          <a:prstGeom prst="rect">
            <a:avLst/>
          </a:prstGeom>
        </p:spPr>
      </p:pic>
      <p:pic>
        <p:nvPicPr>
          <p:cNvPr id="50" name="Graphic 49" descr="Scissors">
            <a:extLst>
              <a:ext uri="{FF2B5EF4-FFF2-40B4-BE49-F238E27FC236}">
                <a16:creationId xmlns:a16="http://schemas.microsoft.com/office/drawing/2014/main" id="{3FBF3A46-B7EB-4E52-8D47-7A0EC38E368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>
            <a:off x="1699542" y="2366230"/>
            <a:ext cx="809599" cy="914400"/>
          </a:xfrm>
          <a:prstGeom prst="rect">
            <a:avLst/>
          </a:prstGeom>
        </p:spPr>
      </p:pic>
      <p:pic>
        <p:nvPicPr>
          <p:cNvPr id="52" name="Graphic 51" descr="Music">
            <a:extLst>
              <a:ext uri="{FF2B5EF4-FFF2-40B4-BE49-F238E27FC236}">
                <a16:creationId xmlns:a16="http://schemas.microsoft.com/office/drawing/2014/main" id="{DF9D23DE-BB04-4E43-AB08-F073D3E9871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558313" y="2220254"/>
            <a:ext cx="573270" cy="573270"/>
          </a:xfrm>
          <a:prstGeom prst="rect">
            <a:avLst/>
          </a:prstGeom>
        </p:spPr>
      </p:pic>
      <p:pic>
        <p:nvPicPr>
          <p:cNvPr id="54" name="Graphic 53" descr="Volume">
            <a:extLst>
              <a:ext uri="{FF2B5EF4-FFF2-40B4-BE49-F238E27FC236}">
                <a16:creationId xmlns:a16="http://schemas.microsoft.com/office/drawing/2014/main" id="{4AE7DC51-0275-4BAD-8E88-BCE177AF51D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332869" y="2754877"/>
            <a:ext cx="573270" cy="5732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8B3FBF3-4F77-4940-9A0D-8AA3021D180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141" y="99884"/>
            <a:ext cx="774412" cy="867781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EF258DB-2404-4B11-B70E-DD78DE361135}"/>
              </a:ext>
            </a:extLst>
          </p:cNvPr>
          <p:cNvSpPr/>
          <p:nvPr/>
        </p:nvSpPr>
        <p:spPr>
          <a:xfrm>
            <a:off x="124287" y="6401805"/>
            <a:ext cx="3299301" cy="338554"/>
          </a:xfrm>
          <a:prstGeom prst="rect">
            <a:avLst/>
          </a:prstGeom>
          <a:solidFill>
            <a:srgbClr val="FFFFFF"/>
          </a:solidFill>
          <a:ln w="15875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Aspirational </a:t>
            </a:r>
            <a:r>
              <a:rPr lang="en-GB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Brave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Compassionate</a:t>
            </a:r>
          </a:p>
        </p:txBody>
      </p:sp>
    </p:spTree>
    <p:extLst>
      <p:ext uri="{BB962C8B-B14F-4D97-AF65-F5344CB8AC3E}">
        <p14:creationId xmlns:p14="http://schemas.microsoft.com/office/powerpoint/2010/main" val="2157159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578" y="2519328"/>
            <a:ext cx="2257734" cy="338554"/>
          </a:xfrm>
          <a:prstGeom prst="rect">
            <a:avLst/>
          </a:prstGeom>
          <a:solidFill>
            <a:srgbClr val="99CCFF"/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EDITING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4AD8ED-7B35-4DBA-B4C1-4A15EF198D83}"/>
              </a:ext>
            </a:extLst>
          </p:cNvPr>
          <p:cNvSpPr txBox="1">
            <a:spLocks/>
          </p:cNvSpPr>
          <p:nvPr/>
        </p:nvSpPr>
        <p:spPr>
          <a:xfrm>
            <a:off x="1804801" y="-113730"/>
            <a:ext cx="7098575" cy="130901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HOW DO WE ANALYSE FILMS?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FD1F9C-C85D-49BC-98D9-211CF92C6E5F}"/>
              </a:ext>
            </a:extLst>
          </p:cNvPr>
          <p:cNvSpPr/>
          <p:nvPr/>
        </p:nvSpPr>
        <p:spPr>
          <a:xfrm>
            <a:off x="1827220" y="1465481"/>
            <a:ext cx="2414450" cy="338554"/>
          </a:xfrm>
          <a:prstGeom prst="rect">
            <a:avLst/>
          </a:prstGeom>
          <a:solidFill>
            <a:srgbClr val="FFFF99"/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MISE EN SCENE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1FA884-5D93-484F-A60E-9138A3332A95}"/>
              </a:ext>
            </a:extLst>
          </p:cNvPr>
          <p:cNvSpPr/>
          <p:nvPr/>
        </p:nvSpPr>
        <p:spPr>
          <a:xfrm>
            <a:off x="6783282" y="1554776"/>
            <a:ext cx="2414450" cy="338554"/>
          </a:xfrm>
          <a:prstGeom prst="rect">
            <a:avLst/>
          </a:prstGeom>
          <a:solidFill>
            <a:srgbClr val="CCFFCC"/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CINEMATOGRPAHY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9A3B7EF-626E-4BAF-ABF2-0E611190984C}"/>
              </a:ext>
            </a:extLst>
          </p:cNvPr>
          <p:cNvSpPr txBox="1">
            <a:spLocks/>
          </p:cNvSpPr>
          <p:nvPr/>
        </p:nvSpPr>
        <p:spPr>
          <a:xfrm>
            <a:off x="6939334" y="2501825"/>
            <a:ext cx="1638603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SOUND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E04A43-8AAB-4773-B8F0-21E7C3FE67E4}"/>
              </a:ext>
            </a:extLst>
          </p:cNvPr>
          <p:cNvSpPr/>
          <p:nvPr/>
        </p:nvSpPr>
        <p:spPr>
          <a:xfrm>
            <a:off x="4521472" y="1552932"/>
            <a:ext cx="2043007" cy="990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50" b="1" u="sng" dirty="0">
                <a:solidFill>
                  <a:srgbClr val="002060"/>
                </a:solidFill>
              </a:rPr>
              <a:t>MICRO ELEMENTS</a:t>
            </a:r>
            <a:endParaRPr lang="en-GB" sz="1350" dirty="0">
              <a:solidFill>
                <a:srgbClr val="00206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37D850-3722-460B-AC7F-9EC412702984}"/>
              </a:ext>
            </a:extLst>
          </p:cNvPr>
          <p:cNvSpPr/>
          <p:nvPr/>
        </p:nvSpPr>
        <p:spPr>
          <a:xfrm>
            <a:off x="2015850" y="5295670"/>
            <a:ext cx="1990930" cy="400110"/>
          </a:xfrm>
          <a:prstGeom prst="rect">
            <a:avLst/>
          </a:prstGeom>
          <a:solidFill>
            <a:srgbClr val="CC66FF"/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NARRATIVE</a:t>
            </a:r>
            <a:endParaRPr lang="en-GB" sz="1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6BFD6A-EE22-4EC7-BFB3-D0CEA7222A30}"/>
              </a:ext>
            </a:extLst>
          </p:cNvPr>
          <p:cNvSpPr/>
          <p:nvPr/>
        </p:nvSpPr>
        <p:spPr>
          <a:xfrm>
            <a:off x="2402630" y="4100757"/>
            <a:ext cx="1794987" cy="400110"/>
          </a:xfrm>
          <a:prstGeom prst="rect">
            <a:avLst/>
          </a:prstGeom>
          <a:solidFill>
            <a:srgbClr val="FF9966"/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CONTEXT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AD4D32-6C23-4C76-B2CF-18BBEE6CB76A}"/>
              </a:ext>
            </a:extLst>
          </p:cNvPr>
          <p:cNvSpPr/>
          <p:nvPr/>
        </p:nvSpPr>
        <p:spPr>
          <a:xfrm>
            <a:off x="6888975" y="4279013"/>
            <a:ext cx="2661304" cy="400110"/>
          </a:xfrm>
          <a:prstGeom prst="rect">
            <a:avLst/>
          </a:prstGeom>
          <a:solidFill>
            <a:srgbClr val="FF99FF"/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REPRESENTATION</a:t>
            </a:r>
            <a:endParaRPr lang="en-GB" sz="1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72A0B65-04B5-4F63-8FAB-805EBC8ABCF0}"/>
              </a:ext>
            </a:extLst>
          </p:cNvPr>
          <p:cNvSpPr txBox="1">
            <a:spLocks/>
          </p:cNvSpPr>
          <p:nvPr/>
        </p:nvSpPr>
        <p:spPr>
          <a:xfrm>
            <a:off x="6971345" y="5158682"/>
            <a:ext cx="1562539" cy="382113"/>
          </a:xfrm>
          <a:prstGeom prst="rect">
            <a:avLst/>
          </a:prstGeom>
          <a:solidFill>
            <a:srgbClr val="FFCC99"/>
          </a:solidFill>
          <a:ln>
            <a:solidFill>
              <a:schemeClr val="accent3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GENRE</a:t>
            </a:r>
            <a:endParaRPr lang="en-GB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163FA5-0FCE-4271-A91E-DCCAAF38A333}"/>
              </a:ext>
            </a:extLst>
          </p:cNvPr>
          <p:cNvSpPr/>
          <p:nvPr/>
        </p:nvSpPr>
        <p:spPr>
          <a:xfrm>
            <a:off x="4332586" y="4359527"/>
            <a:ext cx="2043007" cy="990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50" b="1" u="sng" dirty="0">
                <a:solidFill>
                  <a:srgbClr val="002060"/>
                </a:solidFill>
              </a:rPr>
              <a:t>MACRO ELEMENTS</a:t>
            </a:r>
            <a:endParaRPr lang="en-GB" sz="1350" dirty="0">
              <a:solidFill>
                <a:srgbClr val="00206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773A1F-21F7-494B-885E-FDCCB06E4854}"/>
              </a:ext>
            </a:extLst>
          </p:cNvPr>
          <p:cNvCxnSpPr>
            <a:cxnSpLocks/>
          </p:cNvCxnSpPr>
          <p:nvPr/>
        </p:nvCxnSpPr>
        <p:spPr>
          <a:xfrm>
            <a:off x="6264971" y="2404957"/>
            <a:ext cx="505544" cy="3127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819851-62BC-4529-B5F8-804AFEF442E3}"/>
              </a:ext>
            </a:extLst>
          </p:cNvPr>
          <p:cNvCxnSpPr/>
          <p:nvPr/>
        </p:nvCxnSpPr>
        <p:spPr>
          <a:xfrm flipV="1">
            <a:off x="6373318" y="1886195"/>
            <a:ext cx="343561" cy="21115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FEF419-53A6-459F-B2BC-B89844639B50}"/>
              </a:ext>
            </a:extLst>
          </p:cNvPr>
          <p:cNvCxnSpPr>
            <a:cxnSpLocks/>
          </p:cNvCxnSpPr>
          <p:nvPr/>
        </p:nvCxnSpPr>
        <p:spPr>
          <a:xfrm flipH="1">
            <a:off x="4399389" y="2556721"/>
            <a:ext cx="349101" cy="1739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76DC9BD-8505-4C47-84A3-6F41BD7D88B6}"/>
              </a:ext>
            </a:extLst>
          </p:cNvPr>
          <p:cNvCxnSpPr>
            <a:cxnSpLocks/>
          </p:cNvCxnSpPr>
          <p:nvPr/>
        </p:nvCxnSpPr>
        <p:spPr>
          <a:xfrm flipH="1" flipV="1">
            <a:off x="4521472" y="1634758"/>
            <a:ext cx="402491" cy="2585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8DE655A-78AE-4047-91E6-6F9202AD2D93}"/>
              </a:ext>
            </a:extLst>
          </p:cNvPr>
          <p:cNvCxnSpPr>
            <a:cxnSpLocks/>
          </p:cNvCxnSpPr>
          <p:nvPr/>
        </p:nvCxnSpPr>
        <p:spPr>
          <a:xfrm>
            <a:off x="6159307" y="4985330"/>
            <a:ext cx="505544" cy="3127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B88611F-32B0-4163-99FC-A38D1F41F8D0}"/>
              </a:ext>
            </a:extLst>
          </p:cNvPr>
          <p:cNvCxnSpPr/>
          <p:nvPr/>
        </p:nvCxnSpPr>
        <p:spPr>
          <a:xfrm flipV="1">
            <a:off x="6220918" y="4466568"/>
            <a:ext cx="343561" cy="21115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532D476-6ECE-44DE-AD83-681848925177}"/>
              </a:ext>
            </a:extLst>
          </p:cNvPr>
          <p:cNvCxnSpPr>
            <a:cxnSpLocks/>
          </p:cNvCxnSpPr>
          <p:nvPr/>
        </p:nvCxnSpPr>
        <p:spPr>
          <a:xfrm flipH="1">
            <a:off x="4246989" y="5137094"/>
            <a:ext cx="349101" cy="1739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6D34503-E8C4-49B2-8664-1AE4E6557994}"/>
              </a:ext>
            </a:extLst>
          </p:cNvPr>
          <p:cNvCxnSpPr>
            <a:cxnSpLocks/>
          </p:cNvCxnSpPr>
          <p:nvPr/>
        </p:nvCxnSpPr>
        <p:spPr>
          <a:xfrm flipH="1" flipV="1">
            <a:off x="4416377" y="4436190"/>
            <a:ext cx="227018" cy="2719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phic 27" descr="Add">
            <a:extLst>
              <a:ext uri="{FF2B5EF4-FFF2-40B4-BE49-F238E27FC236}">
                <a16:creationId xmlns:a16="http://schemas.microsoft.com/office/drawing/2014/main" id="{B153D8BD-9A20-4E02-9212-0FC6B23D7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9000" y="2870947"/>
            <a:ext cx="914400" cy="914400"/>
          </a:xfrm>
          <a:prstGeom prst="rect">
            <a:avLst/>
          </a:prstGeom>
        </p:spPr>
      </p:pic>
      <p:pic>
        <p:nvPicPr>
          <p:cNvPr id="39" name="Graphic 38" descr="Pants">
            <a:extLst>
              <a:ext uri="{FF2B5EF4-FFF2-40B4-BE49-F238E27FC236}">
                <a16:creationId xmlns:a16="http://schemas.microsoft.com/office/drawing/2014/main" id="{0ACFE0C8-EEE2-41F5-B446-F11C787DD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858" y="1254714"/>
            <a:ext cx="523779" cy="523779"/>
          </a:xfrm>
          <a:prstGeom prst="rect">
            <a:avLst/>
          </a:prstGeom>
        </p:spPr>
      </p:pic>
      <p:pic>
        <p:nvPicPr>
          <p:cNvPr id="41" name="Graphic 40" descr="Shirt">
            <a:extLst>
              <a:ext uri="{FF2B5EF4-FFF2-40B4-BE49-F238E27FC236}">
                <a16:creationId xmlns:a16="http://schemas.microsoft.com/office/drawing/2014/main" id="{253917E6-E99C-4BE2-80D6-4EAE093B5F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524" y="628119"/>
            <a:ext cx="523779" cy="523779"/>
          </a:xfrm>
          <a:prstGeom prst="rect">
            <a:avLst/>
          </a:prstGeom>
        </p:spPr>
      </p:pic>
      <p:pic>
        <p:nvPicPr>
          <p:cNvPr id="43" name="Graphic 42" descr="Skirt">
            <a:extLst>
              <a:ext uri="{FF2B5EF4-FFF2-40B4-BE49-F238E27FC236}">
                <a16:creationId xmlns:a16="http://schemas.microsoft.com/office/drawing/2014/main" id="{F8F92444-63AA-4919-BFFC-684242084B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38935" y="1573575"/>
            <a:ext cx="523779" cy="523779"/>
          </a:xfrm>
          <a:prstGeom prst="rect">
            <a:avLst/>
          </a:prstGeom>
        </p:spPr>
      </p:pic>
      <p:pic>
        <p:nvPicPr>
          <p:cNvPr id="45" name="Graphic 44" descr="Shoe">
            <a:extLst>
              <a:ext uri="{FF2B5EF4-FFF2-40B4-BE49-F238E27FC236}">
                <a16:creationId xmlns:a16="http://schemas.microsoft.com/office/drawing/2014/main" id="{D5576D22-26F5-4DB6-8697-55D2E1B84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74233" y="1086838"/>
            <a:ext cx="523779" cy="523779"/>
          </a:xfrm>
          <a:prstGeom prst="rect">
            <a:avLst/>
          </a:prstGeom>
        </p:spPr>
      </p:pic>
      <p:pic>
        <p:nvPicPr>
          <p:cNvPr id="47" name="Graphic 46" descr="High heel shoe">
            <a:extLst>
              <a:ext uri="{FF2B5EF4-FFF2-40B4-BE49-F238E27FC236}">
                <a16:creationId xmlns:a16="http://schemas.microsoft.com/office/drawing/2014/main" id="{0930837D-413D-49C6-90E1-21C0506559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98012" y="767263"/>
            <a:ext cx="523779" cy="523779"/>
          </a:xfrm>
          <a:prstGeom prst="rect">
            <a:avLst/>
          </a:prstGeom>
        </p:spPr>
      </p:pic>
      <p:pic>
        <p:nvPicPr>
          <p:cNvPr id="48" name="Graphic 47" descr="Video camera">
            <a:extLst>
              <a:ext uri="{FF2B5EF4-FFF2-40B4-BE49-F238E27FC236}">
                <a16:creationId xmlns:a16="http://schemas.microsoft.com/office/drawing/2014/main" id="{7F97ECB4-2A53-42F4-BC78-D2784CDD35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671934" y="839424"/>
            <a:ext cx="734151" cy="734151"/>
          </a:xfrm>
          <a:prstGeom prst="rect">
            <a:avLst/>
          </a:prstGeom>
        </p:spPr>
      </p:pic>
      <p:pic>
        <p:nvPicPr>
          <p:cNvPr id="50" name="Graphic 49" descr="Scissors">
            <a:extLst>
              <a:ext uri="{FF2B5EF4-FFF2-40B4-BE49-F238E27FC236}">
                <a16:creationId xmlns:a16="http://schemas.microsoft.com/office/drawing/2014/main" id="{3FBF3A46-B7EB-4E52-8D47-7A0EC38E36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H="1">
            <a:off x="1699542" y="2366230"/>
            <a:ext cx="809599" cy="914400"/>
          </a:xfrm>
          <a:prstGeom prst="rect">
            <a:avLst/>
          </a:prstGeom>
        </p:spPr>
      </p:pic>
      <p:pic>
        <p:nvPicPr>
          <p:cNvPr id="52" name="Graphic 51" descr="Music">
            <a:extLst>
              <a:ext uri="{FF2B5EF4-FFF2-40B4-BE49-F238E27FC236}">
                <a16:creationId xmlns:a16="http://schemas.microsoft.com/office/drawing/2014/main" id="{DF9D23DE-BB04-4E43-AB08-F073D3E9871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558313" y="2220254"/>
            <a:ext cx="573270" cy="573270"/>
          </a:xfrm>
          <a:prstGeom prst="rect">
            <a:avLst/>
          </a:prstGeom>
        </p:spPr>
      </p:pic>
      <p:pic>
        <p:nvPicPr>
          <p:cNvPr id="54" name="Graphic 53" descr="Volume">
            <a:extLst>
              <a:ext uri="{FF2B5EF4-FFF2-40B4-BE49-F238E27FC236}">
                <a16:creationId xmlns:a16="http://schemas.microsoft.com/office/drawing/2014/main" id="{4AE7DC51-0275-4BAD-8E88-BCE177AF51D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332869" y="2754877"/>
            <a:ext cx="573270" cy="573270"/>
          </a:xfrm>
          <a:prstGeom prst="rect">
            <a:avLst/>
          </a:prstGeom>
        </p:spPr>
      </p:pic>
      <p:pic>
        <p:nvPicPr>
          <p:cNvPr id="14" name="Graphic 13" descr="Hourglass">
            <a:extLst>
              <a:ext uri="{FF2B5EF4-FFF2-40B4-BE49-F238E27FC236}">
                <a16:creationId xmlns:a16="http://schemas.microsoft.com/office/drawing/2014/main" id="{173B41CC-093A-4D52-B1CC-4129DFC3D49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900712" y="3705500"/>
            <a:ext cx="464624" cy="464624"/>
          </a:xfrm>
          <a:prstGeom prst="rect">
            <a:avLst/>
          </a:prstGeom>
        </p:spPr>
      </p:pic>
      <p:pic>
        <p:nvPicPr>
          <p:cNvPr id="20" name="Graphic 19" descr="Pound">
            <a:extLst>
              <a:ext uri="{FF2B5EF4-FFF2-40B4-BE49-F238E27FC236}">
                <a16:creationId xmlns:a16="http://schemas.microsoft.com/office/drawing/2014/main" id="{99B140B6-5C86-4F03-99D8-AD20DFCA135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928032" y="4199916"/>
            <a:ext cx="431800" cy="431800"/>
          </a:xfrm>
          <a:prstGeom prst="rect">
            <a:avLst/>
          </a:prstGeom>
        </p:spPr>
      </p:pic>
      <p:pic>
        <p:nvPicPr>
          <p:cNvPr id="26" name="Graphic 25" descr="Dollar">
            <a:extLst>
              <a:ext uri="{FF2B5EF4-FFF2-40B4-BE49-F238E27FC236}">
                <a16:creationId xmlns:a16="http://schemas.microsoft.com/office/drawing/2014/main" id="{7A3F3D1A-6FA0-47E4-B416-135C07390BF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293241" y="3506012"/>
            <a:ext cx="431800" cy="431800"/>
          </a:xfrm>
          <a:prstGeom prst="rect">
            <a:avLst/>
          </a:prstGeom>
        </p:spPr>
      </p:pic>
      <p:pic>
        <p:nvPicPr>
          <p:cNvPr id="29" name="Graphic 28" descr="Connections">
            <a:extLst>
              <a:ext uri="{FF2B5EF4-FFF2-40B4-BE49-F238E27FC236}">
                <a16:creationId xmlns:a16="http://schemas.microsoft.com/office/drawing/2014/main" id="{96AFE676-3194-47A6-BB62-B7939D93640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63546" y="3606673"/>
            <a:ext cx="914400" cy="914400"/>
          </a:xfrm>
          <a:prstGeom prst="rect">
            <a:avLst/>
          </a:prstGeom>
        </p:spPr>
      </p:pic>
      <p:pic>
        <p:nvPicPr>
          <p:cNvPr id="31" name="Graphic 30" descr="Open book">
            <a:extLst>
              <a:ext uri="{FF2B5EF4-FFF2-40B4-BE49-F238E27FC236}">
                <a16:creationId xmlns:a16="http://schemas.microsoft.com/office/drawing/2014/main" id="{20CE3804-7846-4AEB-A386-D0A4A58E90E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511303" y="5584312"/>
            <a:ext cx="506425" cy="506425"/>
          </a:xfrm>
          <a:prstGeom prst="rect">
            <a:avLst/>
          </a:prstGeom>
        </p:spPr>
      </p:pic>
      <p:pic>
        <p:nvPicPr>
          <p:cNvPr id="33" name="Graphic 32" descr="Drama">
            <a:extLst>
              <a:ext uri="{FF2B5EF4-FFF2-40B4-BE49-F238E27FC236}">
                <a16:creationId xmlns:a16="http://schemas.microsoft.com/office/drawing/2014/main" id="{2ECDEC6C-B301-4025-88E0-7DF75C23F60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348347" y="5295670"/>
            <a:ext cx="914400" cy="914400"/>
          </a:xfrm>
          <a:prstGeom prst="rect">
            <a:avLst/>
          </a:prstGeom>
        </p:spPr>
      </p:pic>
      <p:pic>
        <p:nvPicPr>
          <p:cNvPr id="35" name="Graphic 34" descr="Man">
            <a:extLst>
              <a:ext uri="{FF2B5EF4-FFF2-40B4-BE49-F238E27FC236}">
                <a16:creationId xmlns:a16="http://schemas.microsoft.com/office/drawing/2014/main" id="{944A9A1C-F6AD-4591-B37A-A3FDA97D8C5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874775" y="3966053"/>
            <a:ext cx="431800" cy="431800"/>
          </a:xfrm>
          <a:prstGeom prst="rect">
            <a:avLst/>
          </a:prstGeom>
        </p:spPr>
      </p:pic>
      <p:pic>
        <p:nvPicPr>
          <p:cNvPr id="37" name="Graphic 36" descr="Woman">
            <a:extLst>
              <a:ext uri="{FF2B5EF4-FFF2-40B4-BE49-F238E27FC236}">
                <a16:creationId xmlns:a16="http://schemas.microsoft.com/office/drawing/2014/main" id="{0598AA6E-07B6-451C-8B7F-2F1308B714E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704122" y="3711410"/>
            <a:ext cx="431800" cy="431800"/>
          </a:xfrm>
          <a:prstGeom prst="rect">
            <a:avLst/>
          </a:prstGeom>
        </p:spPr>
      </p:pic>
      <p:pic>
        <p:nvPicPr>
          <p:cNvPr id="40" name="Graphic 39" descr="Person in wheelchair">
            <a:extLst>
              <a:ext uri="{FF2B5EF4-FFF2-40B4-BE49-F238E27FC236}">
                <a16:creationId xmlns:a16="http://schemas.microsoft.com/office/drawing/2014/main" id="{F55C4DAD-A761-4480-A5B9-0CEFC440439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9749076" y="4305173"/>
            <a:ext cx="431800" cy="431800"/>
          </a:xfrm>
          <a:prstGeom prst="rect">
            <a:avLst/>
          </a:prstGeom>
        </p:spPr>
      </p:pic>
      <p:pic>
        <p:nvPicPr>
          <p:cNvPr id="44" name="Graphic 43" descr="Baby">
            <a:extLst>
              <a:ext uri="{FF2B5EF4-FFF2-40B4-BE49-F238E27FC236}">
                <a16:creationId xmlns:a16="http://schemas.microsoft.com/office/drawing/2014/main" id="{0C64CCA3-1E0B-4A5D-AE82-AE965FADD64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9533176" y="3773173"/>
            <a:ext cx="431800" cy="431800"/>
          </a:xfrm>
          <a:prstGeom prst="rect">
            <a:avLst/>
          </a:prstGeom>
        </p:spPr>
      </p:pic>
      <p:pic>
        <p:nvPicPr>
          <p:cNvPr id="49" name="Graphic 48" descr="Woman with cane">
            <a:extLst>
              <a:ext uri="{FF2B5EF4-FFF2-40B4-BE49-F238E27FC236}">
                <a16:creationId xmlns:a16="http://schemas.microsoft.com/office/drawing/2014/main" id="{100F0FD7-1B22-4BDF-AB42-1BDF86CA2069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8981832" y="3740404"/>
            <a:ext cx="431800" cy="4318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308F8A0-0F2B-487E-AEAE-329A3E6AE8FF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141" y="99884"/>
            <a:ext cx="774412" cy="867781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1CC7EFFC-9628-4D99-A738-60B43723669D}"/>
              </a:ext>
            </a:extLst>
          </p:cNvPr>
          <p:cNvSpPr/>
          <p:nvPr/>
        </p:nvSpPr>
        <p:spPr>
          <a:xfrm>
            <a:off x="124287" y="6401805"/>
            <a:ext cx="3299301" cy="338554"/>
          </a:xfrm>
          <a:prstGeom prst="rect">
            <a:avLst/>
          </a:prstGeom>
          <a:solidFill>
            <a:srgbClr val="FFFFFF"/>
          </a:solidFill>
          <a:ln w="15875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Aspirational </a:t>
            </a:r>
            <a:r>
              <a:rPr lang="en-GB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Brave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Compassionate</a:t>
            </a:r>
          </a:p>
        </p:txBody>
      </p:sp>
    </p:spTree>
    <p:extLst>
      <p:ext uri="{BB962C8B-B14F-4D97-AF65-F5344CB8AC3E}">
        <p14:creationId xmlns:p14="http://schemas.microsoft.com/office/powerpoint/2010/main" val="1923835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3EDE2-2FB2-489E-8D05-CD7EA2DFE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941" y="429357"/>
            <a:ext cx="2034716" cy="294919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6C9960-BC6A-4D12-9BC7-76C360F5E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707" y="299806"/>
            <a:ext cx="2117708" cy="320829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D4F93C-BD98-45CE-B4A5-994B59930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462" y="99884"/>
            <a:ext cx="2020545" cy="299857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B6B31-7066-43BF-B65C-B61703C83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381" y="3893084"/>
            <a:ext cx="1729696" cy="241126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47D1DF-1008-4637-83DD-15F586FC5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7064" y="3785483"/>
            <a:ext cx="1654267" cy="251886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48E826-3BD1-43BA-80F1-6DFE6F4CB3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1739" y="3167499"/>
            <a:ext cx="2225233" cy="339881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4641BB-7F34-4BFB-850C-D1C60BC715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141" y="99884"/>
            <a:ext cx="774412" cy="867781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B7AAA3-F54D-4D29-BEFD-E27569A89C4D}"/>
              </a:ext>
            </a:extLst>
          </p:cNvPr>
          <p:cNvSpPr/>
          <p:nvPr/>
        </p:nvSpPr>
        <p:spPr>
          <a:xfrm>
            <a:off x="124287" y="6401805"/>
            <a:ext cx="3299301" cy="338554"/>
          </a:xfrm>
          <a:prstGeom prst="rect">
            <a:avLst/>
          </a:prstGeom>
          <a:solidFill>
            <a:srgbClr val="FFFFFF"/>
          </a:solidFill>
          <a:ln w="15875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Aspirational </a:t>
            </a:r>
            <a:r>
              <a:rPr lang="en-GB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Brave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Compassionate</a:t>
            </a:r>
          </a:p>
        </p:txBody>
      </p:sp>
    </p:spTree>
    <p:extLst>
      <p:ext uri="{BB962C8B-B14F-4D97-AF65-F5344CB8AC3E}">
        <p14:creationId xmlns:p14="http://schemas.microsoft.com/office/powerpoint/2010/main" val="29177867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3">
      <a:dk1>
        <a:srgbClr val="FFFFCC"/>
      </a:dk1>
      <a:lt1>
        <a:srgbClr val="FFFFCC"/>
      </a:lt1>
      <a:dk2>
        <a:srgbClr val="FFFFCC"/>
      </a:dk2>
      <a:lt2>
        <a:srgbClr val="FFFFCC"/>
      </a:lt2>
      <a:accent1>
        <a:srgbClr val="3030B4"/>
      </a:accent1>
      <a:accent2>
        <a:srgbClr val="FF0000"/>
      </a:accent2>
      <a:accent3>
        <a:srgbClr val="000066"/>
      </a:accent3>
      <a:accent4>
        <a:srgbClr val="BFE4FF"/>
      </a:accent4>
      <a:accent5>
        <a:srgbClr val="BFE4FF"/>
      </a:accent5>
      <a:accent6>
        <a:srgbClr val="FF0000"/>
      </a:accent6>
      <a:hlink>
        <a:srgbClr val="0070C0"/>
      </a:hlink>
      <a:folHlink>
        <a:srgbClr val="6E91A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9be4fc6f559450098a544dcf2e206c7 xmlns="2b734e5c-e2cf-4d91-a88f-3e50b50b24d7">
      <Terms xmlns="http://schemas.microsoft.com/office/infopath/2007/PartnerControls"/>
    </c9be4fc6f559450098a544dcf2e206c7>
    <b73a531bf2874837a19042fda8b245b9 xmlns="2b734e5c-e2cf-4d91-a88f-3e50b50b24d7">
      <Terms xmlns="http://schemas.microsoft.com/office/infopath/2007/PartnerControls"/>
    </b73a531bf2874837a19042fda8b245b9>
    <LocationsTaxHTField xmlns="a0520e7d-56ac-42ba-8299-7941f60600bb" xsi:nil="true"/>
    <g5236701626640c1ab96021ee8d14cff xmlns="2b734e5c-e2cf-4d91-a88f-3e50b50b24d7">
      <Terms xmlns="http://schemas.microsoft.com/office/infopath/2007/PartnerControls"/>
    </g5236701626640c1ab96021ee8d14cff>
    <KeywordsTagsTaxHTField xmlns="2b734e5c-e2cf-4d91-a88f-3e50b50b24d7" xsi:nil="true"/>
    <p640f9c8b4b14857bdc671f534fc7d57 xmlns="2b734e5c-e2cf-4d91-a88f-3e50b50b24d7">
      <Terms xmlns="http://schemas.microsoft.com/office/infopath/2007/PartnerControls"/>
    </p640f9c8b4b14857bdc671f534fc7d57>
    <lcf76f155ced4ddcb4097134ff3c332f xmlns="a5016997-deea-4fdb-a97d-61eed343007a">
      <Terms xmlns="http://schemas.microsoft.com/office/infopath/2007/PartnerControls"/>
    </lcf76f155ced4ddcb4097134ff3c332f>
    <DepartmentsTaxHTField xmlns="2b734e5c-e2cf-4d91-a88f-3e50b50b24d7" xsi:nil="true"/>
    <DocumentTypeTaxHTField xmlns="2b734e5c-e2cf-4d91-a88f-3e50b50b24d7" xsi:nil="true"/>
    <Owner xmlns="2b734e5c-e2cf-4d91-a88f-3e50b50b24d7">
      <UserInfo>
        <DisplayName/>
        <AccountId xsi:nil="true"/>
        <AccountType/>
      </UserInfo>
    </Owner>
    <TaxCatchAll xmlns="2b734e5c-e2cf-4d91-a88f-3e50b50b24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AD9E04ED43D74CB62B53C7F0354145" ma:contentTypeVersion="26" ma:contentTypeDescription="Create a new document." ma:contentTypeScope="" ma:versionID="6a6fa0800be42f296a6aaac20b971609">
  <xsd:schema xmlns:xsd="http://www.w3.org/2001/XMLSchema" xmlns:xs="http://www.w3.org/2001/XMLSchema" xmlns:p="http://schemas.microsoft.com/office/2006/metadata/properties" xmlns:ns2="a0520e7d-56ac-42ba-8299-7941f60600bb" xmlns:ns3="2b734e5c-e2cf-4d91-a88f-3e50b50b24d7" xmlns:ns4="2b734e5c-e2cf-4d91-a88f-3e50b50b24d7" xmlns:ns5="a5016997-deea-4fdb-a97d-61eed343007a" targetNamespace="http://schemas.microsoft.com/office/2006/metadata/properties" ma:root="true" ma:fieldsID="0e81a288fd15d7ac946ada0729ef7906" ns2:_="" ns4:_="" ns5:_="">
    <xsd:import namespace="a0520e7d-56ac-42ba-8299-7941f60600bb"/>
    <xsd:import namespace="2b734e5c-e2cf-4d91-a88f-3e50b50b24d7"/>
    <xsd:import namespace="2b734e5c-e2cf-4d91-a88f-3e50b50b24d7"/>
    <xsd:import namespace="a5016997-deea-4fdb-a97d-61eed343007a"/>
    <xsd:element name="properties">
      <xsd:complexType>
        <xsd:sequence>
          <xsd:element name="documentManagement">
            <xsd:complexType>
              <xsd:all>
                <xsd:element ref="ns2:LocationsTaxHTField" minOccurs="0"/>
                <xsd:element ref="ns3:DocumentTypeTaxHTField" minOccurs="0"/>
                <xsd:element ref="ns3:DepartmentsTaxHTField" minOccurs="0"/>
                <xsd:element ref="ns3:KeywordsTagsTaxHTField" minOccurs="0"/>
                <xsd:element ref="ns4:b73a531bf2874837a19042fda8b245b9" minOccurs="0"/>
                <xsd:element ref="ns4:TaxCatchAll" minOccurs="0"/>
                <xsd:element ref="ns4:c9be4fc6f559450098a544dcf2e206c7" minOccurs="0"/>
                <xsd:element ref="ns4:p640f9c8b4b14857bdc671f534fc7d57" minOccurs="0"/>
                <xsd:element ref="ns4:g5236701626640c1ab96021ee8d14cff" minOccurs="0"/>
                <xsd:element ref="ns4:Owner" minOccurs="0"/>
                <xsd:element ref="ns5:MediaServiceMetadata" minOccurs="0"/>
                <xsd:element ref="ns5:MediaServiceFastMetadata" minOccurs="0"/>
                <xsd:element ref="ns5:MediaServiceSearchProperties" minOccurs="0"/>
                <xsd:element ref="ns5:MediaServiceObjectDetectorVersions" minOccurs="0"/>
                <xsd:element ref="ns5:MediaServiceGenerationTime" minOccurs="0"/>
                <xsd:element ref="ns5:MediaServiceEventHashCode" minOccurs="0"/>
                <xsd:element ref="ns5:MediaLengthInSeconds" minOccurs="0"/>
                <xsd:element ref="ns5:MediaServiceDateTaken" minOccurs="0"/>
                <xsd:element ref="ns5:lcf76f155ced4ddcb4097134ff3c332f" minOccurs="0"/>
                <xsd:element ref="ns5:MediaServiceOCR" minOccurs="0"/>
                <xsd:element ref="ns5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20e7d-56ac-42ba-8299-7941f60600bb" elementFormDefault="qualified">
    <xsd:import namespace="http://schemas.microsoft.com/office/2006/documentManagement/types"/>
    <xsd:import namespace="http://schemas.microsoft.com/office/infopath/2007/PartnerControls"/>
    <xsd:element name="LocationsTaxHTField" ma:index="8" nillable="true" ma:displayName="LocationsTaxHTField" ma:hidden="true" ma:internalName="LocationsTaxHTField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34e5c-e2cf-4d91-a88f-3e50b50b24d7" elementFormDefault="qualified">
    <xsd:import namespace="http://schemas.microsoft.com/office/2006/documentManagement/types"/>
    <xsd:import namespace="http://schemas.microsoft.com/office/infopath/2007/PartnerControls"/>
    <xsd:element name="DocumentTypeTaxHTField" ma:index="9" nillable="true" ma:displayName="DocumentTypeTaxHTField" ma:hidden="true" ma:internalName="DocumentTypeTaxHTField">
      <xsd:simpleType>
        <xsd:restriction base="dms:Note"/>
      </xsd:simpleType>
    </xsd:element>
    <xsd:element name="DepartmentsTaxHTField" ma:index="10" nillable="true" ma:displayName="DepartmentsTaxHTField" ma:hidden="true" ma:internalName="DepartmentsTaxHTField">
      <xsd:simpleType>
        <xsd:restriction base="dms:Note"/>
      </xsd:simpleType>
    </xsd:element>
    <xsd:element name="KeywordsTagsTaxHTField" ma:index="11" nillable="true" ma:displayName="KeywordsTagsTaxHTField" ma:hidden="true" ma:internalName="KeywordsTagsTaxHTField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34e5c-e2cf-4d91-a88f-3e50b50b24d7" elementFormDefault="qualified">
    <xsd:import namespace="http://schemas.microsoft.com/office/2006/documentManagement/types"/>
    <xsd:import namespace="http://schemas.microsoft.com/office/infopath/2007/PartnerControls"/>
    <xsd:element name="b73a531bf2874837a19042fda8b245b9" ma:index="13" nillable="true" ma:taxonomy="true" ma:internalName="b73a531bf2874837a19042fda8b245b9" ma:taxonomyFieldName="Departments" ma:displayName="Departments" ma:default="" ma:fieldId="{b73a531b-f287-4837-a190-42fda8b245b9}" ma:taxonomyMulti="true" ma:sspId="4a324f7d-4130-4e3b-92bc-b3d938f1e27f" ma:termSetId="7de4cc5f-e887-4f58-961c-84d30d95a9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e6d01bd6-d855-4ab5-8da7-60028813d060}" ma:internalName="TaxCatchAll" ma:showField="CatchAllData" ma:web="2b734e5c-e2cf-4d91-a88f-3e50b50b24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9be4fc6f559450098a544dcf2e206c7" ma:index="16" nillable="true" ma:taxonomy="true" ma:internalName="c9be4fc6f559450098a544dcf2e206c7" ma:taxonomyFieldName="DocumentType" ma:displayName="Document Type" ma:default="" ma:fieldId="{c9be4fc6-f559-4500-98a5-44dcf2e206c7}" ma:taxonomyMulti="true" ma:sspId="4a324f7d-4130-4e3b-92bc-b3d938f1e27f" ma:termSetId="286ebe61-194d-4783-ab71-3d55852e3f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640f9c8b4b14857bdc671f534fc7d57" ma:index="18" nillable="true" ma:taxonomy="true" ma:internalName="p640f9c8b4b14857bdc671f534fc7d57" ma:taxonomyFieldName="Locations" ma:displayName="Locations" ma:default="" ma:fieldId="{9640f9c8-b4b1-4857-bdc6-71f534fc7d57}" ma:taxonomyMulti="true" ma:sspId="4a324f7d-4130-4e3b-92bc-b3d938f1e27f" ma:termSetId="520fcd1e-a37f-4b37-b166-9a39e00fa88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5236701626640c1ab96021ee8d14cff" ma:index="20" nillable="true" ma:taxonomy="true" ma:internalName="g5236701626640c1ab96021ee8d14cff" ma:taxonomyFieldName="KeywordsTags" ma:displayName="Keywords / Tags" ma:default="" ma:fieldId="{05236701-6266-40c1-ab96-021ee8d14cff}" ma:taxonomyMulti="true" ma:sspId="4a324f7d-4130-4e3b-92bc-b3d938f1e27f" ma:termSetId="5b1e0033-188b-4d38-a5dd-0bd2b0b787f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Owner" ma:index="21" nillable="true" ma:displayName="Owner" ma:format="Dropdown" ma:internalName="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016997-deea-4fdb-a97d-61eed34300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4a324f7d-4130-4e3b-92bc-b3d938f1e2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3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DA2EC8-D2BC-4B60-BDC9-8CF215710861}">
  <ds:schemaRefs>
    <ds:schemaRef ds:uri="http://schemas.microsoft.com/office/2006/metadata/properties"/>
    <ds:schemaRef ds:uri="http://schemas.microsoft.com/office/infopath/2007/PartnerControls"/>
    <ds:schemaRef ds:uri="2b734e5c-e2cf-4d91-a88f-3e50b50b24d7"/>
    <ds:schemaRef ds:uri="a0520e7d-56ac-42ba-8299-7941f60600bb"/>
    <ds:schemaRef ds:uri="a5016997-deea-4fdb-a97d-61eed343007a"/>
  </ds:schemaRefs>
</ds:datastoreItem>
</file>

<file path=customXml/itemProps2.xml><?xml version="1.0" encoding="utf-8"?>
<ds:datastoreItem xmlns:ds="http://schemas.openxmlformats.org/officeDocument/2006/customXml" ds:itemID="{18935AB5-3879-46EC-8F45-84D07B330F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2DD733-AD77-4111-B89C-9089456146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520e7d-56ac-42ba-8299-7941f60600bb"/>
    <ds:schemaRef ds:uri="2b734e5c-e2cf-4d91-a88f-3e50b50b24d7"/>
    <ds:schemaRef ds:uri="a5016997-deea-4fdb-a97d-61eed34300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943</TotalTime>
  <Words>586</Words>
  <Application>Microsoft Office PowerPoint</Application>
  <PresentationFormat>Widescreen</PresentationFormat>
  <Paragraphs>88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Facet</vt:lpstr>
      <vt:lpstr>GCSE FILM STUDIES Head of Department: Miss Hopkins Dhopkins@samuelward.co.uk</vt:lpstr>
      <vt:lpstr>Key Skills: Creativity Artistic Vision Semiotics Communication Team work Editing Resilience</vt:lpstr>
      <vt:lpstr>Key Skills: Creativity Artistic Vision Semiotics Communication Team work Editing Resilience</vt:lpstr>
      <vt:lpstr>Key Skills: Creativity Artistic Vision Semiotics Communication Team work Editing Resilience</vt:lpstr>
      <vt:lpstr>Key Skills: Creativity Artistic Vision Semiotics Communication Team work Editing Resilience</vt:lpstr>
      <vt:lpstr>Key Skills: Creativity Artistic Vision Semiotics Communication Team work Editing Resilience</vt:lpstr>
      <vt:lpstr>PowerPoint Presentation</vt:lpstr>
      <vt:lpstr>PowerPoint Presentation</vt:lpstr>
      <vt:lpstr>PowerPoint Presentation</vt:lpstr>
      <vt:lpstr>GCSE Film Studies Course Breakdown</vt:lpstr>
      <vt:lpstr>UNIT 3: You Have a Choice of Film Intro or Script</vt:lpstr>
      <vt:lpstr>Film Industry</vt:lpstr>
      <vt:lpstr>Visit:  https://www.screenskills.com/job-profiles/</vt:lpstr>
      <vt:lpstr>Careers: Director Cinematographer Animator Grip Set Designer Sound Designer Editor Props manager Cinema Manager Journalist Photographer Costume Designer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Hopkins</dc:creator>
  <cp:lastModifiedBy>P Butterworth</cp:lastModifiedBy>
  <cp:revision>28</cp:revision>
  <dcterms:created xsi:type="dcterms:W3CDTF">2023-02-17T12:54:33Z</dcterms:created>
  <dcterms:modified xsi:type="dcterms:W3CDTF">2025-02-27T13:29:13Z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0x0101009EAD9E04ED43D74CB62B53C7F0354145</vt:lpwstr>
  </property>
</Properties>
</file>