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ioa7KWr+WuBlgj1dbkTkjJlDz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71faafa0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b71faafa0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71faafa0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b71faafa0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71faafa0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b71faafa0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6a18efc7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76a18efc7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6a18efc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76a18efc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0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youtube.com/watch?v=FAZ24bukRp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62348"/>
            <a:ext cx="9238744" cy="341075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458353" y="773720"/>
            <a:ext cx="86856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Engineering Department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GCSE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Technology Option Choice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4331" y="2450129"/>
            <a:ext cx="5830575" cy="412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2989" y="952531"/>
            <a:ext cx="2524599" cy="177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 rotWithShape="1">
          <a:blip r:embed="rId6">
            <a:alphaModFix/>
          </a:blip>
          <a:srcRect l="5409" b="4670"/>
          <a:stretch/>
        </p:blipFill>
        <p:spPr>
          <a:xfrm>
            <a:off x="26323" y="-63998"/>
            <a:ext cx="4710812" cy="336055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 txBox="1"/>
          <p:nvPr/>
        </p:nvSpPr>
        <p:spPr>
          <a:xfrm>
            <a:off x="4225159" y="-34830"/>
            <a:ext cx="539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Drawing Skills</a:t>
            </a:r>
            <a:endParaRPr sz="6000" b="1" i="0" u="none" strike="noStrike" cap="none"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531" y="3868396"/>
            <a:ext cx="2971800" cy="27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48" y="3384549"/>
            <a:ext cx="4455398" cy="271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483" y="453904"/>
            <a:ext cx="32512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5513" y="124670"/>
            <a:ext cx="3450747" cy="30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097" y="3482412"/>
            <a:ext cx="2238703" cy="3159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236483" y="5803742"/>
            <a:ext cx="57543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GB" sz="6600" b="1" i="0" u="none" strike="noStrike" cap="none">
                <a:solidFill>
                  <a:srgbClr val="FF0066"/>
                </a:solidFill>
                <a:latin typeface="Calibri"/>
                <a:ea typeface="Calibri"/>
                <a:cs typeface="Calibri"/>
                <a:sym typeface="Calibri"/>
              </a:rPr>
              <a:t>CAD Skills</a:t>
            </a:r>
            <a:endParaRPr sz="6600" b="1" i="0" u="none" strike="noStrike" cap="none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4565" y="1278954"/>
            <a:ext cx="4541896" cy="3077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71faafa08_0_16"/>
          <p:cNvSpPr txBox="1"/>
          <p:nvPr/>
        </p:nvSpPr>
        <p:spPr>
          <a:xfrm>
            <a:off x="3073700" y="198300"/>
            <a:ext cx="7337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PROJECTS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b71faafa08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003703"/>
            <a:ext cx="3060273" cy="270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b71faafa08_0_16"/>
          <p:cNvPicPr preferRelativeResize="0"/>
          <p:nvPr/>
        </p:nvPicPr>
        <p:blipFill rotWithShape="1">
          <a:blip r:embed="rId4">
            <a:alphaModFix/>
          </a:blip>
          <a:srcRect r="17491"/>
          <a:stretch/>
        </p:blipFill>
        <p:spPr>
          <a:xfrm>
            <a:off x="3365075" y="951000"/>
            <a:ext cx="5580968" cy="449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b71faafa08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152400"/>
            <a:ext cx="2768896" cy="369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b71faafa0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25" y="0"/>
            <a:ext cx="4155877" cy="344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b71faafa08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" y="3294050"/>
            <a:ext cx="2547950" cy="383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b71faafa08_0_23"/>
          <p:cNvPicPr preferRelativeResize="0"/>
          <p:nvPr/>
        </p:nvPicPr>
        <p:blipFill rotWithShape="1">
          <a:blip r:embed="rId5">
            <a:alphaModFix/>
          </a:blip>
          <a:srcRect t="28079" r="7165" b="13442"/>
          <a:stretch/>
        </p:blipFill>
        <p:spPr>
          <a:xfrm>
            <a:off x="4250800" y="0"/>
            <a:ext cx="4044800" cy="383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b71faafa08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2752" y="3543075"/>
            <a:ext cx="5186003" cy="34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b71faafa08_0_31"/>
          <p:cNvPicPr preferRelativeResize="0"/>
          <p:nvPr/>
        </p:nvPicPr>
        <p:blipFill rotWithShape="1">
          <a:blip r:embed="rId3">
            <a:alphaModFix/>
          </a:blip>
          <a:srcRect l="8542" t="10788" r="7039" b="6858"/>
          <a:stretch/>
        </p:blipFill>
        <p:spPr>
          <a:xfrm>
            <a:off x="3812125" y="3465775"/>
            <a:ext cx="5229724" cy="339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b71faafa08_0_31"/>
          <p:cNvPicPr preferRelativeResize="0"/>
          <p:nvPr/>
        </p:nvPicPr>
        <p:blipFill rotWithShape="1">
          <a:blip r:embed="rId4">
            <a:alphaModFix/>
          </a:blip>
          <a:srcRect t="11260"/>
          <a:stretch/>
        </p:blipFill>
        <p:spPr>
          <a:xfrm>
            <a:off x="152400" y="1"/>
            <a:ext cx="4483454" cy="26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b71faafa08_0_31"/>
          <p:cNvPicPr preferRelativeResize="0"/>
          <p:nvPr/>
        </p:nvPicPr>
        <p:blipFill rotWithShape="1">
          <a:blip r:embed="rId5">
            <a:alphaModFix/>
          </a:blip>
          <a:srcRect l="11577" t="5826" r="22454" b="5755"/>
          <a:stretch/>
        </p:blipFill>
        <p:spPr>
          <a:xfrm>
            <a:off x="4291025" y="0"/>
            <a:ext cx="3889073" cy="346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b71faafa08_0_31"/>
          <p:cNvPicPr preferRelativeResize="0"/>
          <p:nvPr/>
        </p:nvPicPr>
        <p:blipFill rotWithShape="1">
          <a:blip r:embed="rId6">
            <a:alphaModFix/>
          </a:blip>
          <a:srcRect l="16890" t="22646" r="15710" b="11226"/>
          <a:stretch/>
        </p:blipFill>
        <p:spPr>
          <a:xfrm>
            <a:off x="966625" y="2645301"/>
            <a:ext cx="2854990" cy="421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4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567"/>
            <a:ext cx="4716379" cy="301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093493"/>
            <a:ext cx="4716379" cy="342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4"/>
          <p:cNvSpPr txBox="1"/>
          <p:nvPr/>
        </p:nvSpPr>
        <p:spPr>
          <a:xfrm>
            <a:off x="4836695" y="518680"/>
            <a:ext cx="4451700" cy="6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also be encouraged to…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creatively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independently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solve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 and invent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53A8-5778-7148-42F5-85CCF7A6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F1392-B2D8-C65D-57A7-0F5E2B8F3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e6312a2fa819e2ed78fb14532896e3569189 (1)">
            <a:hlinkClick r:id="" action="ppaction://media"/>
            <a:extLst>
              <a:ext uri="{FF2B5EF4-FFF2-40B4-BE49-F238E27FC236}">
                <a16:creationId xmlns:a16="http://schemas.microsoft.com/office/drawing/2014/main" id="{FAEC55B0-A8E5-B1B7-DFCD-E381C59B6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8123457" cy="64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578138" y="122825"/>
            <a:ext cx="77724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A"/>
              </a:buClr>
              <a:buSzPts val="2400"/>
              <a:buNone/>
            </a:pPr>
            <a:r>
              <a:rPr lang="en-GB" sz="2400">
                <a:solidFill>
                  <a:srgbClr val="0000FA"/>
                </a:solidFill>
              </a:rPr>
              <a:t>How our world has change due to advances in..........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29225" y="910375"/>
            <a:ext cx="14129501" cy="59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6a18efc73_0_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76a18efc73_0_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76a18efc73_0_2"/>
          <p:cNvSpPr txBox="1"/>
          <p:nvPr/>
        </p:nvSpPr>
        <p:spPr>
          <a:xfrm>
            <a:off x="0" y="0"/>
            <a:ext cx="8494800" cy="6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 is an important subject that connects across many disciplines and can give you: 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Arial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career opportunities in STEM (Science Technology Engineering &amp; Maths)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Arial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a greater understanding  of technology, society and the environment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Arial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a chance to be creative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Calibri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Advanced problem solving skills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Calibri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the opportunity to learn practical life skills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A4A"/>
              </a:buClr>
              <a:buSzPts val="3600"/>
              <a:buFont typeface="Calibri"/>
              <a:buChar char="●"/>
            </a:pPr>
            <a:r>
              <a:rPr lang="en-GB" sz="3600" b="0" i="0" u="none" strike="noStrike" cap="none">
                <a:solidFill>
                  <a:srgbClr val="494A4A"/>
                </a:solidFill>
                <a:latin typeface="Calibri"/>
                <a:ea typeface="Calibri"/>
                <a:cs typeface="Calibri"/>
                <a:sym typeface="Calibri"/>
              </a:rPr>
              <a:t>Computer design and manufacture</a:t>
            </a:r>
            <a:endParaRPr sz="3600" b="0" i="0" u="none" strike="noStrike" cap="none">
              <a:solidFill>
                <a:srgbClr val="494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6a18efc73_0_9"/>
          <p:cNvSpPr txBox="1"/>
          <p:nvPr/>
        </p:nvSpPr>
        <p:spPr>
          <a:xfrm>
            <a:off x="0" y="1038500"/>
            <a:ext cx="8406000" cy="52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76a18efc73_0_9"/>
          <p:cNvSpPr txBox="1"/>
          <p:nvPr/>
        </p:nvSpPr>
        <p:spPr>
          <a:xfrm>
            <a:off x="285750" y="99500"/>
            <a:ext cx="8572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Careers and Courses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76a18efc73_0_9"/>
          <p:cNvPicPr preferRelativeResize="0"/>
          <p:nvPr/>
        </p:nvPicPr>
        <p:blipFill rotWithShape="1">
          <a:blip r:embed="rId3">
            <a:alphaModFix/>
          </a:blip>
          <a:srcRect l="29999" t="16411" r="29700" b="10940"/>
          <a:stretch/>
        </p:blipFill>
        <p:spPr>
          <a:xfrm>
            <a:off x="285750" y="658553"/>
            <a:ext cx="5927774" cy="600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112669" y="-124800"/>
            <a:ext cx="8818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GB" sz="3600" b="1"/>
              <a:t>The Design Technology Course</a:t>
            </a:r>
            <a:endParaRPr sz="3600" b="1"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457200" y="818875"/>
            <a:ext cx="8229600" cy="5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3000"/>
              <a:t>Learn skills that are relevant to industry and career paths.</a:t>
            </a:r>
            <a:endParaRPr sz="300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3000"/>
              <a:t>Considered a very highly creditable GCSE subject by Colleges, Universities and employers. </a:t>
            </a:r>
            <a:endParaRPr sz="3000"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3000"/>
              <a:t>You will develop a wide range of skills in Engineering and Resistant Materials.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GB" sz="3000">
                <a:solidFill>
                  <a:schemeClr val="dk1"/>
                </a:solidFill>
              </a:rPr>
              <a:t>Includes 15% Maths and Science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GB" sz="3000">
                <a:solidFill>
                  <a:schemeClr val="dk1"/>
                </a:solidFill>
              </a:rPr>
              <a:t>Focuses on functional products</a:t>
            </a:r>
            <a:endParaRPr sz="3000">
              <a:solidFill>
                <a:schemeClr val="dk1"/>
              </a:solidFill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3000"/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457200" y="506439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457200" y="-26138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6000"/>
              <a:buFont typeface="Calibri"/>
              <a:buNone/>
            </a:pPr>
            <a:r>
              <a:rPr lang="en-GB" sz="6000" b="1">
                <a:solidFill>
                  <a:srgbClr val="FFC000"/>
                </a:solidFill>
              </a:rPr>
              <a:t>Assessment</a:t>
            </a:r>
            <a:endParaRPr sz="6000" b="1">
              <a:solidFill>
                <a:srgbClr val="FFC000"/>
              </a:solidFill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256499" y="742501"/>
            <a:ext cx="8631000" cy="27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GB" sz="2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nit 1: Written Paper Exam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of total marks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hours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marks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Tests knowledge on designing and making, design theory and technical principles </a:t>
            </a: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3116189" y="5383132"/>
            <a:ext cx="154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7198688" y="3835456"/>
            <a:ext cx="148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26325" y="3238530"/>
            <a:ext cx="8486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2: Coursework Design and Making: 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of total marks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A3 design folder and a practical outcome.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Approximately 35 hours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 l="11559"/>
          <a:stretch/>
        </p:blipFill>
        <p:spPr>
          <a:xfrm rot="5400000">
            <a:off x="5593868" y="3231238"/>
            <a:ext cx="3691576" cy="32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 l="26196" r="15511"/>
          <a:stretch/>
        </p:blipFill>
        <p:spPr>
          <a:xfrm>
            <a:off x="3733258" y="4412250"/>
            <a:ext cx="2100168" cy="24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63073" y="52291"/>
            <a:ext cx="9147559" cy="675341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>
            <a:spLocks noGrp="1"/>
          </p:cNvSpPr>
          <p:nvPr>
            <p:ph type="body" idx="1"/>
          </p:nvPr>
        </p:nvSpPr>
        <p:spPr>
          <a:xfrm>
            <a:off x="1730536" y="55095"/>
            <a:ext cx="7383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/>
              <a:t>Introduction to materials and processes through a range of mini projects covering resistant Materials, electrical and mechanical technology and computer design skills: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</a:pPr>
            <a:endParaRPr sz="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Clock project.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Lighting project.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3D modeling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CAD and 3D Printing</a:t>
            </a:r>
            <a:endParaRPr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GB" sz="2400"/>
              <a:t>Students choice of project</a:t>
            </a:r>
            <a:endParaRPr sz="2400"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4">
            <a:alphaModFix/>
          </a:blip>
          <a:srcRect l="20335" t="14368" r="20923"/>
          <a:stretch/>
        </p:blipFill>
        <p:spPr>
          <a:xfrm>
            <a:off x="-14025" y="2120758"/>
            <a:ext cx="1867200" cy="1668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/>
          <p:nvPr/>
        </p:nvSpPr>
        <p:spPr>
          <a:xfrm>
            <a:off x="0" y="0"/>
            <a:ext cx="1635900" cy="1862700"/>
          </a:xfrm>
          <a:prstGeom prst="ellipse">
            <a:avLst/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38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63064" y="346843"/>
            <a:ext cx="17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200" b="1" i="0" u="none" strike="noStrike" cap="non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Y10</a:t>
            </a:r>
            <a:endParaRPr sz="7200" b="1" i="0" u="none" strike="noStrike" cap="none"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5">
            <a:alphaModFix/>
          </a:blip>
          <a:srcRect t="9418" b="6035"/>
          <a:stretch/>
        </p:blipFill>
        <p:spPr>
          <a:xfrm>
            <a:off x="0" y="3789175"/>
            <a:ext cx="2722299" cy="306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6">
            <a:alphaModFix/>
          </a:blip>
          <a:srcRect l="9698" t="8991"/>
          <a:stretch/>
        </p:blipFill>
        <p:spPr>
          <a:xfrm>
            <a:off x="6395537" y="3213650"/>
            <a:ext cx="2929475" cy="3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7">
            <a:alphaModFix/>
          </a:blip>
          <a:srcRect t="22713" r="5267" b="21354"/>
          <a:stretch/>
        </p:blipFill>
        <p:spPr>
          <a:xfrm>
            <a:off x="2671024" y="3857575"/>
            <a:ext cx="3724500" cy="293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8">
            <a:alphaModFix/>
          </a:blip>
          <a:srcRect l="12025" r="10292" b="16561"/>
          <a:stretch/>
        </p:blipFill>
        <p:spPr>
          <a:xfrm>
            <a:off x="5678625" y="1147244"/>
            <a:ext cx="3435500" cy="206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9"/>
          <p:cNvPicPr preferRelativeResize="0"/>
          <p:nvPr/>
        </p:nvPicPr>
        <p:blipFill rotWithShape="1">
          <a:blip r:embed="rId3">
            <a:alphaModFix amt="50000"/>
          </a:blip>
          <a:srcRect b="9090"/>
          <a:stretch/>
        </p:blipFill>
        <p:spPr>
          <a:xfrm>
            <a:off x="26323" y="59766"/>
            <a:ext cx="9147559" cy="675341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1635940" y="-15775"/>
            <a:ext cx="7287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800"/>
              <a:t>Exam Theory Preparation and Coursework.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60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Some lessons will focus on exam theory knowledge and understanding.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Coursework: You choose a design task from a range provided from the exam board.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Then produce a design folder and practical final outcome.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0" y="0"/>
            <a:ext cx="1635900" cy="1862700"/>
          </a:xfrm>
          <a:prstGeom prst="ellipse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38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0" y="299545"/>
            <a:ext cx="1790100" cy="120030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200" b="1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Y11</a:t>
            </a:r>
            <a:endParaRPr sz="7200" b="1" i="0" u="none" strike="noStrike" cap="non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0075" y="2485750"/>
            <a:ext cx="1790100" cy="23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5">
            <a:alphaModFix/>
          </a:blip>
          <a:srcRect t="11115" b="11371"/>
          <a:stretch/>
        </p:blipFill>
        <p:spPr>
          <a:xfrm>
            <a:off x="4870175" y="2551050"/>
            <a:ext cx="2271200" cy="23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687" y="2629853"/>
            <a:ext cx="1881276" cy="418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7">
            <a:alphaModFix/>
          </a:blip>
          <a:srcRect l="21560" r="16250"/>
          <a:stretch/>
        </p:blipFill>
        <p:spPr>
          <a:xfrm>
            <a:off x="7141375" y="2551050"/>
            <a:ext cx="1987976" cy="42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8">
            <a:alphaModFix/>
          </a:blip>
          <a:srcRect l="23316" t="9461" r="14440"/>
          <a:stretch/>
        </p:blipFill>
        <p:spPr>
          <a:xfrm>
            <a:off x="1758600" y="4688125"/>
            <a:ext cx="2058875" cy="22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56250" y="4688125"/>
            <a:ext cx="2846705" cy="22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9250" y="2301251"/>
            <a:ext cx="1881277" cy="181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D9E04ED43D74CB62B53C7F0354145" ma:contentTypeVersion="26" ma:contentTypeDescription="Create a new document." ma:contentTypeScope="" ma:versionID="6a6fa0800be42f296a6aaac20b971609">
  <xsd:schema xmlns:xsd="http://www.w3.org/2001/XMLSchema" xmlns:xs="http://www.w3.org/2001/XMLSchema" xmlns:p="http://schemas.microsoft.com/office/2006/metadata/properties" xmlns:ns2="a0520e7d-56ac-42ba-8299-7941f60600bb" xmlns:ns3="2b734e5c-e2cf-4d91-a88f-3e50b50b24d7" xmlns:ns4="2b734e5c-e2cf-4d91-a88f-3e50b50b24d7" xmlns:ns5="a5016997-deea-4fdb-a97d-61eed343007a" targetNamespace="http://schemas.microsoft.com/office/2006/metadata/properties" ma:root="true" ma:fieldsID="0e81a288fd15d7ac946ada0729ef7906" ns2:_="" ns4:_="" ns5:_="">
    <xsd:import namespace="a0520e7d-56ac-42ba-8299-7941f60600bb"/>
    <xsd:import namespace="2b734e5c-e2cf-4d91-a88f-3e50b50b24d7"/>
    <xsd:import namespace="2b734e5c-e2cf-4d91-a88f-3e50b50b24d7"/>
    <xsd:import namespace="a5016997-deea-4fdb-a97d-61eed343007a"/>
    <xsd:element name="properties">
      <xsd:complexType>
        <xsd:sequence>
          <xsd:element name="documentManagement">
            <xsd:complexType>
              <xsd:all>
                <xsd:element ref="ns2:LocationsTaxHTField" minOccurs="0"/>
                <xsd:element ref="ns3:DocumentTypeTaxHTField" minOccurs="0"/>
                <xsd:element ref="ns3:DepartmentsTaxHTField" minOccurs="0"/>
                <xsd:element ref="ns3:KeywordsTagsTaxHTField" minOccurs="0"/>
                <xsd:element ref="ns4:b73a531bf2874837a19042fda8b245b9" minOccurs="0"/>
                <xsd:element ref="ns4:TaxCatchAll" minOccurs="0"/>
                <xsd:element ref="ns4:c9be4fc6f559450098a544dcf2e206c7" minOccurs="0"/>
                <xsd:element ref="ns4:p640f9c8b4b14857bdc671f534fc7d57" minOccurs="0"/>
                <xsd:element ref="ns4:g5236701626640c1ab96021ee8d14cff" minOccurs="0"/>
                <xsd:element ref="ns4:Owner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ObjectDetectorVersion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DateTaken" minOccurs="0"/>
                <xsd:element ref="ns5:lcf76f155ced4ddcb4097134ff3c332f" minOccurs="0"/>
                <xsd:element ref="ns5:MediaServiceOCR" minOccurs="0"/>
                <xsd:element ref="ns5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20e7d-56ac-42ba-8299-7941f60600bb" elementFormDefault="qualified">
    <xsd:import namespace="http://schemas.microsoft.com/office/2006/documentManagement/types"/>
    <xsd:import namespace="http://schemas.microsoft.com/office/infopath/2007/PartnerControls"/>
    <xsd:element name="LocationsTaxHTField" ma:index="8" nillable="true" ma:displayName="LocationsTaxHTField" ma:hidden="true" ma:internalName="Location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4e5c-e2cf-4d91-a88f-3e50b50b24d7" elementFormDefault="qualified">
    <xsd:import namespace="http://schemas.microsoft.com/office/2006/documentManagement/types"/>
    <xsd:import namespace="http://schemas.microsoft.com/office/infopath/2007/PartnerControls"/>
    <xsd:element name="DocumentTypeTaxHTField" ma:index="9" nillable="true" ma:displayName="DocumentTypeTaxHTField" ma:hidden="true" ma:internalName="DocumentTypeTaxHTField">
      <xsd:simpleType>
        <xsd:restriction base="dms:Note"/>
      </xsd:simpleType>
    </xsd:element>
    <xsd:element name="DepartmentsTaxHTField" ma:index="10" nillable="true" ma:displayName="DepartmentsTaxHTField" ma:hidden="true" ma:internalName="DepartmentsTaxHTField">
      <xsd:simpleType>
        <xsd:restriction base="dms:Note"/>
      </xsd:simpleType>
    </xsd:element>
    <xsd:element name="KeywordsTagsTaxHTField" ma:index="11" nillable="true" ma:displayName="KeywordsTagsTaxHTField" ma:hidden="true" ma:internalName="KeywordsTagsTaxHT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4e5c-e2cf-4d91-a88f-3e50b50b24d7" elementFormDefault="qualified">
    <xsd:import namespace="http://schemas.microsoft.com/office/2006/documentManagement/types"/>
    <xsd:import namespace="http://schemas.microsoft.com/office/infopath/2007/PartnerControls"/>
    <xsd:element name="b73a531bf2874837a19042fda8b245b9" ma:index="13" nillable="true" ma:taxonomy="true" ma:internalName="b73a531bf2874837a19042fda8b245b9" ma:taxonomyFieldName="Departments" ma:displayName="Departments" ma:default="" ma:fieldId="{b73a531b-f287-4837-a190-42fda8b245b9}" ma:taxonomyMulti="true" ma:sspId="4a324f7d-4130-4e3b-92bc-b3d938f1e27f" ma:termSetId="7de4cc5f-e887-4f58-961c-84d30d95a9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e6d01bd6-d855-4ab5-8da7-60028813d060}" ma:internalName="TaxCatchAll" ma:showField="CatchAllData" ma:web="2b734e5c-e2cf-4d91-a88f-3e50b50b24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be4fc6f559450098a544dcf2e206c7" ma:index="16" nillable="true" ma:taxonomy="true" ma:internalName="c9be4fc6f559450098a544dcf2e206c7" ma:taxonomyFieldName="DocumentType" ma:displayName="Document Type" ma:default="" ma:fieldId="{c9be4fc6-f559-4500-98a5-44dcf2e206c7}" ma:taxonomyMulti="true" ma:sspId="4a324f7d-4130-4e3b-92bc-b3d938f1e27f" ma:termSetId="286ebe61-194d-4783-ab71-3d55852e3f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40f9c8b4b14857bdc671f534fc7d57" ma:index="18" nillable="true" ma:taxonomy="true" ma:internalName="p640f9c8b4b14857bdc671f534fc7d57" ma:taxonomyFieldName="Locations" ma:displayName="Locations" ma:default="" ma:fieldId="{9640f9c8-b4b1-4857-bdc6-71f534fc7d57}" ma:taxonomyMulti="true" ma:sspId="4a324f7d-4130-4e3b-92bc-b3d938f1e27f" ma:termSetId="520fcd1e-a37f-4b37-b166-9a39e00fa8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5236701626640c1ab96021ee8d14cff" ma:index="20" nillable="true" ma:taxonomy="true" ma:internalName="g5236701626640c1ab96021ee8d14cff" ma:taxonomyFieldName="KeywordsTags" ma:displayName="Keywords / Tags" ma:default="" ma:fieldId="{05236701-6266-40c1-ab96-021ee8d14cff}" ma:taxonomyMulti="true" ma:sspId="4a324f7d-4130-4e3b-92bc-b3d938f1e27f" ma:termSetId="5b1e0033-188b-4d38-a5dd-0bd2b0b787f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wner" ma:index="21" nillable="true" ma:displayName="Owner" ma:format="Dropdown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16997-deea-4fdb-a97d-61eed34300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4a324f7d-4130-4e3b-92bc-b3d938f1e2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9be4fc6f559450098a544dcf2e206c7 xmlns="2b734e5c-e2cf-4d91-a88f-3e50b50b24d7">
      <Terms xmlns="http://schemas.microsoft.com/office/infopath/2007/PartnerControls"/>
    </c9be4fc6f559450098a544dcf2e206c7>
    <b73a531bf2874837a19042fda8b245b9 xmlns="2b734e5c-e2cf-4d91-a88f-3e50b50b24d7">
      <Terms xmlns="http://schemas.microsoft.com/office/infopath/2007/PartnerControls"/>
    </b73a531bf2874837a19042fda8b245b9>
    <LocationsTaxHTField xmlns="a0520e7d-56ac-42ba-8299-7941f60600bb" xsi:nil="true"/>
    <g5236701626640c1ab96021ee8d14cff xmlns="2b734e5c-e2cf-4d91-a88f-3e50b50b24d7">
      <Terms xmlns="http://schemas.microsoft.com/office/infopath/2007/PartnerControls"/>
    </g5236701626640c1ab96021ee8d14cff>
    <KeywordsTagsTaxHTField xmlns="2b734e5c-e2cf-4d91-a88f-3e50b50b24d7" xsi:nil="true"/>
    <p640f9c8b4b14857bdc671f534fc7d57 xmlns="2b734e5c-e2cf-4d91-a88f-3e50b50b24d7">
      <Terms xmlns="http://schemas.microsoft.com/office/infopath/2007/PartnerControls"/>
    </p640f9c8b4b14857bdc671f534fc7d57>
    <lcf76f155ced4ddcb4097134ff3c332f xmlns="a5016997-deea-4fdb-a97d-61eed343007a">
      <Terms xmlns="http://schemas.microsoft.com/office/infopath/2007/PartnerControls"/>
    </lcf76f155ced4ddcb4097134ff3c332f>
    <DepartmentsTaxHTField xmlns="2b734e5c-e2cf-4d91-a88f-3e50b50b24d7" xsi:nil="true"/>
    <DocumentTypeTaxHTField xmlns="2b734e5c-e2cf-4d91-a88f-3e50b50b24d7" xsi:nil="true"/>
    <Owner xmlns="2b734e5c-e2cf-4d91-a88f-3e50b50b24d7">
      <UserInfo>
        <DisplayName/>
        <AccountId xsi:nil="true"/>
        <AccountType/>
      </UserInfo>
    </Owner>
    <TaxCatchAll xmlns="2b734e5c-e2cf-4d91-a88f-3e50b50b24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5DB14B-5276-4E53-9690-D6E49EF0F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20e7d-56ac-42ba-8299-7941f60600bb"/>
    <ds:schemaRef ds:uri="2b734e5c-e2cf-4d91-a88f-3e50b50b24d7"/>
    <ds:schemaRef ds:uri="a5016997-deea-4fdb-a97d-61eed34300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0C571D-6FFF-4B3A-A17C-343C71535A0D}">
  <ds:schemaRefs>
    <ds:schemaRef ds:uri="http://schemas.microsoft.com/office/2006/metadata/properties"/>
    <ds:schemaRef ds:uri="http://schemas.microsoft.com/office/infopath/2007/PartnerControls"/>
    <ds:schemaRef ds:uri="2b734e5c-e2cf-4d91-a88f-3e50b50b24d7"/>
    <ds:schemaRef ds:uri="a0520e7d-56ac-42ba-8299-7941f60600bb"/>
    <ds:schemaRef ds:uri="a5016997-deea-4fdb-a97d-61eed343007a"/>
  </ds:schemaRefs>
</ds:datastoreItem>
</file>

<file path=customXml/itemProps3.xml><?xml version="1.0" encoding="utf-8"?>
<ds:datastoreItem xmlns:ds="http://schemas.openxmlformats.org/officeDocument/2006/customXml" ds:itemID="{A0A69B12-7A2F-4C2E-85C6-7B1FA600E9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290</Words>
  <Application>Microsoft Office PowerPoint</Application>
  <PresentationFormat>On-screen Show (4:3)</PresentationFormat>
  <Paragraphs>57</Paragraphs>
  <Slides>15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Design Technology Course</vt:lpstr>
      <vt:lpstr>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</dc:creator>
  <cp:lastModifiedBy>N Hammond</cp:lastModifiedBy>
  <cp:revision>2</cp:revision>
  <dcterms:modified xsi:type="dcterms:W3CDTF">2025-02-27T13:28:35Z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0x0101009EAD9E04ED43D74CB62B53C7F0354145</vt:lpwstr>
  </property>
</Properties>
</file>