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6505B-CE9D-DDEA-A312-723714B92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B3E98-1FBF-18D0-405F-FE74B78B1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3CF7C-54EC-458A-480F-FE2549F6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E9070-B622-F648-17AE-B7F31577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F2D3F-076A-C387-1319-41A92286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5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BA48-4B71-6AB6-C189-93DDEB69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DA39A-82B9-B460-9D80-581EF4DC1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14430-81CF-00CD-071E-24710A2B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2A82C-95CA-543B-3DD2-639618C1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058A4-3D5B-3733-ED0E-3109AF57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7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D4C03-798B-EDAB-7C84-49961A692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9C4CC-E7BB-A602-7C04-86FCA4E42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2536-2E00-03A8-4051-9ED4AA47F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E0EFF-1F53-FB6E-FE76-1F458A1C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69D77-DB82-6726-A771-F1EDDE22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35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443E2-9A56-313D-EFC1-61F1D28AE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20591-750D-2046-7019-8EF5AC1A1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A1AAA-5461-BEE1-DC53-16B291CB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D804A-E11C-F3C1-7755-BFF6DDCC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964E4-A08F-BA36-C855-90A39BC3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4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EDAB7-35C8-D986-531F-7A5C7961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FB13E-8822-9EC8-F93F-78ECC7632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5FDAF-9BD9-F4E5-94AD-B7378C2F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4A62D-DB27-2227-B286-32E0BF4CB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C530A-C34F-F55D-622F-331A1C9E7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8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2529B-D102-2504-B41F-66C174D1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19C2-594D-88F7-CFE0-4AA6E5A8F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90815-B0D2-F119-4471-150992438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86A26-9C52-9665-8006-36F97E79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C825A-A494-8378-B7B7-ADA37149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706AA-D602-B718-4E05-BFC453E1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9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E1EB9-B9CB-F8C0-FD95-E0D958CF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875DA-A88D-3814-7978-518E64FF5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54604-D945-E66D-4937-99316A31D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96DC3-B244-E1BF-E996-71A098AE3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69B3C-F9F9-9AB6-B0B0-DF9E80676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E92E5A-2A18-A9A0-63D7-06B676CA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7122D7-8D08-14A2-7E6A-A4010E36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4C824-7F23-B32C-7850-01687BC5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82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22A2-169E-D123-277C-7E10C240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A5D087-6977-8BF7-9647-ECAA96AFA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B7B6C-CF41-829A-3C79-77EF9CC0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8464D-2161-48E1-3F34-E4625D42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67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DF87B-E1C7-5E87-AC54-C2FD1AD6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1975B-9F48-9D71-8CA3-56A8FEF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7D12B-2F53-7B07-C923-66FE4866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6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7D24A-58A2-6CCD-B9DF-8627D3843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C01B7-6298-B206-11C0-CD95FD34D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BF3D-C812-6D6A-31E8-16FFA0053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0E29-8122-243D-AA1A-A67EF18C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9A6BC-9392-FAFE-7C20-3D42CC463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321E1-1716-5A15-7232-C408CF76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39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E9D1-93D3-2CC1-443C-B28185BD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6EE0C-FDBC-F4D5-B12B-F7899C260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96F7A-EE61-1945-57E9-40F88D673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92FE4-251B-7E43-E902-8240A45E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A2D7-CC31-C2CF-886A-9BEFAFE5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0B4C2-6431-8743-02CB-B9C78333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2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E3C41D-EFFE-BF87-AB85-3232FB362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0E920-CD1F-E89B-17FC-75CF1E880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6A5F1-6582-2D4D-DC3A-A0951637D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C445FA-66B2-4577-8D8C-E14A2680643A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A45D5-7531-621B-0050-8356DCC9DF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32EA2-5D64-3E77-712B-E907F83871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1CEFA2-FD22-4F03-BD89-F54AF6D78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87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6D1446-FFDE-465C-3AA4-C7614D22C2CC}"/>
              </a:ext>
            </a:extLst>
          </p:cNvPr>
          <p:cNvSpPr txBox="1"/>
          <p:nvPr/>
        </p:nvSpPr>
        <p:spPr>
          <a:xfrm>
            <a:off x="582283" y="884911"/>
            <a:ext cx="4899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>
                <a:solidFill>
                  <a:schemeClr val="accent1"/>
                </a:solidFill>
              </a:rPr>
              <a:t>Wells Hall </a:t>
            </a:r>
          </a:p>
          <a:p>
            <a:pPr algn="ctr"/>
            <a:r>
              <a:rPr lang="en-GB" sz="4800" b="1">
                <a:solidFill>
                  <a:schemeClr val="accent1"/>
                </a:solidFill>
              </a:rPr>
              <a:t>Primary School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7382A0-1A48-BDA8-C803-A6E2E8EAD1A2}"/>
              </a:ext>
            </a:extLst>
          </p:cNvPr>
          <p:cNvSpPr txBox="1"/>
          <p:nvPr/>
        </p:nvSpPr>
        <p:spPr>
          <a:xfrm>
            <a:off x="491705" y="3963482"/>
            <a:ext cx="50809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>
                <a:solidFill>
                  <a:schemeClr val="accent1"/>
                </a:solidFill>
              </a:rPr>
              <a:t>Year 1 </a:t>
            </a:r>
          </a:p>
          <a:p>
            <a:pPr algn="ctr"/>
            <a:r>
              <a:rPr lang="en-GB" sz="3200" b="1">
                <a:solidFill>
                  <a:schemeClr val="accent1"/>
                </a:solidFill>
              </a:rPr>
              <a:t>Key Fundamentals</a:t>
            </a:r>
          </a:p>
          <a:p>
            <a:pPr algn="ctr"/>
            <a:endParaRPr lang="en-GB" sz="3200" b="1">
              <a:solidFill>
                <a:schemeClr val="accent1"/>
              </a:solidFill>
            </a:endParaRPr>
          </a:p>
          <a:p>
            <a:pPr algn="ctr"/>
            <a:endParaRPr lang="en-GB" sz="1600" b="1">
              <a:solidFill>
                <a:schemeClr val="accent1"/>
              </a:solidFill>
            </a:endParaRPr>
          </a:p>
          <a:p>
            <a:pPr algn="ctr"/>
            <a:r>
              <a:rPr lang="en-GB" b="1" i="1">
                <a:solidFill>
                  <a:schemeClr val="accent1"/>
                </a:solidFill>
              </a:rPr>
              <a:t>Getting it right from the start…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EF2A98C-79AD-52B1-F1F7-D03B96710EE6}"/>
              </a:ext>
            </a:extLst>
          </p:cNvPr>
          <p:cNvCxnSpPr/>
          <p:nvPr/>
        </p:nvCxnSpPr>
        <p:spPr>
          <a:xfrm>
            <a:off x="940278" y="3209026"/>
            <a:ext cx="4183812" cy="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9" name="Picture 8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D7E46DE2-79FD-6E31-E88C-27F0C94E8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48" y="1871932"/>
            <a:ext cx="3119590" cy="311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41CAF-7BD4-074B-D7C9-7981F2B1C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57748"/>
              </p:ext>
            </p:extLst>
          </p:nvPr>
        </p:nvGraphicFramePr>
        <p:xfrm>
          <a:off x="160067" y="107190"/>
          <a:ext cx="11830650" cy="650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925">
                  <a:extLst>
                    <a:ext uri="{9D8B030D-6E8A-4147-A177-3AD203B41FA5}">
                      <a16:colId xmlns:a16="http://schemas.microsoft.com/office/drawing/2014/main" val="1206593340"/>
                    </a:ext>
                  </a:extLst>
                </a:gridCol>
                <a:gridCol w="3752491">
                  <a:extLst>
                    <a:ext uri="{9D8B030D-6E8A-4147-A177-3AD203B41FA5}">
                      <a16:colId xmlns:a16="http://schemas.microsoft.com/office/drawing/2014/main" val="2398196028"/>
                    </a:ext>
                  </a:extLst>
                </a:gridCol>
                <a:gridCol w="2976113">
                  <a:extLst>
                    <a:ext uri="{9D8B030D-6E8A-4147-A177-3AD203B41FA5}">
                      <a16:colId xmlns:a16="http://schemas.microsoft.com/office/drawing/2014/main" val="4199322441"/>
                    </a:ext>
                  </a:extLst>
                </a:gridCol>
                <a:gridCol w="2260121">
                  <a:extLst>
                    <a:ext uri="{9D8B030D-6E8A-4147-A177-3AD203B41FA5}">
                      <a16:colId xmlns:a16="http://schemas.microsoft.com/office/drawing/2014/main" val="3842664265"/>
                    </a:ext>
                  </a:extLst>
                </a:gridCol>
              </a:tblGrid>
              <a:tr h="620895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Aspect of Practice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Monitoring Action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Comments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Discussion with Director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604816"/>
                  </a:ext>
                </a:extLst>
              </a:tr>
              <a:tr h="581530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1. Introduction of Sounds – Write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Weekly plan in place, Early Reading Lead &amp; HT meet weekly to ensure actions are happening in line with the plan.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Sounds write has been successful implemented across KS1 and EYFS. Key staff have received training and are delivering lessons daily. </a:t>
                      </a:r>
                    </a:p>
                    <a:p>
                      <a:r>
                        <a:rPr lang="en-GB" sz="1000"/>
                        <a:t>The implementation plan is in place and being followed.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919358"/>
                  </a:ext>
                </a:extLst>
              </a:tr>
              <a:tr h="491052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2. Phonics teaching happening every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Learning walks daily, ERL weekly learning walks with coaching sessions built in for staff. Focus on participation.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Phonics teaching is happening every morning, with keep up taking place every afternoon. </a:t>
                      </a:r>
                    </a:p>
                    <a:p>
                      <a:r>
                        <a:rPr lang="en-GB" sz="1000"/>
                        <a:t>There is a focus on participation within sessions, however this needs to be furthered. Look at possibility of Year 3/4 LSA’s supporting during this session year 1 especially.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48145"/>
                  </a:ext>
                </a:extLst>
              </a:tr>
              <a:tr h="516897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3. Keep up and catch up in place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Learning walks, weekly check ins with Intervention Lead and ERL. Review catch up monitoring sheets </a:t>
                      </a:r>
                      <a:r>
                        <a:rPr lang="en-GB" sz="1000" err="1"/>
                        <a:t>wkly</a:t>
                      </a:r>
                      <a:r>
                        <a:rPr lang="en-GB" sz="1000"/>
                        <a:t> with ERL &amp; IL. </a:t>
                      </a:r>
                    </a:p>
                    <a:p>
                      <a:r>
                        <a:rPr lang="en-GB" sz="1000"/>
                        <a:t>Monitor keep up weekly HT and ERL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Keep up is planned and in place in each class – (Reception need to be observed)</a:t>
                      </a:r>
                    </a:p>
                    <a:p>
                      <a:r>
                        <a:rPr lang="en-GB" sz="1000"/>
                        <a:t>ERL monitors weekly sessions. </a:t>
                      </a:r>
                    </a:p>
                    <a:p>
                      <a:r>
                        <a:rPr lang="en-GB" sz="1000"/>
                        <a:t>Catch up is the focus – this is in place but needs to be ring fenced with LSA’s and needs to be more focused to individual needs.  FOCUS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35971"/>
                  </a:ext>
                </a:extLst>
              </a:tr>
              <a:tr h="325121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4. Target reader system in place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Reading with pupils regularly – weekly initially. </a:t>
                      </a:r>
                    </a:p>
                    <a:p>
                      <a:r>
                        <a:rPr lang="en-GB" sz="1000"/>
                        <a:t>Revisit struggling read list and ensure it is up to date and secure. </a:t>
                      </a:r>
                    </a:p>
                    <a:p>
                      <a:r>
                        <a:rPr lang="en-GB" sz="1000"/>
                        <a:t>Reading lead to monitor weekly reading in classes across the school.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Struggling reader list in place and being monitored weekly by the reading lead, Curriculum lead and SLT. </a:t>
                      </a:r>
                    </a:p>
                    <a:p>
                      <a:r>
                        <a:rPr lang="en-GB" sz="1000"/>
                        <a:t>NXT steps to allocate non class-based staff with a few key children from the list.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55877"/>
                  </a:ext>
                </a:extLst>
              </a:tr>
              <a:tr h="620895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5. Handwriting and Spelling are being prioritised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Book look – Writing Lead</a:t>
                      </a:r>
                    </a:p>
                    <a:p>
                      <a:r>
                        <a:rPr lang="en-GB" sz="1000"/>
                        <a:t>Learning walks and book looks regularly. </a:t>
                      </a:r>
                    </a:p>
                    <a:p>
                      <a:r>
                        <a:rPr lang="en-GB" sz="1000"/>
                        <a:t>Planning to be analysed by Curriculum Lead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Both Handwriting and spelling are taught discreetly </a:t>
                      </a:r>
                    </a:p>
                    <a:p>
                      <a:r>
                        <a:rPr lang="en-GB" sz="1000"/>
                        <a:t>Introduction of have a go word books in year 2. </a:t>
                      </a:r>
                    </a:p>
                    <a:p>
                      <a:r>
                        <a:rPr lang="en-GB" sz="1000"/>
                        <a:t>Year 1 after half term. </a:t>
                      </a:r>
                    </a:p>
                    <a:p>
                      <a:r>
                        <a:rPr lang="en-GB" sz="1000"/>
                        <a:t>SLT &amp; writing lead to observe both spelling and handwriting sessions.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166338"/>
                  </a:ext>
                </a:extLst>
              </a:tr>
              <a:tr h="499049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6. Behaviour routines are established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Clear routines and class room systems in place </a:t>
                      </a:r>
                    </a:p>
                    <a:p>
                      <a:r>
                        <a:rPr lang="en-GB" sz="1000"/>
                        <a:t>Transitions in place </a:t>
                      </a:r>
                    </a:p>
                    <a:p>
                      <a:r>
                        <a:rPr lang="en-GB" sz="1000"/>
                        <a:t>Learning walks to monitor by SLT</a:t>
                      </a:r>
                    </a:p>
                    <a:p>
                      <a:r>
                        <a:rPr lang="en-GB" sz="1000"/>
                        <a:t>Monitoring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Clearly in place in all classes consistently. </a:t>
                      </a:r>
                    </a:p>
                    <a:p>
                      <a:r>
                        <a:rPr lang="en-GB" sz="1000"/>
                        <a:t>Focus on Dahl class and ensuring tight routines are in place in every session and transition.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8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71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41CAF-7BD4-074B-D7C9-7981F2B1C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459526"/>
              </p:ext>
            </p:extLst>
          </p:nvPr>
        </p:nvGraphicFramePr>
        <p:xfrm>
          <a:off x="160067" y="107190"/>
          <a:ext cx="11830650" cy="665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925">
                  <a:extLst>
                    <a:ext uri="{9D8B030D-6E8A-4147-A177-3AD203B41FA5}">
                      <a16:colId xmlns:a16="http://schemas.microsoft.com/office/drawing/2014/main" val="1206593340"/>
                    </a:ext>
                  </a:extLst>
                </a:gridCol>
                <a:gridCol w="3752491">
                  <a:extLst>
                    <a:ext uri="{9D8B030D-6E8A-4147-A177-3AD203B41FA5}">
                      <a16:colId xmlns:a16="http://schemas.microsoft.com/office/drawing/2014/main" val="2398196028"/>
                    </a:ext>
                  </a:extLst>
                </a:gridCol>
                <a:gridCol w="2976113">
                  <a:extLst>
                    <a:ext uri="{9D8B030D-6E8A-4147-A177-3AD203B41FA5}">
                      <a16:colId xmlns:a16="http://schemas.microsoft.com/office/drawing/2014/main" val="4199322441"/>
                    </a:ext>
                  </a:extLst>
                </a:gridCol>
                <a:gridCol w="2260121">
                  <a:extLst>
                    <a:ext uri="{9D8B030D-6E8A-4147-A177-3AD203B41FA5}">
                      <a16:colId xmlns:a16="http://schemas.microsoft.com/office/drawing/2014/main" val="3842664265"/>
                    </a:ext>
                  </a:extLst>
                </a:gridCol>
              </a:tblGrid>
              <a:tr h="620895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Aspect of Practice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Monitoring Action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Comments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Discussion with Director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604816"/>
                  </a:ext>
                </a:extLst>
              </a:tr>
              <a:tr h="581530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7. The curriculum sequence is being followed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CL trawl planning and support staff with long term plans and short-term plans being shared on Showbie for all staff to see. </a:t>
                      </a:r>
                    </a:p>
                    <a:p>
                      <a:r>
                        <a:rPr lang="en-GB" sz="1000"/>
                        <a:t>CL working with individuals to ensure that these are followed, and adjustments are recorded.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Long terms monitored by LI, all planning is on Showbie to enable it to be shared with SLT and other colleagues.</a:t>
                      </a:r>
                    </a:p>
                    <a:p>
                      <a:r>
                        <a:rPr lang="en-GB" sz="1000" dirty="0"/>
                        <a:t>Ensure changes are recorded.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919358"/>
                  </a:ext>
                </a:extLst>
              </a:tr>
              <a:tr h="491052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8. Maths is taught every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Learning walks by SLT &amp; Maths Lead – </a:t>
                      </a:r>
                      <a:r>
                        <a:rPr lang="en-GB" sz="1000" err="1"/>
                        <a:t>Steplab</a:t>
                      </a:r>
                      <a:r>
                        <a:rPr lang="en-GB" sz="1000"/>
                        <a:t> used to support these. </a:t>
                      </a:r>
                    </a:p>
                    <a:p>
                      <a:r>
                        <a:rPr lang="en-GB" sz="1000"/>
                        <a:t>Book looks and book study with a range of children and year groups.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Learning walks carried out, maths taught daily and recorded in books where required. </a:t>
                      </a:r>
                    </a:p>
                    <a:p>
                      <a:r>
                        <a:rPr lang="en-GB" sz="1000" dirty="0"/>
                        <a:t>Book study planned for Autumn 2 half term. </a:t>
                      </a:r>
                    </a:p>
                    <a:p>
                      <a:r>
                        <a:rPr lang="en-GB" sz="1000" dirty="0"/>
                        <a:t>Soft roll out of Step lab</a:t>
                      </a:r>
                    </a:p>
                    <a:p>
                      <a:r>
                        <a:rPr lang="en-GB" sz="1000" dirty="0"/>
                        <a:t>Support from Anna 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48145"/>
                  </a:ext>
                </a:extLst>
              </a:tr>
              <a:tr h="516897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9. Maths learning is recorded in individual books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Learning walks by SLT &amp; Maths Lead – </a:t>
                      </a:r>
                      <a:r>
                        <a:rPr lang="en-GB" sz="1000" err="1"/>
                        <a:t>Steplab</a:t>
                      </a:r>
                      <a:r>
                        <a:rPr lang="en-GB" sz="1000"/>
                        <a:t> used to support these. </a:t>
                      </a:r>
                    </a:p>
                    <a:p>
                      <a:r>
                        <a:rPr lang="en-GB" sz="1000"/>
                        <a:t>Book looks and book study with a range of children and year groups.</a:t>
                      </a:r>
                    </a:p>
                    <a:p>
                      <a:r>
                        <a:rPr lang="en-GB" sz="1000"/>
                        <a:t>Books shared during staff CPD 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As above – maths lead and SLT carrying out learning walks. </a:t>
                      </a:r>
                    </a:p>
                    <a:p>
                      <a:r>
                        <a:rPr lang="en-GB" sz="1000" dirty="0"/>
                        <a:t>Books shared and collected 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35971"/>
                  </a:ext>
                </a:extLst>
              </a:tr>
              <a:tr h="508283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10. Manipulatives are used by teachers to model and used independently by pupils.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/>
                        <a:t>Learning walks by SLT &amp; Maths Lead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This is not consistent as highlighted in recent learning walks. </a:t>
                      </a:r>
                    </a:p>
                    <a:p>
                      <a:r>
                        <a:rPr lang="en-GB" sz="1000" dirty="0"/>
                        <a:t>Further support from maths lead with modelled lessons and team teaching.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55877"/>
                  </a:ext>
                </a:extLst>
              </a:tr>
              <a:tr h="620895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11. Maths meetings are in place.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/>
                        <a:t>Learning walks by SLT &amp; Maths Lead – knowledge checks with children and analyses of plans.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 place – learning walks and timetabled into each day. </a:t>
                      </a:r>
                    </a:p>
                    <a:p>
                      <a:r>
                        <a:rPr lang="en-GB" sz="1000" dirty="0"/>
                        <a:t>Ensure small steps planning supports the effectiveness of these sessions.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166338"/>
                  </a:ext>
                </a:extLst>
              </a:tr>
              <a:tr h="499049">
                <a:tc>
                  <a:txBody>
                    <a:bodyPr/>
                    <a:lstStyle/>
                    <a:p>
                      <a:pPr algn="l"/>
                      <a:r>
                        <a:rPr lang="en-GB" sz="1000"/>
                        <a:t>12. Organised and carefully structured environment for children to learn in.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Minimal displays </a:t>
                      </a:r>
                    </a:p>
                    <a:p>
                      <a:r>
                        <a:rPr lang="en-GB" sz="1000"/>
                        <a:t>No Clutter approach </a:t>
                      </a:r>
                    </a:p>
                    <a:p>
                      <a:r>
                        <a:rPr lang="en-GB" sz="1000"/>
                        <a:t>Clear desk policy </a:t>
                      </a:r>
                    </a:p>
                    <a:p>
                      <a:r>
                        <a:rPr lang="en-GB" sz="1000"/>
                        <a:t>Easy to reach resources </a:t>
                      </a:r>
                    </a:p>
                    <a:p>
                      <a:r>
                        <a:rPr lang="en-GB" sz="1000"/>
                        <a:t>Clear labelling accessible for all </a:t>
                      </a:r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Learning walks tell us that this is mostly consistent through key stage 1. </a:t>
                      </a:r>
                    </a:p>
                    <a:p>
                      <a:r>
                        <a:rPr lang="en-GB" sz="1000" dirty="0"/>
                        <a:t>There is one class that needs to focus on this more, in terms of labelling and clear </a:t>
                      </a:r>
                      <a:r>
                        <a:rPr lang="en-GB" sz="1000"/>
                        <a:t>desk policy.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8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79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EF2F4F8C5A249A1FBDFC09402E96E" ma:contentTypeVersion="18" ma:contentTypeDescription="Create a new document." ma:contentTypeScope="" ma:versionID="2eb004a57102b333b05403a2ae10a215">
  <xsd:schema xmlns:xsd="http://www.w3.org/2001/XMLSchema" xmlns:xs="http://www.w3.org/2001/XMLSchema" xmlns:p="http://schemas.microsoft.com/office/2006/metadata/properties" xmlns:ns3="d1c4d553-08e3-4929-895d-cafca3fc4c8f" xmlns:ns4="a05e47f7-bd9d-432c-8a8b-219371b4f69c" targetNamespace="http://schemas.microsoft.com/office/2006/metadata/properties" ma:root="true" ma:fieldsID="433663e0d2d787b820563e6b57449795" ns3:_="" ns4:_="">
    <xsd:import namespace="d1c4d553-08e3-4929-895d-cafca3fc4c8f"/>
    <xsd:import namespace="a05e47f7-bd9d-432c-8a8b-219371b4f6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c4d553-08e3-4929-895d-cafca3fc4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e47f7-bd9d-432c-8a8b-219371b4f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1c4d553-08e3-4929-895d-cafca3fc4c8f" xsi:nil="true"/>
  </documentManagement>
</p:properties>
</file>

<file path=customXml/itemProps1.xml><?xml version="1.0" encoding="utf-8"?>
<ds:datastoreItem xmlns:ds="http://schemas.openxmlformats.org/officeDocument/2006/customXml" ds:itemID="{6FDD5589-78E2-451A-90A7-FC280F512C80}">
  <ds:schemaRefs>
    <ds:schemaRef ds:uri="a05e47f7-bd9d-432c-8a8b-219371b4f69c"/>
    <ds:schemaRef ds:uri="d1c4d553-08e3-4929-895d-cafca3fc4c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686EF76-B985-4A9B-992F-03661CB09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AE385B-4676-4B2A-9A5C-D784F512844C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a05e47f7-bd9d-432c-8a8b-219371b4f69c"/>
    <ds:schemaRef ds:uri="d1c4d553-08e3-4929-895d-cafca3fc4c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Widescreen</PresentationFormat>
  <Paragraphs>92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 Towns (Headteacher)</dc:creator>
  <cp:lastModifiedBy>Ros Towns (Headteacher)</cp:lastModifiedBy>
  <cp:revision>2</cp:revision>
  <dcterms:created xsi:type="dcterms:W3CDTF">2024-09-16T13:12:17Z</dcterms:created>
  <dcterms:modified xsi:type="dcterms:W3CDTF">2024-11-19T13:58:15Z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0x010100129EF2F4F8C5A249A1FBDFC09402E96E</vt:lpwstr>
  </property>
</Properties>
</file>