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4"/>
  </p:sldMasterIdLst>
  <p:notesMasterIdLst>
    <p:notesMasterId r:id="rId101"/>
  </p:notesMasterIdLst>
  <p:sldIdLst>
    <p:sldId id="256" r:id="rId5"/>
    <p:sldId id="257" r:id="rId6"/>
    <p:sldId id="261" r:id="rId7"/>
    <p:sldId id="347" r:id="rId8"/>
    <p:sldId id="324" r:id="rId9"/>
    <p:sldId id="354" r:id="rId10"/>
    <p:sldId id="298" r:id="rId11"/>
    <p:sldId id="375" r:id="rId12"/>
    <p:sldId id="381" r:id="rId13"/>
    <p:sldId id="343" r:id="rId14"/>
    <p:sldId id="344" r:id="rId15"/>
    <p:sldId id="345" r:id="rId16"/>
    <p:sldId id="382" r:id="rId17"/>
    <p:sldId id="376" r:id="rId18"/>
    <p:sldId id="383" r:id="rId19"/>
    <p:sldId id="338" r:id="rId20"/>
    <p:sldId id="346" r:id="rId21"/>
    <p:sldId id="349" r:id="rId22"/>
    <p:sldId id="350" r:id="rId23"/>
    <p:sldId id="353" r:id="rId24"/>
    <p:sldId id="352" r:id="rId25"/>
    <p:sldId id="348" r:id="rId26"/>
    <p:sldId id="364" r:id="rId27"/>
    <p:sldId id="377" r:id="rId28"/>
    <p:sldId id="299" r:id="rId29"/>
    <p:sldId id="368" r:id="rId30"/>
    <p:sldId id="369" r:id="rId31"/>
    <p:sldId id="370" r:id="rId32"/>
    <p:sldId id="373" r:id="rId33"/>
    <p:sldId id="372" r:id="rId34"/>
    <p:sldId id="371" r:id="rId35"/>
    <p:sldId id="378" r:id="rId36"/>
    <p:sldId id="367" r:id="rId37"/>
    <p:sldId id="297" r:id="rId38"/>
    <p:sldId id="366" r:id="rId39"/>
    <p:sldId id="413" r:id="rId40"/>
    <p:sldId id="339" r:id="rId41"/>
    <p:sldId id="271" r:id="rId42"/>
    <p:sldId id="311" r:id="rId43"/>
    <p:sldId id="384" r:id="rId44"/>
    <p:sldId id="385" r:id="rId45"/>
    <p:sldId id="356" r:id="rId46"/>
    <p:sldId id="387" r:id="rId47"/>
    <p:sldId id="322" r:id="rId48"/>
    <p:sldId id="388" r:id="rId49"/>
    <p:sldId id="327" r:id="rId50"/>
    <p:sldId id="379" r:id="rId51"/>
    <p:sldId id="380" r:id="rId52"/>
    <p:sldId id="374" r:id="rId53"/>
    <p:sldId id="386" r:id="rId54"/>
    <p:sldId id="312" r:id="rId55"/>
    <p:sldId id="389" r:id="rId56"/>
    <p:sldId id="329" r:id="rId57"/>
    <p:sldId id="365" r:id="rId58"/>
    <p:sldId id="355" r:id="rId59"/>
    <p:sldId id="315" r:id="rId60"/>
    <p:sldId id="411" r:id="rId61"/>
    <p:sldId id="412" r:id="rId62"/>
    <p:sldId id="414" r:id="rId63"/>
    <p:sldId id="415" r:id="rId64"/>
    <p:sldId id="416" r:id="rId65"/>
    <p:sldId id="330" r:id="rId66"/>
    <p:sldId id="390" r:id="rId67"/>
    <p:sldId id="391" r:id="rId68"/>
    <p:sldId id="392" r:id="rId69"/>
    <p:sldId id="393" r:id="rId70"/>
    <p:sldId id="394" r:id="rId71"/>
    <p:sldId id="395" r:id="rId72"/>
    <p:sldId id="396" r:id="rId73"/>
    <p:sldId id="397" r:id="rId74"/>
    <p:sldId id="323" r:id="rId75"/>
    <p:sldId id="318" r:id="rId76"/>
    <p:sldId id="321" r:id="rId77"/>
    <p:sldId id="340" r:id="rId78"/>
    <p:sldId id="333" r:id="rId79"/>
    <p:sldId id="398" r:id="rId80"/>
    <p:sldId id="357" r:id="rId81"/>
    <p:sldId id="358" r:id="rId82"/>
    <p:sldId id="403" r:id="rId83"/>
    <p:sldId id="404" r:id="rId84"/>
    <p:sldId id="399" r:id="rId85"/>
    <p:sldId id="335" r:id="rId86"/>
    <p:sldId id="400" r:id="rId87"/>
    <p:sldId id="401" r:id="rId88"/>
    <p:sldId id="402" r:id="rId89"/>
    <p:sldId id="405" r:id="rId90"/>
    <p:sldId id="407" r:id="rId91"/>
    <p:sldId id="410" r:id="rId92"/>
    <p:sldId id="406" r:id="rId93"/>
    <p:sldId id="408" r:id="rId94"/>
    <p:sldId id="409" r:id="rId95"/>
    <p:sldId id="359" r:id="rId96"/>
    <p:sldId id="363" r:id="rId97"/>
    <p:sldId id="362" r:id="rId98"/>
    <p:sldId id="360" r:id="rId99"/>
    <p:sldId id="361" r:id="rId100"/>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2" roundtripDataSignature="AMtx7mgkybcRNci5vzFGHvr2R3gTAhQH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B42A07-84C1-4659-B30F-697C2D0D7F8F}">
  <a:tblStyle styleId="{B0B42A07-84C1-4659-B30F-697C2D0D7F8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4660"/>
  </p:normalViewPr>
  <p:slideViewPr>
    <p:cSldViewPr snapToGrid="0">
      <p:cViewPr varScale="1">
        <p:scale>
          <a:sx n="78" d="100"/>
          <a:sy n="78" d="100"/>
        </p:scale>
        <p:origin x="78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customschemas.google.com/relationships/presentationmetadata" Target="meta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443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8908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0897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7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6006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50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876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9986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96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92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2625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5947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9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9764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5008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2456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85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409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0684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183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7371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5198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1133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9709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1657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7459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164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638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837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1672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466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824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9901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146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6941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326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131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039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8610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477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603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5067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1933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5572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950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4401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133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17491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707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452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35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744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27828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947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076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5734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0033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949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4672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78625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92196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673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8215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6728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1113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88081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80009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58612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186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15554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9001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9092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860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1250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10503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420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24186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21790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9713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5344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8925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25889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7769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606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5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8957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632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1240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159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652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8657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757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379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106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082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219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354515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335186/PRIMARY_national_curriculum_-_English_220714.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3.png"/></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8.emf"/></Relationships>
</file>

<file path=ppt/slides/_rels/slide9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1.emf"/><Relationship Id="rId4" Type="http://schemas.openxmlformats.org/officeDocument/2006/relationships/image" Target="../media/image60.emf"/></Relationships>
</file>

<file path=ppt/slides/_rels/slide9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3.jpg"/></Relationships>
</file>

<file path=ppt/slides/_rels/slide9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a:t>
            </a:r>
          </a:p>
          <a:p>
            <a:endParaRPr lang="en-US" sz="9600" dirty="0"/>
          </a:p>
          <a:p>
            <a:r>
              <a:rPr lang="en-US" sz="6400" b="1" dirty="0">
                <a:latin typeface="+mj-lt"/>
                <a:cs typeface="Times New Roman" panose="02020603050405020304" pitchFamily="18" charset="0"/>
              </a:rPr>
              <a:t>Intent</a:t>
            </a:r>
          </a:p>
          <a:p>
            <a:endParaRPr lang="en-US" sz="16600" dirty="0">
              <a:latin typeface="Sassoon Penpals Joined" panose="02000400000000000000" pitchFamily="50" charset="0"/>
            </a:endParaRPr>
          </a:p>
        </p:txBody>
      </p:sp>
      <p:grpSp>
        <p:nvGrpSpPr>
          <p:cNvPr id="2" name="Group 1">
            <a:extLst>
              <a:ext uri="{FF2B5EF4-FFF2-40B4-BE49-F238E27FC236}">
                <a16:creationId xmlns:a16="http://schemas.microsoft.com/office/drawing/2014/main" id="{45C15F29-E43D-4CF3-9D91-4B3A0ACD9DC5}"/>
              </a:ext>
            </a:extLst>
          </p:cNvPr>
          <p:cNvGrpSpPr/>
          <p:nvPr/>
        </p:nvGrpSpPr>
        <p:grpSpPr>
          <a:xfrm>
            <a:off x="0" y="0"/>
            <a:ext cx="2152357" cy="6858000"/>
            <a:chOff x="0" y="0"/>
            <a:chExt cx="2152357" cy="6858000"/>
          </a:xfrm>
        </p:grpSpPr>
        <p:grpSp>
          <p:nvGrpSpPr>
            <p:cNvPr id="3" name="Group 2">
              <a:extLst>
                <a:ext uri="{FF2B5EF4-FFF2-40B4-BE49-F238E27FC236}">
                  <a16:creationId xmlns:a16="http://schemas.microsoft.com/office/drawing/2014/main" id="{54D89814-AB9A-447E-AF06-1EEF9A6962C9}"/>
                </a:ext>
              </a:extLst>
            </p:cNvPr>
            <p:cNvGrpSpPr/>
            <p:nvPr/>
          </p:nvGrpSpPr>
          <p:grpSpPr>
            <a:xfrm>
              <a:off x="0" y="0"/>
              <a:ext cx="2152357" cy="6858000"/>
              <a:chOff x="0" y="0"/>
              <a:chExt cx="2152357" cy="6858000"/>
            </a:xfrm>
            <a:solidFill>
              <a:schemeClr val="accent1">
                <a:lumMod val="75000"/>
              </a:schemeClr>
            </a:solidFill>
          </p:grpSpPr>
          <p:sp>
            <p:nvSpPr>
              <p:cNvPr id="86" name="Google Shape;86;p1"/>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8" name="Google Shape;88;p1"/>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146349A4-CA12-4094-86AE-00C436C8FFB2}"/>
                </a:ext>
              </a:extLst>
            </p:cNvPr>
            <p:cNvPicPr>
              <a:picLocks noChangeAspect="1"/>
            </p:cNvPicPr>
            <p:nvPr/>
          </p:nvPicPr>
          <p:blipFill>
            <a:blip r:embed="rId3"/>
            <a:stretch>
              <a:fillRect/>
            </a:stretch>
          </p:blipFill>
          <p:spPr>
            <a:xfrm>
              <a:off x="240371" y="200729"/>
              <a:ext cx="1671614" cy="1669275"/>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grpSp>
        <p:nvGrpSpPr>
          <p:cNvPr id="11" name="Group 10">
            <a:extLst>
              <a:ext uri="{FF2B5EF4-FFF2-40B4-BE49-F238E27FC236}">
                <a16:creationId xmlns:a16="http://schemas.microsoft.com/office/drawing/2014/main" id="{684701B9-83E0-46D8-9991-F927CA31FF92}"/>
              </a:ext>
            </a:extLst>
          </p:cNvPr>
          <p:cNvGrpSpPr/>
          <p:nvPr/>
        </p:nvGrpSpPr>
        <p:grpSpPr>
          <a:xfrm>
            <a:off x="272157" y="466277"/>
            <a:ext cx="1608041" cy="4730195"/>
            <a:chOff x="272157" y="452209"/>
            <a:chExt cx="1608041" cy="4730195"/>
          </a:xfrm>
          <a:solidFill>
            <a:srgbClr val="FF3300"/>
          </a:solidFill>
        </p:grpSpPr>
        <p:sp>
          <p:nvSpPr>
            <p:cNvPr id="13" name="Google Shape;88;p1">
              <a:extLst>
                <a:ext uri="{FF2B5EF4-FFF2-40B4-BE49-F238E27FC236}">
                  <a16:creationId xmlns:a16="http://schemas.microsoft.com/office/drawing/2014/main" id="{698E67FF-7A1E-4F17-A3B1-844A7952CE57}"/>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Arial" panose="020B0604020202020204" pitchFamily="34" charset="0"/>
                  <a:sym typeface="Calibri"/>
                </a:rPr>
                <a:t>Intent</a:t>
              </a:r>
              <a:endParaRPr sz="8800" b="1" dirty="0">
                <a:solidFill>
                  <a:schemeClr val="lt1"/>
                </a:solidFill>
                <a:latin typeface="+mj-lt"/>
                <a:ea typeface="Calibri"/>
                <a:cs typeface="Arial" panose="020B0604020202020204" pitchFamily="34" charset="0"/>
                <a:sym typeface="Calibri"/>
              </a:endParaRPr>
            </a:p>
          </p:txBody>
        </p:sp>
        <p:pic>
          <p:nvPicPr>
            <p:cNvPr id="14" name="Picture 2" descr="Image preview">
              <a:extLst>
                <a:ext uri="{FF2B5EF4-FFF2-40B4-BE49-F238E27FC236}">
                  <a16:creationId xmlns:a16="http://schemas.microsoft.com/office/drawing/2014/main" id="{E19A3D97-7A6B-4B57-9C19-E415A8918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72"/>
            <a:stretch/>
          </p:blipFill>
          <p:spPr bwMode="auto">
            <a:xfrm>
              <a:off x="272157" y="452209"/>
              <a:ext cx="1608041" cy="1519538"/>
            </a:xfrm>
            <a:prstGeom prst="rect">
              <a:avLst/>
            </a:prstGeom>
            <a:grpFill/>
            <a:ln>
              <a:solidFill>
                <a:schemeClr val="tx1"/>
              </a:solidFill>
            </a:ln>
          </p:spPr>
        </p:pic>
      </p:grpSp>
      <p:sp>
        <p:nvSpPr>
          <p:cNvPr id="20" name="Google Shape;107;p3">
            <a:extLst>
              <a:ext uri="{FF2B5EF4-FFF2-40B4-BE49-F238E27FC236}">
                <a16:creationId xmlns:a16="http://schemas.microsoft.com/office/drawing/2014/main" id="{B8322494-65F5-4E3C-BBBF-3190035A6B58}"/>
              </a:ext>
            </a:extLst>
          </p:cNvPr>
          <p:cNvSpPr txBox="1">
            <a:spLocks noGrp="1"/>
          </p:cNvSpPr>
          <p:nvPr>
            <p:ph type="ctrTitle"/>
          </p:nvPr>
        </p:nvSpPr>
        <p:spPr>
          <a:xfrm>
            <a:off x="2266950" y="37151"/>
            <a:ext cx="9144000" cy="871538"/>
          </a:xfrm>
          <a:prstGeom prst="rect">
            <a:avLst/>
          </a:prstGeom>
          <a:noFill/>
          <a:ln>
            <a:noFill/>
          </a:ln>
        </p:spPr>
        <p:txBody>
          <a:bodyPr spcFirstLastPara="1" wrap="square" lIns="91425" tIns="45700" rIns="91425" bIns="45700" anchor="b" anchorCtr="0">
            <a:normAutofit/>
          </a:bodyPr>
          <a:lstStyle/>
          <a:p>
            <a:pPr marL="0" lvl="0" indent="0" algn="ctr">
              <a:lnSpc>
                <a:spcPct val="90000"/>
              </a:lnSpc>
              <a:spcBef>
                <a:spcPts val="0"/>
              </a:spcBef>
              <a:spcAft>
                <a:spcPts val="0"/>
              </a:spcAft>
              <a:buNone/>
            </a:pPr>
            <a:r>
              <a:rPr lang="en-US" sz="4400" b="1" dirty="0">
                <a:cs typeface="Times New Roman" panose="02020603050405020304" pitchFamily="18" charset="0"/>
              </a:rPr>
              <a:t>Reading Spine</a:t>
            </a:r>
            <a:endParaRPr lang="en-US" dirty="0">
              <a:cs typeface="Times New Roman" panose="02020603050405020304" pitchFamily="18" charset="0"/>
            </a:endParaRPr>
          </a:p>
        </p:txBody>
      </p:sp>
      <p:pic>
        <p:nvPicPr>
          <p:cNvPr id="7" name="Picture 6">
            <a:extLst>
              <a:ext uri="{FF2B5EF4-FFF2-40B4-BE49-F238E27FC236}">
                <a16:creationId xmlns:a16="http://schemas.microsoft.com/office/drawing/2014/main" id="{10A2DB08-6543-4DA3-A228-9554E3CABC07}"/>
              </a:ext>
            </a:extLst>
          </p:cNvPr>
          <p:cNvPicPr>
            <a:picLocks noChangeAspect="1"/>
          </p:cNvPicPr>
          <p:nvPr/>
        </p:nvPicPr>
        <p:blipFill>
          <a:blip r:embed="rId4"/>
          <a:stretch>
            <a:fillRect/>
          </a:stretch>
        </p:blipFill>
        <p:spPr>
          <a:xfrm>
            <a:off x="3972255" y="908689"/>
            <a:ext cx="5733390" cy="2928477"/>
          </a:xfrm>
          <a:prstGeom prst="rect">
            <a:avLst/>
          </a:prstGeom>
        </p:spPr>
      </p:pic>
      <p:pic>
        <p:nvPicPr>
          <p:cNvPr id="9" name="Picture 8">
            <a:extLst>
              <a:ext uri="{FF2B5EF4-FFF2-40B4-BE49-F238E27FC236}">
                <a16:creationId xmlns:a16="http://schemas.microsoft.com/office/drawing/2014/main" id="{0ECC600D-11E6-48C0-89C1-CDB4BE9EC79E}"/>
              </a:ext>
            </a:extLst>
          </p:cNvPr>
          <p:cNvPicPr>
            <a:picLocks noChangeAspect="1"/>
          </p:cNvPicPr>
          <p:nvPr/>
        </p:nvPicPr>
        <p:blipFill>
          <a:blip r:embed="rId5"/>
          <a:stretch>
            <a:fillRect/>
          </a:stretch>
        </p:blipFill>
        <p:spPr>
          <a:xfrm>
            <a:off x="3972255" y="3790580"/>
            <a:ext cx="5733390" cy="2991064"/>
          </a:xfrm>
          <a:prstGeom prst="rect">
            <a:avLst/>
          </a:prstGeom>
        </p:spPr>
      </p:pic>
      <p:grpSp>
        <p:nvGrpSpPr>
          <p:cNvPr id="10" name="Group 9">
            <a:extLst>
              <a:ext uri="{FF2B5EF4-FFF2-40B4-BE49-F238E27FC236}">
                <a16:creationId xmlns:a16="http://schemas.microsoft.com/office/drawing/2014/main" id="{66CEE2A8-E273-4C53-836F-FE1A194B93D8}"/>
              </a:ext>
            </a:extLst>
          </p:cNvPr>
          <p:cNvGrpSpPr/>
          <p:nvPr/>
        </p:nvGrpSpPr>
        <p:grpSpPr>
          <a:xfrm>
            <a:off x="0" y="0"/>
            <a:ext cx="2152357" cy="6858000"/>
            <a:chOff x="0" y="0"/>
            <a:chExt cx="2152357" cy="6858000"/>
          </a:xfrm>
        </p:grpSpPr>
        <p:grpSp>
          <p:nvGrpSpPr>
            <p:cNvPr id="15" name="Group 14">
              <a:extLst>
                <a:ext uri="{FF2B5EF4-FFF2-40B4-BE49-F238E27FC236}">
                  <a16:creationId xmlns:a16="http://schemas.microsoft.com/office/drawing/2014/main" id="{C4D76839-514F-4970-87EF-4A315547E2C0}"/>
                </a:ext>
              </a:extLst>
            </p:cNvPr>
            <p:cNvGrpSpPr/>
            <p:nvPr/>
          </p:nvGrpSpPr>
          <p:grpSpPr>
            <a:xfrm>
              <a:off x="0" y="0"/>
              <a:ext cx="2152357" cy="6858000"/>
              <a:chOff x="0" y="0"/>
              <a:chExt cx="2152357" cy="6858000"/>
            </a:xfrm>
            <a:solidFill>
              <a:schemeClr val="accent1">
                <a:lumMod val="75000"/>
              </a:schemeClr>
            </a:solidFill>
          </p:grpSpPr>
          <p:sp>
            <p:nvSpPr>
              <p:cNvPr id="17" name="Google Shape;86;p1">
                <a:extLst>
                  <a:ext uri="{FF2B5EF4-FFF2-40B4-BE49-F238E27FC236}">
                    <a16:creationId xmlns:a16="http://schemas.microsoft.com/office/drawing/2014/main" id="{0EC7E34D-B436-4460-A14F-A011A86A2928}"/>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 name="Google Shape;88;p1">
                <a:extLst>
                  <a:ext uri="{FF2B5EF4-FFF2-40B4-BE49-F238E27FC236}">
                    <a16:creationId xmlns:a16="http://schemas.microsoft.com/office/drawing/2014/main" id="{A0D73330-0BE2-40AB-B57C-B1AD3C6DFC05}"/>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6" name="Picture 15" descr="A picture containing text&#10;&#10;Description automatically generated">
              <a:extLst>
                <a:ext uri="{FF2B5EF4-FFF2-40B4-BE49-F238E27FC236}">
                  <a16:creationId xmlns:a16="http://schemas.microsoft.com/office/drawing/2014/main" id="{FC2F5826-CC07-43B0-A555-96E1359D9976}"/>
                </a:ext>
              </a:extLst>
            </p:cNvPr>
            <p:cNvPicPr>
              <a:picLocks noChangeAspect="1"/>
            </p:cNvPicPr>
            <p:nvPr/>
          </p:nvPicPr>
          <p:blipFill>
            <a:blip r:embed="rId6"/>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789722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20" name="Google Shape;107;p3">
            <a:extLst>
              <a:ext uri="{FF2B5EF4-FFF2-40B4-BE49-F238E27FC236}">
                <a16:creationId xmlns:a16="http://schemas.microsoft.com/office/drawing/2014/main" id="{B8322494-65F5-4E3C-BBBF-3190035A6B58}"/>
              </a:ext>
            </a:extLst>
          </p:cNvPr>
          <p:cNvSpPr txBox="1">
            <a:spLocks noGrp="1"/>
          </p:cNvSpPr>
          <p:nvPr>
            <p:ph type="ctrTitle"/>
          </p:nvPr>
        </p:nvSpPr>
        <p:spPr>
          <a:xfrm>
            <a:off x="2266950" y="37151"/>
            <a:ext cx="9144000" cy="871538"/>
          </a:xfrm>
          <a:prstGeom prst="rect">
            <a:avLst/>
          </a:prstGeom>
          <a:noFill/>
          <a:ln>
            <a:noFill/>
          </a:ln>
        </p:spPr>
        <p:txBody>
          <a:bodyPr spcFirstLastPara="1" wrap="square" lIns="91425" tIns="45700" rIns="91425" bIns="45700" anchor="b" anchorCtr="0">
            <a:normAutofit fontScale="90000"/>
          </a:bodyPr>
          <a:lstStyle/>
          <a:p>
            <a:pPr marL="0" lvl="0" indent="0" algn="ctr">
              <a:lnSpc>
                <a:spcPct val="90000"/>
              </a:lnSpc>
              <a:spcBef>
                <a:spcPts val="0"/>
              </a:spcBef>
              <a:spcAft>
                <a:spcPts val="0"/>
              </a:spcAft>
              <a:buNone/>
            </a:pPr>
            <a:endParaRPr lang="en-US" dirty="0">
              <a:cs typeface="Times New Roman" panose="02020603050405020304" pitchFamily="18" charset="0"/>
            </a:endParaRPr>
          </a:p>
        </p:txBody>
      </p:sp>
      <p:pic>
        <p:nvPicPr>
          <p:cNvPr id="2" name="Picture 1">
            <a:extLst>
              <a:ext uri="{FF2B5EF4-FFF2-40B4-BE49-F238E27FC236}">
                <a16:creationId xmlns:a16="http://schemas.microsoft.com/office/drawing/2014/main" id="{C686A88F-1DA9-4924-AFAD-CD7674692EC0}"/>
              </a:ext>
            </a:extLst>
          </p:cNvPr>
          <p:cNvPicPr>
            <a:picLocks noChangeAspect="1"/>
          </p:cNvPicPr>
          <p:nvPr/>
        </p:nvPicPr>
        <p:blipFill>
          <a:blip r:embed="rId3"/>
          <a:stretch>
            <a:fillRect/>
          </a:stretch>
        </p:blipFill>
        <p:spPr>
          <a:xfrm>
            <a:off x="3981412" y="332811"/>
            <a:ext cx="5715076" cy="3096189"/>
          </a:xfrm>
          <a:prstGeom prst="rect">
            <a:avLst/>
          </a:prstGeom>
        </p:spPr>
      </p:pic>
      <p:pic>
        <p:nvPicPr>
          <p:cNvPr id="3" name="Picture 2">
            <a:extLst>
              <a:ext uri="{FF2B5EF4-FFF2-40B4-BE49-F238E27FC236}">
                <a16:creationId xmlns:a16="http://schemas.microsoft.com/office/drawing/2014/main" id="{FF0F545F-7F46-46BA-A610-1C14FB70D336}"/>
              </a:ext>
            </a:extLst>
          </p:cNvPr>
          <p:cNvPicPr>
            <a:picLocks noChangeAspect="1"/>
          </p:cNvPicPr>
          <p:nvPr/>
        </p:nvPicPr>
        <p:blipFill>
          <a:blip r:embed="rId4"/>
          <a:stretch>
            <a:fillRect/>
          </a:stretch>
        </p:blipFill>
        <p:spPr>
          <a:xfrm>
            <a:off x="3981412" y="3554740"/>
            <a:ext cx="5715076" cy="3065245"/>
          </a:xfrm>
          <a:prstGeom prst="rect">
            <a:avLst/>
          </a:prstGeom>
        </p:spPr>
      </p:pic>
      <p:grpSp>
        <p:nvGrpSpPr>
          <p:cNvPr id="10" name="Group 9">
            <a:extLst>
              <a:ext uri="{FF2B5EF4-FFF2-40B4-BE49-F238E27FC236}">
                <a16:creationId xmlns:a16="http://schemas.microsoft.com/office/drawing/2014/main" id="{CDC77BAD-C74F-4953-8393-24609A3C3E6B}"/>
              </a:ext>
            </a:extLst>
          </p:cNvPr>
          <p:cNvGrpSpPr/>
          <p:nvPr/>
        </p:nvGrpSpPr>
        <p:grpSpPr>
          <a:xfrm>
            <a:off x="0" y="0"/>
            <a:ext cx="2152357" cy="6858000"/>
            <a:chOff x="0" y="0"/>
            <a:chExt cx="2152357" cy="6858000"/>
          </a:xfrm>
        </p:grpSpPr>
        <p:grpSp>
          <p:nvGrpSpPr>
            <p:cNvPr id="15" name="Group 14">
              <a:extLst>
                <a:ext uri="{FF2B5EF4-FFF2-40B4-BE49-F238E27FC236}">
                  <a16:creationId xmlns:a16="http://schemas.microsoft.com/office/drawing/2014/main" id="{33F1B71B-3368-4312-A0F1-1D87E1755A5A}"/>
                </a:ext>
              </a:extLst>
            </p:cNvPr>
            <p:cNvGrpSpPr/>
            <p:nvPr/>
          </p:nvGrpSpPr>
          <p:grpSpPr>
            <a:xfrm>
              <a:off x="0" y="0"/>
              <a:ext cx="2152357" cy="6858000"/>
              <a:chOff x="0" y="0"/>
              <a:chExt cx="2152357" cy="6858000"/>
            </a:xfrm>
            <a:solidFill>
              <a:schemeClr val="accent1">
                <a:lumMod val="75000"/>
              </a:schemeClr>
            </a:solidFill>
          </p:grpSpPr>
          <p:sp>
            <p:nvSpPr>
              <p:cNvPr id="17" name="Google Shape;86;p1">
                <a:extLst>
                  <a:ext uri="{FF2B5EF4-FFF2-40B4-BE49-F238E27FC236}">
                    <a16:creationId xmlns:a16="http://schemas.microsoft.com/office/drawing/2014/main" id="{31340017-9B5A-4404-805A-6B0E5E2F7640}"/>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 name="Google Shape;88;p1">
                <a:extLst>
                  <a:ext uri="{FF2B5EF4-FFF2-40B4-BE49-F238E27FC236}">
                    <a16:creationId xmlns:a16="http://schemas.microsoft.com/office/drawing/2014/main" id="{052E4029-C59D-498F-9C70-4FC6EB907347}"/>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6" name="Picture 15" descr="A picture containing text&#10;&#10;Description automatically generated">
              <a:extLst>
                <a:ext uri="{FF2B5EF4-FFF2-40B4-BE49-F238E27FC236}">
                  <a16:creationId xmlns:a16="http://schemas.microsoft.com/office/drawing/2014/main" id="{D4A25A2F-FDC2-4A4E-85C5-B34C9BE5EBC2}"/>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12616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20" name="Google Shape;107;p3">
            <a:extLst>
              <a:ext uri="{FF2B5EF4-FFF2-40B4-BE49-F238E27FC236}">
                <a16:creationId xmlns:a16="http://schemas.microsoft.com/office/drawing/2014/main" id="{B8322494-65F5-4E3C-BBBF-3190035A6B58}"/>
              </a:ext>
            </a:extLst>
          </p:cNvPr>
          <p:cNvSpPr txBox="1">
            <a:spLocks noGrp="1"/>
          </p:cNvSpPr>
          <p:nvPr>
            <p:ph type="ctrTitle"/>
          </p:nvPr>
        </p:nvSpPr>
        <p:spPr>
          <a:xfrm>
            <a:off x="2266950" y="37151"/>
            <a:ext cx="9144000" cy="871538"/>
          </a:xfrm>
          <a:prstGeom prst="rect">
            <a:avLst/>
          </a:prstGeom>
          <a:noFill/>
          <a:ln>
            <a:noFill/>
          </a:ln>
        </p:spPr>
        <p:txBody>
          <a:bodyPr spcFirstLastPara="1" wrap="square" lIns="91425" tIns="45700" rIns="91425" bIns="45700" anchor="b" anchorCtr="0">
            <a:normAutofit fontScale="90000"/>
          </a:bodyPr>
          <a:lstStyle/>
          <a:p>
            <a:pPr marL="0" lvl="0" indent="0" algn="ctr">
              <a:lnSpc>
                <a:spcPct val="90000"/>
              </a:lnSpc>
              <a:spcBef>
                <a:spcPts val="0"/>
              </a:spcBef>
              <a:spcAft>
                <a:spcPts val="0"/>
              </a:spcAft>
              <a:buNone/>
            </a:pPr>
            <a:endParaRPr lang="en-US" dirty="0">
              <a:cs typeface="Times New Roman" panose="02020603050405020304" pitchFamily="18" charset="0"/>
            </a:endParaRPr>
          </a:p>
        </p:txBody>
      </p:sp>
      <p:pic>
        <p:nvPicPr>
          <p:cNvPr id="4" name="Picture 3">
            <a:extLst>
              <a:ext uri="{FF2B5EF4-FFF2-40B4-BE49-F238E27FC236}">
                <a16:creationId xmlns:a16="http://schemas.microsoft.com/office/drawing/2014/main" id="{5F5F1791-716E-4DF8-89F7-98EC622BB415}"/>
              </a:ext>
            </a:extLst>
          </p:cNvPr>
          <p:cNvPicPr>
            <a:picLocks noChangeAspect="1"/>
          </p:cNvPicPr>
          <p:nvPr/>
        </p:nvPicPr>
        <p:blipFill>
          <a:blip r:embed="rId3"/>
          <a:stretch>
            <a:fillRect/>
          </a:stretch>
        </p:blipFill>
        <p:spPr>
          <a:xfrm>
            <a:off x="3981412" y="466277"/>
            <a:ext cx="5760368" cy="2873895"/>
          </a:xfrm>
          <a:prstGeom prst="rect">
            <a:avLst/>
          </a:prstGeom>
        </p:spPr>
      </p:pic>
      <p:pic>
        <p:nvPicPr>
          <p:cNvPr id="5" name="Picture 4">
            <a:extLst>
              <a:ext uri="{FF2B5EF4-FFF2-40B4-BE49-F238E27FC236}">
                <a16:creationId xmlns:a16="http://schemas.microsoft.com/office/drawing/2014/main" id="{2EB59C72-9CCB-4C9D-AC12-F5A26A324675}"/>
              </a:ext>
            </a:extLst>
          </p:cNvPr>
          <p:cNvPicPr>
            <a:picLocks noChangeAspect="1"/>
          </p:cNvPicPr>
          <p:nvPr/>
        </p:nvPicPr>
        <p:blipFill>
          <a:blip r:embed="rId4"/>
          <a:stretch>
            <a:fillRect/>
          </a:stretch>
        </p:blipFill>
        <p:spPr>
          <a:xfrm>
            <a:off x="3981412" y="3709547"/>
            <a:ext cx="5760368" cy="2945714"/>
          </a:xfrm>
          <a:prstGeom prst="rect">
            <a:avLst/>
          </a:prstGeom>
        </p:spPr>
      </p:pic>
      <p:grpSp>
        <p:nvGrpSpPr>
          <p:cNvPr id="10" name="Group 9">
            <a:extLst>
              <a:ext uri="{FF2B5EF4-FFF2-40B4-BE49-F238E27FC236}">
                <a16:creationId xmlns:a16="http://schemas.microsoft.com/office/drawing/2014/main" id="{05AA2F16-ACD3-4250-B71C-43BF15496144}"/>
              </a:ext>
            </a:extLst>
          </p:cNvPr>
          <p:cNvGrpSpPr/>
          <p:nvPr/>
        </p:nvGrpSpPr>
        <p:grpSpPr>
          <a:xfrm>
            <a:off x="0" y="0"/>
            <a:ext cx="2152357" cy="6858000"/>
            <a:chOff x="0" y="0"/>
            <a:chExt cx="2152357" cy="6858000"/>
          </a:xfrm>
        </p:grpSpPr>
        <p:grpSp>
          <p:nvGrpSpPr>
            <p:cNvPr id="15" name="Group 14">
              <a:extLst>
                <a:ext uri="{FF2B5EF4-FFF2-40B4-BE49-F238E27FC236}">
                  <a16:creationId xmlns:a16="http://schemas.microsoft.com/office/drawing/2014/main" id="{74367635-1FE5-4982-A2B6-27CD8C0B6DBB}"/>
                </a:ext>
              </a:extLst>
            </p:cNvPr>
            <p:cNvGrpSpPr/>
            <p:nvPr/>
          </p:nvGrpSpPr>
          <p:grpSpPr>
            <a:xfrm>
              <a:off x="0" y="0"/>
              <a:ext cx="2152357" cy="6858000"/>
              <a:chOff x="0" y="0"/>
              <a:chExt cx="2152357" cy="6858000"/>
            </a:xfrm>
            <a:solidFill>
              <a:schemeClr val="accent1">
                <a:lumMod val="75000"/>
              </a:schemeClr>
            </a:solidFill>
          </p:grpSpPr>
          <p:sp>
            <p:nvSpPr>
              <p:cNvPr id="17" name="Google Shape;86;p1">
                <a:extLst>
                  <a:ext uri="{FF2B5EF4-FFF2-40B4-BE49-F238E27FC236}">
                    <a16:creationId xmlns:a16="http://schemas.microsoft.com/office/drawing/2014/main" id="{00BE4E3B-9A21-4F63-981D-CBE58C9D3792}"/>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 name="Google Shape;88;p1">
                <a:extLst>
                  <a:ext uri="{FF2B5EF4-FFF2-40B4-BE49-F238E27FC236}">
                    <a16:creationId xmlns:a16="http://schemas.microsoft.com/office/drawing/2014/main" id="{DC629B61-3231-4DF1-BDFF-C4D8104DCCA8}"/>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6" name="Picture 15" descr="A picture containing text&#10;&#10;Description automatically generated">
              <a:extLst>
                <a:ext uri="{FF2B5EF4-FFF2-40B4-BE49-F238E27FC236}">
                  <a16:creationId xmlns:a16="http://schemas.microsoft.com/office/drawing/2014/main" id="{DBC39E08-AE00-4348-85DB-5EA45A91151B}"/>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836531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6"/>
          <p:cNvSpPr txBox="1">
            <a:spLocks noGrp="1"/>
          </p:cNvSpPr>
          <p:nvPr>
            <p:ph type="subTitle" idx="1"/>
          </p:nvPr>
        </p:nvSpPr>
        <p:spPr>
          <a:xfrm>
            <a:off x="2470047" y="392022"/>
            <a:ext cx="9310392" cy="6191657"/>
          </a:xfrm>
          <a:prstGeom prst="rect">
            <a:avLst/>
          </a:prstGeom>
          <a:noFill/>
          <a:ln>
            <a:noFill/>
          </a:ln>
        </p:spPr>
        <p:txBody>
          <a:bodyPr spcFirstLastPara="1" wrap="square" lIns="91425" tIns="45700" rIns="91425" bIns="45700" anchor="t" anchorCtr="0">
            <a:normAutofit/>
          </a:bodyPr>
          <a:lstStyle/>
          <a:p>
            <a:pPr marL="0" indent="0" algn="l">
              <a:spcBef>
                <a:spcPts val="0"/>
              </a:spcBef>
            </a:pPr>
            <a:r>
              <a:rPr lang="en-US" sz="2800" b="1" dirty="0">
                <a:latin typeface="+mj-lt"/>
                <a:cs typeface="Times New Roman" panose="02020603050405020304" pitchFamily="18" charset="0"/>
              </a:rPr>
              <a:t>Spaced Retrieval Approach </a:t>
            </a:r>
          </a:p>
          <a:p>
            <a:pPr algn="l">
              <a:spcBef>
                <a:spcPts val="0"/>
              </a:spcBef>
            </a:pPr>
            <a:endParaRPr lang="en-US" sz="2800" dirty="0">
              <a:latin typeface="+mj-lt"/>
              <a:cs typeface="Times New Roman" panose="02020603050405020304" pitchFamily="18" charset="0"/>
            </a:endParaRPr>
          </a:p>
          <a:p>
            <a:pPr algn="l">
              <a:spcBef>
                <a:spcPts val="0"/>
              </a:spcBef>
            </a:pPr>
            <a:r>
              <a:rPr lang="en-US" sz="2800" dirty="0">
                <a:latin typeface="+mj-lt"/>
                <a:cs typeface="Times New Roman" panose="02020603050405020304" pitchFamily="18" charset="0"/>
              </a:rPr>
              <a:t>Our Reading curriculum revisits key question skills (retrieval, sequencing, </a:t>
            </a:r>
            <a:r>
              <a:rPr lang="en-US" sz="2800" dirty="0" err="1">
                <a:latin typeface="+mj-lt"/>
                <a:cs typeface="Times New Roman" panose="02020603050405020304" pitchFamily="18" charset="0"/>
              </a:rPr>
              <a:t>summarising</a:t>
            </a:r>
            <a:r>
              <a:rPr lang="en-US" sz="2800" dirty="0">
                <a:latin typeface="+mj-lt"/>
                <a:cs typeface="Times New Roman" panose="02020603050405020304" pitchFamily="18" charset="0"/>
              </a:rPr>
              <a:t> and inferring) regularly – clearly linking these with National Summative assessments. This approach enables staff to deepen pupil understanding and embed learning. </a:t>
            </a:r>
          </a:p>
          <a:p>
            <a:pPr algn="l">
              <a:spcBef>
                <a:spcPts val="0"/>
              </a:spcBef>
            </a:pPr>
            <a:endParaRPr lang="en-US" sz="2800" dirty="0">
              <a:latin typeface="+mj-lt"/>
              <a:cs typeface="Times New Roman" panose="02020603050405020304" pitchFamily="18" charset="0"/>
            </a:endParaRPr>
          </a:p>
          <a:p>
            <a:pPr algn="l">
              <a:spcBef>
                <a:spcPts val="0"/>
              </a:spcBef>
            </a:pPr>
            <a:r>
              <a:rPr lang="en-US" sz="2800" dirty="0">
                <a:latin typeface="+mj-lt"/>
                <a:cs typeface="Times New Roman" panose="02020603050405020304" pitchFamily="18" charset="0"/>
              </a:rPr>
              <a:t>In addition to this, the literature spine is mapped against relevant and important themes such as “</a:t>
            </a:r>
            <a:r>
              <a:rPr lang="en-GB" sz="2800" dirty="0">
                <a:latin typeface="+mj-lt"/>
              </a:rPr>
              <a:t>Continuity of author, Heritage texts, BAME author or protagonist, Strong female role model and Specific social, ethical, moral issues.</a:t>
            </a:r>
            <a:endParaRPr lang="en-US" sz="2800" dirty="0">
              <a:latin typeface="+mj-lt"/>
              <a:cs typeface="Times New Roman" panose="02020603050405020304" pitchFamily="18" charset="0"/>
            </a:endParaRPr>
          </a:p>
          <a:p>
            <a:pPr algn="l">
              <a:spcBef>
                <a:spcPts val="0"/>
              </a:spcBef>
            </a:pPr>
            <a:endParaRPr lang="en-US" sz="2800" dirty="0">
              <a:latin typeface="+mj-lt"/>
              <a:cs typeface="Times New Roman" panose="02020603050405020304" pitchFamily="18" charset="0"/>
            </a:endParaRPr>
          </a:p>
          <a:p>
            <a:pPr marL="0" indent="0" algn="l">
              <a:spcBef>
                <a:spcPts val="0"/>
              </a:spcBef>
            </a:pPr>
            <a:endParaRPr lang="en-US" sz="2800" dirty="0">
              <a:latin typeface="+mj-lt"/>
            </a:endParaRPr>
          </a:p>
        </p:txBody>
      </p:sp>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grpSp>
        <p:nvGrpSpPr>
          <p:cNvPr id="9" name="Group 8">
            <a:extLst>
              <a:ext uri="{FF2B5EF4-FFF2-40B4-BE49-F238E27FC236}">
                <a16:creationId xmlns:a16="http://schemas.microsoft.com/office/drawing/2014/main" id="{000C56BF-1060-4E7F-BBAB-EDB44848E4DC}"/>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F52B0382-C32E-46AC-8642-DF81E40A650A}"/>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6A713B98-D229-45B5-BD91-681FA4C33CF0}"/>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767FEC80-BD70-483A-9E2D-35509403E9F9}"/>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69972C9B-3C73-4CE5-9F53-FD64F60454E5}"/>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71294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925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Writing</a:t>
            </a:r>
          </a:p>
          <a:p>
            <a:endParaRPr lang="en-US" sz="9600" dirty="0"/>
          </a:p>
          <a:p>
            <a:r>
              <a:rPr lang="en-US" sz="6400" b="1" dirty="0">
                <a:latin typeface="+mj-lt"/>
                <a:cs typeface="Times New Roman" panose="02020603050405020304" pitchFamily="18" charset="0"/>
              </a:rPr>
              <a:t>Intent</a:t>
            </a:r>
          </a:p>
          <a:p>
            <a:endParaRPr lang="en-US" sz="166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466DF370-C44E-447D-AF04-364D4B7DFDA6}"/>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C2133AB1-7C17-4F4C-AA49-013013AE02B6}"/>
                </a:ext>
              </a:extLst>
            </p:cNvPr>
            <p:cNvGrpSpPr/>
            <p:nvPr/>
          </p:nvGrpSpPr>
          <p:grpSpPr>
            <a:xfrm>
              <a:off x="0" y="0"/>
              <a:ext cx="2152357" cy="6858000"/>
              <a:chOff x="0" y="0"/>
              <a:chExt cx="2152357" cy="6858000"/>
            </a:xfrm>
            <a:solidFill>
              <a:schemeClr val="accent1">
                <a:lumMod val="75000"/>
              </a:schemeClr>
            </a:solidFill>
          </p:grpSpPr>
          <p:sp>
            <p:nvSpPr>
              <p:cNvPr id="12" name="Google Shape;86;p1">
                <a:extLst>
                  <a:ext uri="{FF2B5EF4-FFF2-40B4-BE49-F238E27FC236}">
                    <a16:creationId xmlns:a16="http://schemas.microsoft.com/office/drawing/2014/main" id="{0FC4A890-8A14-43FA-9FDC-E3C06484AC6B}"/>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 name="Google Shape;88;p1">
                <a:extLst>
                  <a:ext uri="{FF2B5EF4-FFF2-40B4-BE49-F238E27FC236}">
                    <a16:creationId xmlns:a16="http://schemas.microsoft.com/office/drawing/2014/main" id="{AF646417-AEB7-4A92-8D12-2D031662B533}"/>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1" name="Picture 10" descr="A picture containing text&#10;&#10;Description automatically generated">
              <a:extLst>
                <a:ext uri="{FF2B5EF4-FFF2-40B4-BE49-F238E27FC236}">
                  <a16:creationId xmlns:a16="http://schemas.microsoft.com/office/drawing/2014/main" id="{89A88F62-89F5-4B37-A414-553F34D47B31}"/>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503967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10" name="Google Shape;145;p6">
            <a:extLst>
              <a:ext uri="{FF2B5EF4-FFF2-40B4-BE49-F238E27FC236}">
                <a16:creationId xmlns:a16="http://schemas.microsoft.com/office/drawing/2014/main" id="{CA747F14-09A6-4D9C-A70F-02995372E78C}"/>
              </a:ext>
            </a:extLst>
          </p:cNvPr>
          <p:cNvSpPr txBox="1">
            <a:spLocks/>
          </p:cNvSpPr>
          <p:nvPr/>
        </p:nvSpPr>
        <p:spPr>
          <a:xfrm>
            <a:off x="2424514" y="763230"/>
            <a:ext cx="9310392" cy="6191657"/>
          </a:xfrm>
          <a:prstGeom prst="rect">
            <a:avLst/>
          </a:prstGeom>
          <a:noFill/>
          <a:ln>
            <a:noFill/>
          </a:ln>
        </p:spPr>
        <p:txBody>
          <a:bodyPr spcFirstLastPara="1" vert="horz" wrap="square" lIns="91425" tIns="45700" rIns="91425" bIns="4570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GB" sz="2800" dirty="0">
                <a:latin typeface="+mj-lt"/>
                <a:cs typeface="Times New Roman" panose="02020603050405020304" pitchFamily="18" charset="0"/>
              </a:rPr>
              <a:t>Our writing curriculum has been systematically mapped against the End of Year Expectations for each year group. </a:t>
            </a:r>
          </a:p>
          <a:p>
            <a:pPr algn="l">
              <a:spcBef>
                <a:spcPts val="0"/>
              </a:spcBef>
            </a:pPr>
            <a:r>
              <a:rPr lang="en-GB" sz="2800" dirty="0">
                <a:latin typeface="+mj-lt"/>
                <a:cs typeface="Times New Roman" panose="02020603050405020304" pitchFamily="18" charset="0"/>
              </a:rPr>
              <a:t>The breadth of curriculum ensures that pupils are exposed to a wide range of text types and conventions within each year group and these different text types are explored and developed in greater detail and to a greater depth as the pupils move through the school.</a:t>
            </a:r>
          </a:p>
          <a:p>
            <a:pPr algn="l">
              <a:spcBef>
                <a:spcPts val="0"/>
              </a:spcBef>
            </a:pPr>
            <a:r>
              <a:rPr lang="en-GB" sz="2800" dirty="0">
                <a:latin typeface="+mj-lt"/>
                <a:cs typeface="Times New Roman" panose="02020603050405020304" pitchFamily="18" charset="0"/>
              </a:rPr>
              <a:t>Text types and conventions are introduced in the first half of the year and then revisited in the second half of the year.</a:t>
            </a:r>
            <a:endParaRPr lang="en-US" sz="2800" dirty="0">
              <a:latin typeface="+mj-lt"/>
              <a:cs typeface="Times New Roman" panose="02020603050405020304" pitchFamily="18" charset="0"/>
            </a:endParaRPr>
          </a:p>
          <a:p>
            <a:pPr algn="l">
              <a:spcBef>
                <a:spcPts val="0"/>
              </a:spcBef>
            </a:pPr>
            <a:endParaRPr lang="en-US" sz="2800" dirty="0">
              <a:latin typeface="+mj-lt"/>
              <a:cs typeface="Times New Roman" panose="02020603050405020304" pitchFamily="18" charset="0"/>
            </a:endParaRPr>
          </a:p>
          <a:p>
            <a:pPr algn="l">
              <a:spcBef>
                <a:spcPts val="0"/>
              </a:spcBef>
            </a:pPr>
            <a:endParaRPr lang="en-US" sz="2800" dirty="0">
              <a:latin typeface="+mj-lt"/>
            </a:endParaRPr>
          </a:p>
        </p:txBody>
      </p:sp>
      <p:grpSp>
        <p:nvGrpSpPr>
          <p:cNvPr id="15" name="Group 14">
            <a:extLst>
              <a:ext uri="{FF2B5EF4-FFF2-40B4-BE49-F238E27FC236}">
                <a16:creationId xmlns:a16="http://schemas.microsoft.com/office/drawing/2014/main" id="{3708D4F1-4FA9-44E9-A4D1-FE8B2A4AFDDF}"/>
              </a:ext>
            </a:extLst>
          </p:cNvPr>
          <p:cNvGrpSpPr/>
          <p:nvPr/>
        </p:nvGrpSpPr>
        <p:grpSpPr>
          <a:xfrm>
            <a:off x="0" y="0"/>
            <a:ext cx="2152357" cy="6858000"/>
            <a:chOff x="0" y="0"/>
            <a:chExt cx="2152357" cy="6858000"/>
          </a:xfrm>
        </p:grpSpPr>
        <p:grpSp>
          <p:nvGrpSpPr>
            <p:cNvPr id="16" name="Group 15">
              <a:extLst>
                <a:ext uri="{FF2B5EF4-FFF2-40B4-BE49-F238E27FC236}">
                  <a16:creationId xmlns:a16="http://schemas.microsoft.com/office/drawing/2014/main" id="{5FAF0B25-8B72-408E-8FBD-F548BA7DD2E7}"/>
                </a:ext>
              </a:extLst>
            </p:cNvPr>
            <p:cNvGrpSpPr/>
            <p:nvPr/>
          </p:nvGrpSpPr>
          <p:grpSpPr>
            <a:xfrm>
              <a:off x="0" y="0"/>
              <a:ext cx="2152357" cy="6858000"/>
              <a:chOff x="0" y="0"/>
              <a:chExt cx="2152357" cy="6858000"/>
            </a:xfrm>
            <a:solidFill>
              <a:schemeClr val="accent1">
                <a:lumMod val="75000"/>
              </a:schemeClr>
            </a:solidFill>
          </p:grpSpPr>
          <p:sp>
            <p:nvSpPr>
              <p:cNvPr id="18" name="Google Shape;86;p1">
                <a:extLst>
                  <a:ext uri="{FF2B5EF4-FFF2-40B4-BE49-F238E27FC236}">
                    <a16:creationId xmlns:a16="http://schemas.microsoft.com/office/drawing/2014/main" id="{A15113C3-DCBB-4783-AE02-70188E0E2A0D}"/>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 name="Google Shape;88;p1">
                <a:extLst>
                  <a:ext uri="{FF2B5EF4-FFF2-40B4-BE49-F238E27FC236}">
                    <a16:creationId xmlns:a16="http://schemas.microsoft.com/office/drawing/2014/main" id="{640D617E-F894-4071-AEEE-D1DF5B3AA98F}"/>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7" name="Picture 16" descr="A picture containing text&#10;&#10;Description automatically generated">
              <a:extLst>
                <a:ext uri="{FF2B5EF4-FFF2-40B4-BE49-F238E27FC236}">
                  <a16:creationId xmlns:a16="http://schemas.microsoft.com/office/drawing/2014/main" id="{4BCFA031-7562-468A-BE7B-9129A111F86E}"/>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120982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3" name="Subtitle 2">
            <a:extLst>
              <a:ext uri="{FF2B5EF4-FFF2-40B4-BE49-F238E27FC236}">
                <a16:creationId xmlns:a16="http://schemas.microsoft.com/office/drawing/2014/main" id="{C98A25CF-5572-4B5C-8B84-2B9EB87E127C}"/>
              </a:ext>
            </a:extLst>
          </p:cNvPr>
          <p:cNvSpPr>
            <a:spLocks noGrp="1"/>
          </p:cNvSpPr>
          <p:nvPr>
            <p:ph type="subTitle" idx="1"/>
          </p:nvPr>
        </p:nvSpPr>
        <p:spPr/>
        <p:txBody>
          <a:bodyPr/>
          <a:lstStyle/>
          <a:p>
            <a:endParaRPr lang="en-GB" dirty="0"/>
          </a:p>
        </p:txBody>
      </p:sp>
      <p:sp>
        <p:nvSpPr>
          <p:cNvPr id="20" name="Google Shape;107;p3">
            <a:extLst>
              <a:ext uri="{FF2B5EF4-FFF2-40B4-BE49-F238E27FC236}">
                <a16:creationId xmlns:a16="http://schemas.microsoft.com/office/drawing/2014/main" id="{B8322494-65F5-4E3C-BBBF-3190035A6B58}"/>
              </a:ext>
            </a:extLst>
          </p:cNvPr>
          <p:cNvSpPr txBox="1">
            <a:spLocks noGrp="1"/>
          </p:cNvSpPr>
          <p:nvPr>
            <p:ph type="ctrTitle"/>
          </p:nvPr>
        </p:nvSpPr>
        <p:spPr>
          <a:xfrm>
            <a:off x="2266950" y="37151"/>
            <a:ext cx="9144000" cy="871538"/>
          </a:xfrm>
          <a:prstGeom prst="rect">
            <a:avLst/>
          </a:prstGeom>
          <a:noFill/>
          <a:ln>
            <a:noFill/>
          </a:ln>
        </p:spPr>
        <p:txBody>
          <a:bodyPr spcFirstLastPara="1" wrap="square" lIns="91425" tIns="45700" rIns="91425" bIns="45700" anchor="b" anchorCtr="0">
            <a:normAutofit/>
          </a:bodyPr>
          <a:lstStyle/>
          <a:p>
            <a:pPr marL="0" lvl="0" indent="0" algn="ctr">
              <a:lnSpc>
                <a:spcPct val="90000"/>
              </a:lnSpc>
              <a:spcBef>
                <a:spcPts val="0"/>
              </a:spcBef>
              <a:spcAft>
                <a:spcPts val="0"/>
              </a:spcAft>
              <a:buNone/>
            </a:pPr>
            <a:r>
              <a:rPr lang="en-US" sz="4400" b="1" dirty="0">
                <a:cs typeface="Times New Roman" panose="02020603050405020304" pitchFamily="18" charset="0"/>
              </a:rPr>
              <a:t>Long Term Writing Overview</a:t>
            </a:r>
            <a:endParaRPr lang="en-US" dirty="0">
              <a:cs typeface="Times New Roman" panose="02020603050405020304" pitchFamily="18" charset="0"/>
            </a:endParaRPr>
          </a:p>
        </p:txBody>
      </p:sp>
      <p:pic>
        <p:nvPicPr>
          <p:cNvPr id="2" name="Picture 1">
            <a:extLst>
              <a:ext uri="{FF2B5EF4-FFF2-40B4-BE49-F238E27FC236}">
                <a16:creationId xmlns:a16="http://schemas.microsoft.com/office/drawing/2014/main" id="{711DFD2B-34F5-425B-9876-5D973F6975ED}"/>
              </a:ext>
            </a:extLst>
          </p:cNvPr>
          <p:cNvPicPr>
            <a:picLocks noChangeAspect="1"/>
          </p:cNvPicPr>
          <p:nvPr/>
        </p:nvPicPr>
        <p:blipFill>
          <a:blip r:embed="rId3"/>
          <a:stretch>
            <a:fillRect/>
          </a:stretch>
        </p:blipFill>
        <p:spPr>
          <a:xfrm>
            <a:off x="2266950" y="1325890"/>
            <a:ext cx="9715500" cy="4457700"/>
          </a:xfrm>
          <a:prstGeom prst="rect">
            <a:avLst/>
          </a:prstGeom>
        </p:spPr>
      </p:pic>
      <p:grpSp>
        <p:nvGrpSpPr>
          <p:cNvPr id="10" name="Group 9">
            <a:extLst>
              <a:ext uri="{FF2B5EF4-FFF2-40B4-BE49-F238E27FC236}">
                <a16:creationId xmlns:a16="http://schemas.microsoft.com/office/drawing/2014/main" id="{2B5EABA1-DADA-4FCE-95FF-52E9F55879CD}"/>
              </a:ext>
            </a:extLst>
          </p:cNvPr>
          <p:cNvGrpSpPr/>
          <p:nvPr/>
        </p:nvGrpSpPr>
        <p:grpSpPr>
          <a:xfrm>
            <a:off x="0" y="0"/>
            <a:ext cx="2152357" cy="6858000"/>
            <a:chOff x="0" y="0"/>
            <a:chExt cx="2152357" cy="6858000"/>
          </a:xfrm>
        </p:grpSpPr>
        <p:grpSp>
          <p:nvGrpSpPr>
            <p:cNvPr id="15" name="Group 14">
              <a:extLst>
                <a:ext uri="{FF2B5EF4-FFF2-40B4-BE49-F238E27FC236}">
                  <a16:creationId xmlns:a16="http://schemas.microsoft.com/office/drawing/2014/main" id="{B6F9C6A8-E4D8-4D65-8A7F-601764CB767A}"/>
                </a:ext>
              </a:extLst>
            </p:cNvPr>
            <p:cNvGrpSpPr/>
            <p:nvPr/>
          </p:nvGrpSpPr>
          <p:grpSpPr>
            <a:xfrm>
              <a:off x="0" y="0"/>
              <a:ext cx="2152357" cy="6858000"/>
              <a:chOff x="0" y="0"/>
              <a:chExt cx="2152357" cy="6858000"/>
            </a:xfrm>
            <a:solidFill>
              <a:schemeClr val="accent1">
                <a:lumMod val="75000"/>
              </a:schemeClr>
            </a:solidFill>
          </p:grpSpPr>
          <p:sp>
            <p:nvSpPr>
              <p:cNvPr id="17" name="Google Shape;86;p1">
                <a:extLst>
                  <a:ext uri="{FF2B5EF4-FFF2-40B4-BE49-F238E27FC236}">
                    <a16:creationId xmlns:a16="http://schemas.microsoft.com/office/drawing/2014/main" id="{DDE0A1AA-92CC-4F1B-B79C-C520D819B25E}"/>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 name="Google Shape;88;p1">
                <a:extLst>
                  <a:ext uri="{FF2B5EF4-FFF2-40B4-BE49-F238E27FC236}">
                    <a16:creationId xmlns:a16="http://schemas.microsoft.com/office/drawing/2014/main" id="{359F8DD2-A70D-424C-AFE0-41FF070263E4}"/>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6" name="Picture 15" descr="A picture containing text&#10;&#10;Description automatically generated">
              <a:extLst>
                <a:ext uri="{FF2B5EF4-FFF2-40B4-BE49-F238E27FC236}">
                  <a16:creationId xmlns:a16="http://schemas.microsoft.com/office/drawing/2014/main" id="{67179767-EE27-41BE-88C3-A18B75A7DBB3}"/>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218936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3" name="Subtitle 2">
            <a:extLst>
              <a:ext uri="{FF2B5EF4-FFF2-40B4-BE49-F238E27FC236}">
                <a16:creationId xmlns:a16="http://schemas.microsoft.com/office/drawing/2014/main" id="{C98A25CF-5572-4B5C-8B84-2B9EB87E127C}"/>
              </a:ext>
            </a:extLst>
          </p:cNvPr>
          <p:cNvSpPr>
            <a:spLocks noGrp="1"/>
          </p:cNvSpPr>
          <p:nvPr>
            <p:ph type="subTitle" idx="1"/>
          </p:nvPr>
        </p:nvSpPr>
        <p:spPr/>
        <p:txBody>
          <a:bodyPr/>
          <a:lstStyle/>
          <a:p>
            <a:endParaRPr lang="en-GB" dirty="0"/>
          </a:p>
        </p:txBody>
      </p:sp>
      <p:pic>
        <p:nvPicPr>
          <p:cNvPr id="5" name="Picture 4">
            <a:extLst>
              <a:ext uri="{FF2B5EF4-FFF2-40B4-BE49-F238E27FC236}">
                <a16:creationId xmlns:a16="http://schemas.microsoft.com/office/drawing/2014/main" id="{8538C0DB-4BE2-49D5-9DE4-9095D9333831}"/>
              </a:ext>
            </a:extLst>
          </p:cNvPr>
          <p:cNvPicPr>
            <a:picLocks noChangeAspect="1"/>
          </p:cNvPicPr>
          <p:nvPr/>
        </p:nvPicPr>
        <p:blipFill>
          <a:blip r:embed="rId3"/>
          <a:stretch>
            <a:fillRect/>
          </a:stretch>
        </p:blipFill>
        <p:spPr>
          <a:xfrm>
            <a:off x="2441585" y="1028700"/>
            <a:ext cx="9391650" cy="4800600"/>
          </a:xfrm>
          <a:prstGeom prst="rect">
            <a:avLst/>
          </a:prstGeom>
        </p:spPr>
      </p:pic>
      <p:grpSp>
        <p:nvGrpSpPr>
          <p:cNvPr id="9" name="Group 8">
            <a:extLst>
              <a:ext uri="{FF2B5EF4-FFF2-40B4-BE49-F238E27FC236}">
                <a16:creationId xmlns:a16="http://schemas.microsoft.com/office/drawing/2014/main" id="{06468E63-73B3-401C-A276-9827E883E0CB}"/>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3D7B09F5-090E-40B1-AB6F-BC364D72E60F}"/>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33A1062C-41D7-44CB-9A36-F03B98081F19}"/>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86358CB1-7E12-4E36-A4B2-4CF212DDFCF9}"/>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1E846267-EF89-419A-948D-612993337099}"/>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753619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3" name="Subtitle 2">
            <a:extLst>
              <a:ext uri="{FF2B5EF4-FFF2-40B4-BE49-F238E27FC236}">
                <a16:creationId xmlns:a16="http://schemas.microsoft.com/office/drawing/2014/main" id="{C98A25CF-5572-4B5C-8B84-2B9EB87E127C}"/>
              </a:ext>
            </a:extLst>
          </p:cNvPr>
          <p:cNvSpPr>
            <a:spLocks noGrp="1"/>
          </p:cNvSpPr>
          <p:nvPr>
            <p:ph type="subTitle" idx="1"/>
          </p:nvPr>
        </p:nvSpPr>
        <p:spPr/>
        <p:txBody>
          <a:bodyPr/>
          <a:lstStyle/>
          <a:p>
            <a:endParaRPr lang="en-GB" dirty="0"/>
          </a:p>
        </p:txBody>
      </p:sp>
      <p:pic>
        <p:nvPicPr>
          <p:cNvPr id="2" name="Picture 1">
            <a:extLst>
              <a:ext uri="{FF2B5EF4-FFF2-40B4-BE49-F238E27FC236}">
                <a16:creationId xmlns:a16="http://schemas.microsoft.com/office/drawing/2014/main" id="{09240DB6-40C2-4435-AE7D-218A90A41A4B}"/>
              </a:ext>
            </a:extLst>
          </p:cNvPr>
          <p:cNvPicPr>
            <a:picLocks noChangeAspect="1"/>
          </p:cNvPicPr>
          <p:nvPr/>
        </p:nvPicPr>
        <p:blipFill>
          <a:blip r:embed="rId3"/>
          <a:stretch>
            <a:fillRect/>
          </a:stretch>
        </p:blipFill>
        <p:spPr>
          <a:xfrm>
            <a:off x="2511121" y="999905"/>
            <a:ext cx="9410700" cy="4886325"/>
          </a:xfrm>
          <a:prstGeom prst="rect">
            <a:avLst/>
          </a:prstGeom>
        </p:spPr>
      </p:pic>
      <p:grpSp>
        <p:nvGrpSpPr>
          <p:cNvPr id="9" name="Group 8">
            <a:extLst>
              <a:ext uri="{FF2B5EF4-FFF2-40B4-BE49-F238E27FC236}">
                <a16:creationId xmlns:a16="http://schemas.microsoft.com/office/drawing/2014/main" id="{3DEDDC4E-088D-4C9A-A9C0-F9F9445BCFD0}"/>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2948549E-13A0-4FAD-AEE2-E6BE1262D5D6}"/>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FBF9C944-927A-42F7-9A1D-F52FD27B6844}"/>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DA4CD5A7-6A82-4133-A9D0-0A0FE9BF4F48}"/>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7B4BCA88-ED86-4131-B390-A432D4086E43}"/>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843168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3" name="Subtitle 2">
            <a:extLst>
              <a:ext uri="{FF2B5EF4-FFF2-40B4-BE49-F238E27FC236}">
                <a16:creationId xmlns:a16="http://schemas.microsoft.com/office/drawing/2014/main" id="{C98A25CF-5572-4B5C-8B84-2B9EB87E127C}"/>
              </a:ext>
            </a:extLst>
          </p:cNvPr>
          <p:cNvSpPr>
            <a:spLocks noGrp="1"/>
          </p:cNvSpPr>
          <p:nvPr>
            <p:ph type="subTitle" idx="1"/>
          </p:nvPr>
        </p:nvSpPr>
        <p:spPr/>
        <p:txBody>
          <a:bodyPr/>
          <a:lstStyle/>
          <a:p>
            <a:endParaRPr lang="en-GB" dirty="0"/>
          </a:p>
        </p:txBody>
      </p:sp>
      <p:pic>
        <p:nvPicPr>
          <p:cNvPr id="2" name="Picture 1">
            <a:extLst>
              <a:ext uri="{FF2B5EF4-FFF2-40B4-BE49-F238E27FC236}">
                <a16:creationId xmlns:a16="http://schemas.microsoft.com/office/drawing/2014/main" id="{4F7F40B3-B200-4DB6-B770-7F458A362167}"/>
              </a:ext>
            </a:extLst>
          </p:cNvPr>
          <p:cNvPicPr>
            <a:picLocks noChangeAspect="1"/>
          </p:cNvPicPr>
          <p:nvPr/>
        </p:nvPicPr>
        <p:blipFill>
          <a:blip r:embed="rId3"/>
          <a:stretch>
            <a:fillRect/>
          </a:stretch>
        </p:blipFill>
        <p:spPr>
          <a:xfrm>
            <a:off x="2518668" y="1004887"/>
            <a:ext cx="9401175" cy="4848225"/>
          </a:xfrm>
          <a:prstGeom prst="rect">
            <a:avLst/>
          </a:prstGeom>
        </p:spPr>
      </p:pic>
      <p:grpSp>
        <p:nvGrpSpPr>
          <p:cNvPr id="9" name="Group 8">
            <a:extLst>
              <a:ext uri="{FF2B5EF4-FFF2-40B4-BE49-F238E27FC236}">
                <a16:creationId xmlns:a16="http://schemas.microsoft.com/office/drawing/2014/main" id="{42A8E626-17D0-4022-B55B-4BF3BBEC593E}"/>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D951B8FE-E4A5-4652-B79D-88DF3A5BF3F1}"/>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8DE32D75-282B-4054-8B75-5396E5EE903C}"/>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34BFF263-BF79-4CB0-8A00-BECDC6FD5320}"/>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D5B18C32-13C9-4182-98AE-486EE4A7FD3F}"/>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27735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2"/>
          <p:cNvSpPr txBox="1">
            <a:spLocks noGrp="1"/>
          </p:cNvSpPr>
          <p:nvPr>
            <p:ph type="ctrTitle"/>
          </p:nvPr>
        </p:nvSpPr>
        <p:spPr>
          <a:xfrm>
            <a:off x="2565977" y="109037"/>
            <a:ext cx="8971472" cy="1722609"/>
          </a:xfrm>
          <a:prstGeom prst="rect">
            <a:avLst/>
          </a:prstGeom>
          <a:noFill/>
          <a:ln>
            <a:noFill/>
          </a:ln>
        </p:spPr>
        <p:txBody>
          <a:bodyPr spcFirstLastPara="1" wrap="square" lIns="91425" tIns="45700" rIns="91425" bIns="45700" anchor="b" anchorCtr="0">
            <a:normAutofit/>
          </a:bodyPr>
          <a:lstStyle/>
          <a:p>
            <a:pPr>
              <a:spcBef>
                <a:spcPts val="0"/>
              </a:spcBef>
            </a:pPr>
            <a:r>
              <a:rPr lang="en-US" sz="4400" b="1" dirty="0">
                <a:cs typeface="Times New Roman" panose="02020603050405020304" pitchFamily="18" charset="0"/>
              </a:rPr>
              <a:t>English</a:t>
            </a:r>
            <a:br>
              <a:rPr lang="en-US" sz="4400" b="1" dirty="0">
                <a:cs typeface="Times New Roman" panose="02020603050405020304" pitchFamily="18" charset="0"/>
              </a:rPr>
            </a:br>
            <a:r>
              <a:rPr lang="en-US" sz="4400" b="1" dirty="0">
                <a:cs typeface="Times New Roman" panose="02020603050405020304" pitchFamily="18" charset="0"/>
              </a:rPr>
              <a:t>Why is English important</a:t>
            </a:r>
            <a:r>
              <a:rPr lang="en-US" sz="4400" dirty="0">
                <a:cs typeface="Times New Roman" panose="02020603050405020304" pitchFamily="18" charset="0"/>
              </a:rPr>
              <a:t>?</a:t>
            </a:r>
          </a:p>
        </p:txBody>
      </p:sp>
      <p:sp>
        <p:nvSpPr>
          <p:cNvPr id="101" name="Google Shape;101;p2"/>
          <p:cNvSpPr txBox="1">
            <a:spLocks noGrp="1"/>
          </p:cNvSpPr>
          <p:nvPr>
            <p:ph type="subTitle" idx="1"/>
          </p:nvPr>
        </p:nvSpPr>
        <p:spPr>
          <a:xfrm>
            <a:off x="2565977" y="1971747"/>
            <a:ext cx="9554805" cy="4777216"/>
          </a:xfrm>
          <a:prstGeom prst="rect">
            <a:avLst/>
          </a:prstGeom>
          <a:noFill/>
          <a:ln>
            <a:noFill/>
          </a:ln>
        </p:spPr>
        <p:txBody>
          <a:bodyPr spcFirstLastPara="1" wrap="square" lIns="91425" tIns="45700" rIns="91425" bIns="45700" anchor="t" anchorCtr="0">
            <a:noAutofit/>
          </a:bodyPr>
          <a:lstStyle/>
          <a:p>
            <a:pPr algn="l"/>
            <a:r>
              <a:rPr lang="en-GB" sz="2000" dirty="0"/>
              <a:t>At Wells Hall Primary, we believe that all of our pupils deserve a high quality English curriculum that is ambitious and aspirational.  We aim to broaden pupil’s experiences of the world through a rich diet of literature that captures their imagination, engages and excites them.  We use this same literature to teach writing skills that are revisited regularly within and across year groups, enabling pupils to build on prior learning.</a:t>
            </a:r>
          </a:p>
          <a:p>
            <a:pPr algn="l"/>
            <a:r>
              <a:rPr lang="en-GB" sz="2000" dirty="0"/>
              <a:t>We study a variety of high-quality texts, teaching our pupils the key characteristics of different genres so they can navigate the texts, make meaningful connections and understand authorial intent. We provide opportunities to revisit keys skills; building pupil confidence and fluency.</a:t>
            </a:r>
          </a:p>
          <a:p>
            <a:pPr algn="l"/>
            <a:r>
              <a:rPr lang="en-GB" sz="2000" dirty="0"/>
              <a:t>By the end of their time at Well Hall, we want our pupils to have developed a love of writing and to have a toolkit of skills and strategies that they can apply to make their writing effective. </a:t>
            </a:r>
          </a:p>
          <a:p>
            <a:endParaRPr lang="en-US" dirty="0">
              <a:latin typeface="+mj-lt"/>
              <a:ea typeface="+mn-lt"/>
              <a:cs typeface="Times New Roman" panose="02020603050405020304" pitchFamily="18" charset="0"/>
            </a:endParaRPr>
          </a:p>
        </p:txBody>
      </p:sp>
      <p:grpSp>
        <p:nvGrpSpPr>
          <p:cNvPr id="11" name="Group 10">
            <a:extLst>
              <a:ext uri="{FF2B5EF4-FFF2-40B4-BE49-F238E27FC236}">
                <a16:creationId xmlns:a16="http://schemas.microsoft.com/office/drawing/2014/main" id="{30700D67-17C0-4D55-85B3-87F17A541312}"/>
              </a:ext>
            </a:extLst>
          </p:cNvPr>
          <p:cNvGrpSpPr/>
          <p:nvPr/>
        </p:nvGrpSpPr>
        <p:grpSpPr>
          <a:xfrm>
            <a:off x="0" y="0"/>
            <a:ext cx="2152357" cy="6858000"/>
            <a:chOff x="0" y="0"/>
            <a:chExt cx="2152357" cy="6858000"/>
          </a:xfrm>
        </p:grpSpPr>
        <p:grpSp>
          <p:nvGrpSpPr>
            <p:cNvPr id="12" name="Group 11">
              <a:extLst>
                <a:ext uri="{FF2B5EF4-FFF2-40B4-BE49-F238E27FC236}">
                  <a16:creationId xmlns:a16="http://schemas.microsoft.com/office/drawing/2014/main" id="{EA9304F6-DCD4-4379-91C3-82DAD7210950}"/>
                </a:ext>
              </a:extLst>
            </p:cNvPr>
            <p:cNvGrpSpPr/>
            <p:nvPr/>
          </p:nvGrpSpPr>
          <p:grpSpPr>
            <a:xfrm>
              <a:off x="0" y="0"/>
              <a:ext cx="2152357" cy="6858000"/>
              <a:chOff x="0" y="0"/>
              <a:chExt cx="2152357" cy="6858000"/>
            </a:xfrm>
            <a:solidFill>
              <a:schemeClr val="accent1">
                <a:lumMod val="75000"/>
              </a:schemeClr>
            </a:solidFill>
          </p:grpSpPr>
          <p:sp>
            <p:nvSpPr>
              <p:cNvPr id="14" name="Google Shape;86;p1">
                <a:extLst>
                  <a:ext uri="{FF2B5EF4-FFF2-40B4-BE49-F238E27FC236}">
                    <a16:creationId xmlns:a16="http://schemas.microsoft.com/office/drawing/2014/main" id="{B853757C-2CB4-4657-8854-50F227039C62}"/>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 name="Google Shape;88;p1">
                <a:extLst>
                  <a:ext uri="{FF2B5EF4-FFF2-40B4-BE49-F238E27FC236}">
                    <a16:creationId xmlns:a16="http://schemas.microsoft.com/office/drawing/2014/main" id="{8D7FC2D0-EADF-4706-9BCD-69A4CE0B61B3}"/>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3" name="Picture 12" descr="A picture containing text&#10;&#10;Description automatically generated">
              <a:extLst>
                <a:ext uri="{FF2B5EF4-FFF2-40B4-BE49-F238E27FC236}">
                  <a16:creationId xmlns:a16="http://schemas.microsoft.com/office/drawing/2014/main" id="{43E3FC0F-E211-4F2D-B242-F12AD9361B04}"/>
                </a:ext>
              </a:extLst>
            </p:cNvPr>
            <p:cNvPicPr>
              <a:picLocks noChangeAspect="1"/>
            </p:cNvPicPr>
            <p:nvPr/>
          </p:nvPicPr>
          <p:blipFill>
            <a:blip r:embed="rId3"/>
            <a:stretch>
              <a:fillRect/>
            </a:stretch>
          </p:blipFill>
          <p:spPr>
            <a:xfrm>
              <a:off x="240371" y="200729"/>
              <a:ext cx="1671614" cy="1669275"/>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3" name="Subtitle 2">
            <a:extLst>
              <a:ext uri="{FF2B5EF4-FFF2-40B4-BE49-F238E27FC236}">
                <a16:creationId xmlns:a16="http://schemas.microsoft.com/office/drawing/2014/main" id="{C98A25CF-5572-4B5C-8B84-2B9EB87E127C}"/>
              </a:ext>
            </a:extLst>
          </p:cNvPr>
          <p:cNvSpPr>
            <a:spLocks noGrp="1"/>
          </p:cNvSpPr>
          <p:nvPr>
            <p:ph type="subTitle" idx="1"/>
          </p:nvPr>
        </p:nvSpPr>
        <p:spPr/>
        <p:txBody>
          <a:bodyPr/>
          <a:lstStyle/>
          <a:p>
            <a:endParaRPr lang="en-GB" dirty="0"/>
          </a:p>
        </p:txBody>
      </p:sp>
      <p:pic>
        <p:nvPicPr>
          <p:cNvPr id="2" name="Picture 1">
            <a:extLst>
              <a:ext uri="{FF2B5EF4-FFF2-40B4-BE49-F238E27FC236}">
                <a16:creationId xmlns:a16="http://schemas.microsoft.com/office/drawing/2014/main" id="{53BB70FF-2EB1-4FC5-AAE5-672A45896B69}"/>
              </a:ext>
            </a:extLst>
          </p:cNvPr>
          <p:cNvPicPr>
            <a:picLocks noChangeAspect="1"/>
          </p:cNvPicPr>
          <p:nvPr/>
        </p:nvPicPr>
        <p:blipFill>
          <a:blip r:embed="rId3"/>
          <a:stretch>
            <a:fillRect/>
          </a:stretch>
        </p:blipFill>
        <p:spPr>
          <a:xfrm>
            <a:off x="2661543" y="1057275"/>
            <a:ext cx="9258300" cy="4743450"/>
          </a:xfrm>
          <a:prstGeom prst="rect">
            <a:avLst/>
          </a:prstGeom>
        </p:spPr>
      </p:pic>
      <p:grpSp>
        <p:nvGrpSpPr>
          <p:cNvPr id="9" name="Group 8">
            <a:extLst>
              <a:ext uri="{FF2B5EF4-FFF2-40B4-BE49-F238E27FC236}">
                <a16:creationId xmlns:a16="http://schemas.microsoft.com/office/drawing/2014/main" id="{78D0D0A2-4601-40D1-A9A3-B7B38F07EBB7}"/>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03A6F1D9-02D7-479E-A2B3-E81E3F5EBFA9}"/>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DB2ADA1B-2C66-4919-9E52-9934EA318900}"/>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B10B9C4D-9274-4DD7-B731-62E6786A7AED}"/>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F90ECCB6-E860-4345-9D60-04F6B1D2A973}"/>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960543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3" name="Subtitle 2">
            <a:extLst>
              <a:ext uri="{FF2B5EF4-FFF2-40B4-BE49-F238E27FC236}">
                <a16:creationId xmlns:a16="http://schemas.microsoft.com/office/drawing/2014/main" id="{C98A25CF-5572-4B5C-8B84-2B9EB87E127C}"/>
              </a:ext>
            </a:extLst>
          </p:cNvPr>
          <p:cNvSpPr>
            <a:spLocks noGrp="1"/>
          </p:cNvSpPr>
          <p:nvPr>
            <p:ph type="subTitle" idx="1"/>
          </p:nvPr>
        </p:nvSpPr>
        <p:spPr/>
        <p:txBody>
          <a:bodyPr/>
          <a:lstStyle/>
          <a:p>
            <a:endParaRPr lang="en-GB" dirty="0"/>
          </a:p>
        </p:txBody>
      </p:sp>
      <p:pic>
        <p:nvPicPr>
          <p:cNvPr id="2" name="Picture 1">
            <a:extLst>
              <a:ext uri="{FF2B5EF4-FFF2-40B4-BE49-F238E27FC236}">
                <a16:creationId xmlns:a16="http://schemas.microsoft.com/office/drawing/2014/main" id="{25B70B58-31BB-47CD-B9AA-4DBEAB862926}"/>
              </a:ext>
            </a:extLst>
          </p:cNvPr>
          <p:cNvPicPr>
            <a:picLocks noChangeAspect="1"/>
          </p:cNvPicPr>
          <p:nvPr/>
        </p:nvPicPr>
        <p:blipFill>
          <a:blip r:embed="rId3"/>
          <a:stretch>
            <a:fillRect/>
          </a:stretch>
        </p:blipFill>
        <p:spPr>
          <a:xfrm>
            <a:off x="2680593" y="1104900"/>
            <a:ext cx="9239250" cy="4648200"/>
          </a:xfrm>
          <a:prstGeom prst="rect">
            <a:avLst/>
          </a:prstGeom>
        </p:spPr>
      </p:pic>
      <p:grpSp>
        <p:nvGrpSpPr>
          <p:cNvPr id="9" name="Group 8">
            <a:extLst>
              <a:ext uri="{FF2B5EF4-FFF2-40B4-BE49-F238E27FC236}">
                <a16:creationId xmlns:a16="http://schemas.microsoft.com/office/drawing/2014/main" id="{08AE2E07-84A4-41E6-862F-FE60B926D4EC}"/>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61970AFF-9FA3-4D3E-86D5-C3A03820F47D}"/>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D5742ABF-3C51-442C-9DFC-A756831BE3DF}"/>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5380A018-58F7-40D7-BBCF-CDB306DE8545}"/>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97C1E426-B7CC-4B74-AA39-BCE434BBAB53}"/>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778357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sp>
        <p:nvSpPr>
          <p:cNvPr id="3" name="Subtitle 2">
            <a:extLst>
              <a:ext uri="{FF2B5EF4-FFF2-40B4-BE49-F238E27FC236}">
                <a16:creationId xmlns:a16="http://schemas.microsoft.com/office/drawing/2014/main" id="{C98A25CF-5572-4B5C-8B84-2B9EB87E127C}"/>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3B55A9E4-F195-43AE-8F6F-C8E6FB7F4DE8}"/>
              </a:ext>
            </a:extLst>
          </p:cNvPr>
          <p:cNvPicPr>
            <a:picLocks noChangeAspect="1"/>
          </p:cNvPicPr>
          <p:nvPr/>
        </p:nvPicPr>
        <p:blipFill>
          <a:blip r:embed="rId3"/>
          <a:stretch>
            <a:fillRect/>
          </a:stretch>
        </p:blipFill>
        <p:spPr>
          <a:xfrm>
            <a:off x="2424514" y="1000125"/>
            <a:ext cx="9686925" cy="4857750"/>
          </a:xfrm>
          <a:prstGeom prst="rect">
            <a:avLst/>
          </a:prstGeom>
        </p:spPr>
      </p:pic>
      <p:grpSp>
        <p:nvGrpSpPr>
          <p:cNvPr id="9" name="Group 8">
            <a:extLst>
              <a:ext uri="{FF2B5EF4-FFF2-40B4-BE49-F238E27FC236}">
                <a16:creationId xmlns:a16="http://schemas.microsoft.com/office/drawing/2014/main" id="{2492E86C-552A-4BB9-9DCD-03F528F27AE4}"/>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9CD2AAB9-F52A-43B4-A8F0-99BFEE923012}"/>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5754B5AC-4A3A-4F15-8359-2F5DA596E639}"/>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83C8B4C5-F994-4062-8993-4128E140A02B}"/>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0CCFA843-F74A-4277-B389-3ECDA7B6F36D}"/>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0066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6"/>
          <p:cNvSpPr txBox="1">
            <a:spLocks noGrp="1"/>
          </p:cNvSpPr>
          <p:nvPr>
            <p:ph type="subTitle" idx="1"/>
          </p:nvPr>
        </p:nvSpPr>
        <p:spPr>
          <a:xfrm>
            <a:off x="2470047" y="392022"/>
            <a:ext cx="9310392" cy="6191657"/>
          </a:xfrm>
          <a:prstGeom prst="rect">
            <a:avLst/>
          </a:prstGeom>
          <a:noFill/>
          <a:ln>
            <a:noFill/>
          </a:ln>
        </p:spPr>
        <p:txBody>
          <a:bodyPr spcFirstLastPara="1" wrap="square" lIns="91425" tIns="45700" rIns="91425" bIns="45700" anchor="t" anchorCtr="0">
            <a:normAutofit/>
          </a:bodyPr>
          <a:lstStyle/>
          <a:p>
            <a:pPr marL="0" indent="0" algn="l">
              <a:spcBef>
                <a:spcPts val="0"/>
              </a:spcBef>
            </a:pPr>
            <a:r>
              <a:rPr lang="en-US" sz="2800" b="1" dirty="0">
                <a:latin typeface="+mj-lt"/>
                <a:cs typeface="Times New Roman" panose="02020603050405020304" pitchFamily="18" charset="0"/>
              </a:rPr>
              <a:t>Spaced Retrieval Approach </a:t>
            </a:r>
            <a:endParaRPr lang="en-US" sz="3600" b="1" dirty="0">
              <a:latin typeface="+mj-lt"/>
              <a:cs typeface="Times New Roman" panose="02020603050405020304" pitchFamily="18" charset="0"/>
            </a:endParaRPr>
          </a:p>
          <a:p>
            <a:pPr algn="l">
              <a:spcBef>
                <a:spcPts val="0"/>
              </a:spcBef>
            </a:pPr>
            <a:endParaRPr lang="en-US" sz="2800" dirty="0">
              <a:latin typeface="+mj-lt"/>
              <a:cs typeface="Times New Roman" panose="02020603050405020304" pitchFamily="18" charset="0"/>
            </a:endParaRPr>
          </a:p>
          <a:p>
            <a:pPr algn="l">
              <a:spcBef>
                <a:spcPts val="0"/>
              </a:spcBef>
            </a:pPr>
            <a:r>
              <a:rPr lang="en-US" sz="2800" dirty="0">
                <a:latin typeface="+mj-lt"/>
                <a:cs typeface="Times New Roman" panose="02020603050405020304" pitchFamily="18" charset="0"/>
              </a:rPr>
              <a:t>Our writing curriculum is separated into 8 units which cover a wide range of text types and conventions. These units are then subdivided into 2 parts: Block A at the start of the year; were children are exposed to text conventions and supported in writing to the desired outcome; and Block B in the second half of the year; were children return to the text types introduced in Block A but complete the tasks with much greater independence and less scaffolding from the teachers – this deliberately returns to key skills and text types throughout the academic year with opportunities to introduce and revisit key concepts.  This approach enables staff to deepen pupil understanding and embed learning. </a:t>
            </a:r>
            <a:endParaRPr lang="en-US" dirty="0">
              <a:latin typeface="+mj-lt"/>
              <a:cs typeface="Times New Roman" panose="02020603050405020304" pitchFamily="18" charset="0"/>
            </a:endParaRPr>
          </a:p>
          <a:p>
            <a:pPr algn="l">
              <a:spcBef>
                <a:spcPts val="0"/>
              </a:spcBef>
            </a:pPr>
            <a:endParaRPr lang="en-US" sz="2800" dirty="0">
              <a:latin typeface="+mj-lt"/>
              <a:cs typeface="Times New Roman" panose="02020603050405020304" pitchFamily="18" charset="0"/>
            </a:endParaRPr>
          </a:p>
          <a:p>
            <a:pPr marL="0" indent="0" algn="l">
              <a:spcBef>
                <a:spcPts val="0"/>
              </a:spcBef>
            </a:pPr>
            <a:endParaRPr lang="en-US" sz="1800" dirty="0"/>
          </a:p>
        </p:txBody>
      </p:sp>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grpSp>
        <p:nvGrpSpPr>
          <p:cNvPr id="9" name="Group 8">
            <a:extLst>
              <a:ext uri="{FF2B5EF4-FFF2-40B4-BE49-F238E27FC236}">
                <a16:creationId xmlns:a16="http://schemas.microsoft.com/office/drawing/2014/main" id="{C80E12E8-785B-4A15-BA1F-03208AB3E430}"/>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37F07597-DED6-4136-9262-8B172DB77EF7}"/>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BACD4732-CE7F-4D6D-8203-7E6E40287B1F}"/>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1833DB01-73CC-4BD5-875D-17ABB684273F}"/>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B06086FD-C4DA-47D9-A31C-38817BAA2FF1}"/>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97842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850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 Spelling</a:t>
            </a:r>
          </a:p>
          <a:p>
            <a:endParaRPr lang="en-US" sz="9600" dirty="0"/>
          </a:p>
          <a:p>
            <a:r>
              <a:rPr lang="en-US" sz="6400" b="1" dirty="0">
                <a:latin typeface="+mj-lt"/>
                <a:cs typeface="Times New Roman" panose="02020603050405020304" pitchFamily="18" charset="0"/>
              </a:rPr>
              <a:t>Intent</a:t>
            </a:r>
          </a:p>
          <a:p>
            <a:endParaRPr lang="en-US" sz="166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E36F1091-43BF-40B5-84F4-E5BC3B5E1546}"/>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C4CD6933-4A72-465A-8D76-80F6220F5936}"/>
                </a:ext>
              </a:extLst>
            </p:cNvPr>
            <p:cNvGrpSpPr/>
            <p:nvPr/>
          </p:nvGrpSpPr>
          <p:grpSpPr>
            <a:xfrm>
              <a:off x="0" y="0"/>
              <a:ext cx="2152357" cy="6858000"/>
              <a:chOff x="0" y="0"/>
              <a:chExt cx="2152357" cy="6858000"/>
            </a:xfrm>
            <a:solidFill>
              <a:schemeClr val="accent1">
                <a:lumMod val="75000"/>
              </a:schemeClr>
            </a:solidFill>
          </p:grpSpPr>
          <p:sp>
            <p:nvSpPr>
              <p:cNvPr id="12" name="Google Shape;86;p1">
                <a:extLst>
                  <a:ext uri="{FF2B5EF4-FFF2-40B4-BE49-F238E27FC236}">
                    <a16:creationId xmlns:a16="http://schemas.microsoft.com/office/drawing/2014/main" id="{F4AFC09D-B123-4292-8CAB-68E5C23523F8}"/>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 name="Google Shape;88;p1">
                <a:extLst>
                  <a:ext uri="{FF2B5EF4-FFF2-40B4-BE49-F238E27FC236}">
                    <a16:creationId xmlns:a16="http://schemas.microsoft.com/office/drawing/2014/main" id="{4C96F361-F0D0-4E54-8329-7BADBD97D4FD}"/>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1" name="Picture 10" descr="A picture containing text&#10;&#10;Description automatically generated">
              <a:extLst>
                <a:ext uri="{FF2B5EF4-FFF2-40B4-BE49-F238E27FC236}">
                  <a16:creationId xmlns:a16="http://schemas.microsoft.com/office/drawing/2014/main" id="{37ED7859-E366-4FF0-90A1-F599C8814610}"/>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357531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6"/>
          <p:cNvSpPr txBox="1">
            <a:spLocks noGrp="1"/>
          </p:cNvSpPr>
          <p:nvPr>
            <p:ph type="subTitle" idx="1"/>
          </p:nvPr>
        </p:nvSpPr>
        <p:spPr>
          <a:xfrm>
            <a:off x="2470047" y="392022"/>
            <a:ext cx="9310392" cy="6191657"/>
          </a:xfrm>
          <a:prstGeom prst="rect">
            <a:avLst/>
          </a:prstGeom>
          <a:noFill/>
          <a:ln>
            <a:noFill/>
          </a:ln>
        </p:spPr>
        <p:txBody>
          <a:bodyPr spcFirstLastPara="1" vert="horz" wrap="square" lIns="91425" tIns="45700" rIns="91425" bIns="45700" rtlCol="0" anchor="t" anchorCtr="0">
            <a:noAutofit/>
          </a:bodyPr>
          <a:lstStyle/>
          <a:p>
            <a:pPr algn="l">
              <a:spcBef>
                <a:spcPts val="0"/>
              </a:spcBef>
            </a:pPr>
            <a:r>
              <a:rPr lang="en-GB" sz="2200" b="1" dirty="0">
                <a:latin typeface="+mj-lt"/>
                <a:cs typeface="Calibri"/>
              </a:rPr>
              <a:t>Spelling</a:t>
            </a:r>
            <a:endParaRPr lang="en-US" sz="2200" dirty="0">
              <a:latin typeface="+mj-lt"/>
              <a:cs typeface="Calibri"/>
            </a:endParaRPr>
          </a:p>
        </p:txBody>
      </p:sp>
      <p:sp>
        <p:nvSpPr>
          <p:cNvPr id="2" name="Rectangle 1">
            <a:extLst>
              <a:ext uri="{FF2B5EF4-FFF2-40B4-BE49-F238E27FC236}">
                <a16:creationId xmlns:a16="http://schemas.microsoft.com/office/drawing/2014/main" id="{0A83EFBD-B473-43FF-B744-37B90715DFA2}"/>
              </a:ext>
            </a:extLst>
          </p:cNvPr>
          <p:cNvSpPr/>
          <p:nvPr/>
        </p:nvSpPr>
        <p:spPr>
          <a:xfrm>
            <a:off x="2424514" y="1121984"/>
            <a:ext cx="9673615" cy="4893647"/>
          </a:xfrm>
          <a:prstGeom prst="rect">
            <a:avLst/>
          </a:prstGeom>
        </p:spPr>
        <p:txBody>
          <a:bodyPr wrap="square">
            <a:spAutoFit/>
          </a:bodyPr>
          <a:lstStyle/>
          <a:p>
            <a:r>
              <a:rPr lang="en-GB" sz="2400" dirty="0">
                <a:latin typeface="+mj-lt"/>
              </a:rPr>
              <a:t>The CUSP Spelling curriculum is organised into 2-week blocks, with each block covering a particular set of key concepts, including spelling patterns, etymology and morphology and reasoning about spelling. These blocks are made up of three lessons per week: 2 x 15 minute (minimum) discrete Spelling lessons and 1 x Spelling starter for the final Writing lesson of each week. </a:t>
            </a:r>
          </a:p>
          <a:p>
            <a:endParaRPr lang="en-GB" sz="2400" dirty="0">
              <a:latin typeface="+mj-lt"/>
            </a:endParaRPr>
          </a:p>
          <a:p>
            <a:r>
              <a:rPr lang="en-GB" sz="2400" dirty="0">
                <a:latin typeface="+mj-lt"/>
              </a:rPr>
              <a:t>Systematic revisiting and incremental progression is inherently written into the long term sequence, both within and across year groups. Years 2-6 have 16 x 2-week blocks, leaving a small number of weeks for flexible content. This could include revisiting, assessment or enrichment. Year 1 has 6 blocks, which can be delivered during the Summer term to begin to build on pupils’ strong grasp of phonics at this point. </a:t>
            </a:r>
          </a:p>
        </p:txBody>
      </p:sp>
      <p:grpSp>
        <p:nvGrpSpPr>
          <p:cNvPr id="8" name="Group 7">
            <a:extLst>
              <a:ext uri="{FF2B5EF4-FFF2-40B4-BE49-F238E27FC236}">
                <a16:creationId xmlns:a16="http://schemas.microsoft.com/office/drawing/2014/main" id="{E273407B-703B-4D21-A677-E1FDDD1A89EE}"/>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196FE859-B665-4F86-8ED0-D7C6F2A5B2C8}"/>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564DC48D-A294-4F58-993B-86E659BD735E}"/>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86E25287-5D3E-4629-A812-786E832D36C8}"/>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B7C7431E-75A4-43BA-A4E1-8200906F91A8}"/>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50472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4" name="Subtitle 3">
            <a:extLst>
              <a:ext uri="{FF2B5EF4-FFF2-40B4-BE49-F238E27FC236}">
                <a16:creationId xmlns:a16="http://schemas.microsoft.com/office/drawing/2014/main" id="{07AEDD7E-0804-4EFA-B509-57D024EB13B4}"/>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1BE770EF-907D-472A-AD9C-AF930E4A8872}"/>
              </a:ext>
            </a:extLst>
          </p:cNvPr>
          <p:cNvPicPr>
            <a:picLocks noChangeAspect="1"/>
          </p:cNvPicPr>
          <p:nvPr/>
        </p:nvPicPr>
        <p:blipFill>
          <a:blip r:embed="rId3"/>
          <a:stretch>
            <a:fillRect/>
          </a:stretch>
        </p:blipFill>
        <p:spPr>
          <a:xfrm>
            <a:off x="2575031" y="1746710"/>
            <a:ext cx="8382000" cy="3581400"/>
          </a:xfrm>
          <a:prstGeom prst="rect">
            <a:avLst/>
          </a:prstGeom>
        </p:spPr>
      </p:pic>
      <p:grpSp>
        <p:nvGrpSpPr>
          <p:cNvPr id="8" name="Group 7">
            <a:extLst>
              <a:ext uri="{FF2B5EF4-FFF2-40B4-BE49-F238E27FC236}">
                <a16:creationId xmlns:a16="http://schemas.microsoft.com/office/drawing/2014/main" id="{5719DB97-71B3-4941-A803-F648E85C1093}"/>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04DD4F71-20C2-489D-83D1-5E59D0EF1AA8}"/>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A206C92B-C097-43FE-A0C9-65A7E2098721}"/>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EEE733C6-4D13-415C-AC96-F0FA6043ABC0}"/>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A1DEC8B3-1428-4E54-99F9-4C58CD3D9EA1}"/>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018010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4" name="Subtitle 3">
            <a:extLst>
              <a:ext uri="{FF2B5EF4-FFF2-40B4-BE49-F238E27FC236}">
                <a16:creationId xmlns:a16="http://schemas.microsoft.com/office/drawing/2014/main" id="{07AEDD7E-0804-4EFA-B509-57D024EB13B4}"/>
              </a:ext>
            </a:extLst>
          </p:cNvPr>
          <p:cNvSpPr>
            <a:spLocks noGrp="1"/>
          </p:cNvSpPr>
          <p:nvPr>
            <p:ph type="subTitle" idx="1"/>
          </p:nvPr>
        </p:nvSpPr>
        <p:spPr/>
        <p:txBody>
          <a:bodyPr/>
          <a:lstStyle/>
          <a:p>
            <a:endParaRPr lang="en-GB"/>
          </a:p>
        </p:txBody>
      </p:sp>
      <p:pic>
        <p:nvPicPr>
          <p:cNvPr id="2" name="Picture 1">
            <a:extLst>
              <a:ext uri="{FF2B5EF4-FFF2-40B4-BE49-F238E27FC236}">
                <a16:creationId xmlns:a16="http://schemas.microsoft.com/office/drawing/2014/main" id="{246BD3F4-5FF3-45B8-8DBC-5343DDA48EBE}"/>
              </a:ext>
            </a:extLst>
          </p:cNvPr>
          <p:cNvPicPr>
            <a:picLocks noChangeAspect="1"/>
          </p:cNvPicPr>
          <p:nvPr/>
        </p:nvPicPr>
        <p:blipFill>
          <a:blip r:embed="rId3"/>
          <a:stretch>
            <a:fillRect/>
          </a:stretch>
        </p:blipFill>
        <p:spPr>
          <a:xfrm>
            <a:off x="2844134" y="1214218"/>
            <a:ext cx="8391525" cy="4457700"/>
          </a:xfrm>
          <a:prstGeom prst="rect">
            <a:avLst/>
          </a:prstGeom>
        </p:spPr>
      </p:pic>
      <p:grpSp>
        <p:nvGrpSpPr>
          <p:cNvPr id="8" name="Group 7">
            <a:extLst>
              <a:ext uri="{FF2B5EF4-FFF2-40B4-BE49-F238E27FC236}">
                <a16:creationId xmlns:a16="http://schemas.microsoft.com/office/drawing/2014/main" id="{31B6357B-C439-4BE9-AA28-46FAA3412586}"/>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ABC2CD08-1DFD-48FE-B584-807BFB96C043}"/>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37022E3F-E59F-4C21-BB23-97B044B3A9B2}"/>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698158F8-F0BB-4900-8BC5-6316EF4572FC}"/>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E8CDC39F-1A64-4402-8A30-B28B03DA611F}"/>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840128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4" name="Subtitle 3">
            <a:extLst>
              <a:ext uri="{FF2B5EF4-FFF2-40B4-BE49-F238E27FC236}">
                <a16:creationId xmlns:a16="http://schemas.microsoft.com/office/drawing/2014/main" id="{07AEDD7E-0804-4EFA-B509-57D024EB13B4}"/>
              </a:ext>
            </a:extLst>
          </p:cNvPr>
          <p:cNvSpPr>
            <a:spLocks noGrp="1"/>
          </p:cNvSpPr>
          <p:nvPr>
            <p:ph type="subTitle" idx="1"/>
          </p:nvPr>
        </p:nvSpPr>
        <p:spPr/>
        <p:txBody>
          <a:bodyPr/>
          <a:lstStyle/>
          <a:p>
            <a:endParaRPr lang="en-GB"/>
          </a:p>
        </p:txBody>
      </p:sp>
      <p:pic>
        <p:nvPicPr>
          <p:cNvPr id="3" name="Picture 2">
            <a:extLst>
              <a:ext uri="{FF2B5EF4-FFF2-40B4-BE49-F238E27FC236}">
                <a16:creationId xmlns:a16="http://schemas.microsoft.com/office/drawing/2014/main" id="{5201B6A9-C749-4ADA-A169-B4AFA066A800}"/>
              </a:ext>
            </a:extLst>
          </p:cNvPr>
          <p:cNvPicPr>
            <a:picLocks noChangeAspect="1"/>
          </p:cNvPicPr>
          <p:nvPr/>
        </p:nvPicPr>
        <p:blipFill>
          <a:blip r:embed="rId3"/>
          <a:stretch>
            <a:fillRect/>
          </a:stretch>
        </p:blipFill>
        <p:spPr>
          <a:xfrm>
            <a:off x="2710938" y="1223962"/>
            <a:ext cx="8362950" cy="4410075"/>
          </a:xfrm>
          <a:prstGeom prst="rect">
            <a:avLst/>
          </a:prstGeom>
        </p:spPr>
      </p:pic>
      <p:grpSp>
        <p:nvGrpSpPr>
          <p:cNvPr id="8" name="Group 7">
            <a:extLst>
              <a:ext uri="{FF2B5EF4-FFF2-40B4-BE49-F238E27FC236}">
                <a16:creationId xmlns:a16="http://schemas.microsoft.com/office/drawing/2014/main" id="{7966BB51-3BAE-461E-8206-1063E76CE892}"/>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72EAF01E-0B12-49D1-A34C-6762F24F8AC6}"/>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7F7E6167-3628-47DE-803E-8B3D03557615}"/>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60F60764-A3E4-48FF-9652-2CD7BA5B5245}"/>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0CD56655-2889-4BC3-AF03-42FC64B0C90C}"/>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174314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4" name="Subtitle 3">
            <a:extLst>
              <a:ext uri="{FF2B5EF4-FFF2-40B4-BE49-F238E27FC236}">
                <a16:creationId xmlns:a16="http://schemas.microsoft.com/office/drawing/2014/main" id="{07AEDD7E-0804-4EFA-B509-57D024EB13B4}"/>
              </a:ext>
            </a:extLst>
          </p:cNvPr>
          <p:cNvSpPr>
            <a:spLocks noGrp="1"/>
          </p:cNvSpPr>
          <p:nvPr>
            <p:ph type="subTitle" idx="1"/>
          </p:nvPr>
        </p:nvSpPr>
        <p:spPr/>
        <p:txBody>
          <a:bodyPr/>
          <a:lstStyle/>
          <a:p>
            <a:endParaRPr lang="en-GB"/>
          </a:p>
        </p:txBody>
      </p:sp>
      <p:pic>
        <p:nvPicPr>
          <p:cNvPr id="2" name="Picture 1">
            <a:extLst>
              <a:ext uri="{FF2B5EF4-FFF2-40B4-BE49-F238E27FC236}">
                <a16:creationId xmlns:a16="http://schemas.microsoft.com/office/drawing/2014/main" id="{5E0E2EAF-5441-4E82-8151-E5C6B1D077AF}"/>
              </a:ext>
            </a:extLst>
          </p:cNvPr>
          <p:cNvPicPr>
            <a:picLocks noChangeAspect="1"/>
          </p:cNvPicPr>
          <p:nvPr/>
        </p:nvPicPr>
        <p:blipFill>
          <a:blip r:embed="rId3"/>
          <a:stretch>
            <a:fillRect/>
          </a:stretch>
        </p:blipFill>
        <p:spPr>
          <a:xfrm>
            <a:off x="2970551" y="1226046"/>
            <a:ext cx="8372475" cy="4448175"/>
          </a:xfrm>
          <a:prstGeom prst="rect">
            <a:avLst/>
          </a:prstGeom>
        </p:spPr>
      </p:pic>
      <p:grpSp>
        <p:nvGrpSpPr>
          <p:cNvPr id="8" name="Group 7">
            <a:extLst>
              <a:ext uri="{FF2B5EF4-FFF2-40B4-BE49-F238E27FC236}">
                <a16:creationId xmlns:a16="http://schemas.microsoft.com/office/drawing/2014/main" id="{2B0359D7-0CE5-4BF3-AAC5-CEE013977C9A}"/>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6032F6BF-43A5-4DF9-BC12-75C2B8637A85}"/>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51D3D725-447D-42C1-A56A-B03F224B943C}"/>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487A8ABE-4760-4CFB-873F-70947C7BFE51}"/>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E4A60853-A93B-41F1-A9B2-56B22432B355}"/>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201381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6"/>
          <p:cNvSpPr txBox="1">
            <a:spLocks noGrp="1"/>
          </p:cNvSpPr>
          <p:nvPr>
            <p:ph type="subTitle" idx="1"/>
          </p:nvPr>
        </p:nvSpPr>
        <p:spPr>
          <a:xfrm>
            <a:off x="2470047" y="973394"/>
            <a:ext cx="9310392" cy="5610285"/>
          </a:xfrm>
          <a:prstGeom prst="rect">
            <a:avLst/>
          </a:prstGeom>
          <a:noFill/>
          <a:ln>
            <a:noFill/>
          </a:ln>
        </p:spPr>
        <p:txBody>
          <a:bodyPr spcFirstLastPara="1" wrap="square" lIns="91425" tIns="45700" rIns="91425" bIns="45700" anchor="t" anchorCtr="0">
            <a:normAutofit/>
          </a:bodyPr>
          <a:lstStyle/>
          <a:p>
            <a:pPr algn="l">
              <a:spcBef>
                <a:spcPts val="0"/>
              </a:spcBef>
            </a:pPr>
            <a:r>
              <a:rPr lang="en-GB" sz="2000" u="sng" dirty="0"/>
              <a:t>National Curriculum Aims</a:t>
            </a:r>
            <a:r>
              <a:rPr lang="en-GB" sz="2000" dirty="0"/>
              <a:t> </a:t>
            </a:r>
          </a:p>
          <a:p>
            <a:pPr algn="l">
              <a:spcBef>
                <a:spcPts val="0"/>
              </a:spcBef>
            </a:pPr>
            <a:endParaRPr lang="en-GB" sz="2000" dirty="0"/>
          </a:p>
          <a:p>
            <a:pPr algn="l">
              <a:spcBef>
                <a:spcPts val="0"/>
              </a:spcBef>
            </a:pPr>
            <a:r>
              <a:rPr lang="en-GB" sz="2000" dirty="0"/>
              <a:t>The overarching aim for English in the national curriculum is to promote high standards of language and literacy by equipping pupils with a strong command of the spoken and written word, and to develop their love of literature through widespread reading for enjoyment. The national curriculum for English aims to ensure that all pupils: </a:t>
            </a:r>
          </a:p>
          <a:p>
            <a:pPr algn="l">
              <a:spcBef>
                <a:spcPts val="0"/>
              </a:spcBef>
            </a:pPr>
            <a:endParaRPr lang="en-GB" sz="2000" dirty="0"/>
          </a:p>
          <a:p>
            <a:pPr marL="457200" indent="-457200" algn="l">
              <a:spcBef>
                <a:spcPts val="0"/>
              </a:spcBef>
              <a:buFontTx/>
              <a:buChar char="-"/>
            </a:pPr>
            <a:r>
              <a:rPr lang="en-GB" sz="2000" dirty="0"/>
              <a:t>read easily, fluently and with good understanding </a:t>
            </a:r>
          </a:p>
          <a:p>
            <a:pPr marL="457200" indent="-457200" algn="l">
              <a:spcBef>
                <a:spcPts val="0"/>
              </a:spcBef>
              <a:buFontTx/>
              <a:buChar char="-"/>
            </a:pPr>
            <a:r>
              <a:rPr lang="en-GB" sz="2000" dirty="0"/>
              <a:t>develop the habit of reading widely and often, for both pleasure and information </a:t>
            </a:r>
          </a:p>
          <a:p>
            <a:pPr marL="457200" indent="-457200" algn="l">
              <a:spcBef>
                <a:spcPts val="0"/>
              </a:spcBef>
              <a:buFontTx/>
              <a:buChar char="-"/>
            </a:pPr>
            <a:r>
              <a:rPr lang="en-GB" sz="2000" dirty="0"/>
              <a:t>acquire a wide vocabulary, an understanding of grammar and knowledge of linguistic conventions for reading, writing and spoken language </a:t>
            </a:r>
          </a:p>
          <a:p>
            <a:pPr marL="457200" indent="-457200" algn="l">
              <a:spcBef>
                <a:spcPts val="0"/>
              </a:spcBef>
              <a:buFontTx/>
              <a:buChar char="-"/>
            </a:pPr>
            <a:r>
              <a:rPr lang="en-GB" sz="2000" dirty="0"/>
              <a:t>appreciate our rich and varied literary heritage </a:t>
            </a:r>
          </a:p>
          <a:p>
            <a:pPr marL="457200" indent="-457200" algn="l">
              <a:spcBef>
                <a:spcPts val="0"/>
              </a:spcBef>
              <a:buFontTx/>
              <a:buChar char="-"/>
            </a:pPr>
            <a:r>
              <a:rPr lang="en-GB" sz="2000" dirty="0"/>
              <a:t>write clearly, accurately and coherently, adapting their language and style in and for a range of contexts, purposes and audiences </a:t>
            </a:r>
          </a:p>
          <a:p>
            <a:pPr marL="457200" indent="-457200" algn="l">
              <a:spcBef>
                <a:spcPts val="0"/>
              </a:spcBef>
              <a:buFontTx/>
              <a:buChar char="-"/>
            </a:pPr>
            <a:r>
              <a:rPr lang="en-GB" sz="2000" dirty="0"/>
              <a:t>use discussion in order to learn; they should be able to elaborate and explain clearly their understanding and ideas  </a:t>
            </a:r>
          </a:p>
          <a:p>
            <a:pPr marL="457200" indent="-457200" algn="l">
              <a:spcBef>
                <a:spcPts val="0"/>
              </a:spcBef>
              <a:buFontTx/>
              <a:buChar char="-"/>
            </a:pPr>
            <a:r>
              <a:rPr lang="en-GB" sz="2000" dirty="0"/>
              <a:t>are competent in the arts of speaking and listening, making formal presentations, demonstrating to others and participating in debate.</a:t>
            </a:r>
            <a:endParaRPr lang="en-US" sz="2000" dirty="0">
              <a:latin typeface="Calibri"/>
              <a:cs typeface="Calibri"/>
            </a:endParaRPr>
          </a:p>
          <a:p>
            <a:pPr marL="0" indent="0" algn="l">
              <a:spcBef>
                <a:spcPts val="0"/>
              </a:spcBef>
            </a:pPr>
            <a:endParaRPr lang="en-US" sz="2000" dirty="0">
              <a:latin typeface="Sassoon Penpals Joined" panose="02000400000000000000" pitchFamily="50" charset="0"/>
            </a:endParaRPr>
          </a:p>
        </p:txBody>
      </p:sp>
      <p:sp>
        <p:nvSpPr>
          <p:cNvPr id="8" name="Google Shape;88;p1">
            <a:extLst>
              <a:ext uri="{FF2B5EF4-FFF2-40B4-BE49-F238E27FC236}">
                <a16:creationId xmlns:a16="http://schemas.microsoft.com/office/drawing/2014/main" id="{AFF7CC67-A5A6-4737-B6CB-8709F84EA092}"/>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Calibri"/>
                <a:ea typeface="Calibri"/>
                <a:cs typeface="Calibri"/>
                <a:sym typeface="Calibri"/>
              </a:rPr>
              <a:t>Intent</a:t>
            </a:r>
            <a:endParaRPr sz="8800" b="1" dirty="0">
              <a:solidFill>
                <a:schemeClr val="lt1"/>
              </a:solidFill>
              <a:latin typeface="Calibri"/>
              <a:ea typeface="Calibri"/>
              <a:cs typeface="Calibri"/>
              <a:sym typeface="Calibri"/>
            </a:endParaRPr>
          </a:p>
        </p:txBody>
      </p:sp>
      <p:grpSp>
        <p:nvGrpSpPr>
          <p:cNvPr id="11" name="Group 10">
            <a:extLst>
              <a:ext uri="{FF2B5EF4-FFF2-40B4-BE49-F238E27FC236}">
                <a16:creationId xmlns:a16="http://schemas.microsoft.com/office/drawing/2014/main" id="{73ABF4E7-8D4D-40EE-9A0E-E6BCA1E381F1}"/>
              </a:ext>
            </a:extLst>
          </p:cNvPr>
          <p:cNvGrpSpPr/>
          <p:nvPr/>
        </p:nvGrpSpPr>
        <p:grpSpPr>
          <a:xfrm>
            <a:off x="272157" y="466277"/>
            <a:ext cx="1608041" cy="4730195"/>
            <a:chOff x="272157" y="452209"/>
            <a:chExt cx="1608041" cy="4730195"/>
          </a:xfrm>
          <a:solidFill>
            <a:srgbClr val="FF3300"/>
          </a:solidFill>
        </p:grpSpPr>
        <p:sp>
          <p:nvSpPr>
            <p:cNvPr id="13" name="Google Shape;88;p1">
              <a:extLst>
                <a:ext uri="{FF2B5EF4-FFF2-40B4-BE49-F238E27FC236}">
                  <a16:creationId xmlns:a16="http://schemas.microsoft.com/office/drawing/2014/main" id="{846A9856-30C7-41D6-927B-1ABF2C285828}"/>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pic>
          <p:nvPicPr>
            <p:cNvPr id="14" name="Picture 2" descr="Image preview">
              <a:extLst>
                <a:ext uri="{FF2B5EF4-FFF2-40B4-BE49-F238E27FC236}">
                  <a16:creationId xmlns:a16="http://schemas.microsoft.com/office/drawing/2014/main" id="{7FA2D2EE-F5F7-4F91-9278-5C4AF3D8DC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72"/>
            <a:stretch/>
          </p:blipFill>
          <p:spPr bwMode="auto">
            <a:xfrm>
              <a:off x="272157" y="452209"/>
              <a:ext cx="1608041" cy="1519538"/>
            </a:xfrm>
            <a:prstGeom prst="rect">
              <a:avLst/>
            </a:prstGeom>
            <a:grpFill/>
            <a:ln>
              <a:solidFill>
                <a:schemeClr val="tx1"/>
              </a:solidFill>
            </a:ln>
          </p:spPr>
        </p:pic>
      </p:grpSp>
      <p:sp>
        <p:nvSpPr>
          <p:cNvPr id="9" name="Google Shape;107;p3">
            <a:extLst>
              <a:ext uri="{FF2B5EF4-FFF2-40B4-BE49-F238E27FC236}">
                <a16:creationId xmlns:a16="http://schemas.microsoft.com/office/drawing/2014/main" id="{B27C319E-C5AE-46D1-B270-7DEF6900FA2D}"/>
              </a:ext>
            </a:extLst>
          </p:cNvPr>
          <p:cNvSpPr txBox="1">
            <a:spLocks noGrp="1"/>
          </p:cNvSpPr>
          <p:nvPr>
            <p:ph type="ctrTitle"/>
          </p:nvPr>
        </p:nvSpPr>
        <p:spPr>
          <a:xfrm>
            <a:off x="2266950" y="37151"/>
            <a:ext cx="9144000" cy="871538"/>
          </a:xfrm>
          <a:prstGeom prst="rect">
            <a:avLst/>
          </a:prstGeom>
          <a:noFill/>
          <a:ln>
            <a:noFill/>
          </a:ln>
        </p:spPr>
        <p:txBody>
          <a:bodyPr spcFirstLastPara="1" wrap="square" lIns="91425" tIns="45700" rIns="91425" bIns="45700" anchor="b" anchorCtr="0">
            <a:normAutofit/>
          </a:bodyPr>
          <a:lstStyle/>
          <a:p>
            <a:pPr marL="0" lvl="0" indent="0" algn="ctr">
              <a:lnSpc>
                <a:spcPct val="90000"/>
              </a:lnSpc>
              <a:spcBef>
                <a:spcPts val="0"/>
              </a:spcBef>
              <a:spcAft>
                <a:spcPts val="0"/>
              </a:spcAft>
              <a:buNone/>
            </a:pPr>
            <a:r>
              <a:rPr lang="en-US" sz="4400" b="1" dirty="0">
                <a:cs typeface="Times New Roman" panose="02020603050405020304" pitchFamily="18" charset="0"/>
              </a:rPr>
              <a:t>English</a:t>
            </a:r>
            <a:endParaRPr lang="en-US" dirty="0">
              <a:cs typeface="Times New Roman" panose="02020603050405020304" pitchFamily="18" charset="0"/>
            </a:endParaRPr>
          </a:p>
        </p:txBody>
      </p:sp>
      <p:grpSp>
        <p:nvGrpSpPr>
          <p:cNvPr id="10" name="Group 9">
            <a:extLst>
              <a:ext uri="{FF2B5EF4-FFF2-40B4-BE49-F238E27FC236}">
                <a16:creationId xmlns:a16="http://schemas.microsoft.com/office/drawing/2014/main" id="{D4853837-BC33-43D1-8387-A857BF93EC15}"/>
              </a:ext>
            </a:extLst>
          </p:cNvPr>
          <p:cNvGrpSpPr/>
          <p:nvPr/>
        </p:nvGrpSpPr>
        <p:grpSpPr>
          <a:xfrm>
            <a:off x="0" y="0"/>
            <a:ext cx="2152357" cy="6858000"/>
            <a:chOff x="0" y="0"/>
            <a:chExt cx="2152357" cy="6858000"/>
          </a:xfrm>
        </p:grpSpPr>
        <p:grpSp>
          <p:nvGrpSpPr>
            <p:cNvPr id="15" name="Group 14">
              <a:extLst>
                <a:ext uri="{FF2B5EF4-FFF2-40B4-BE49-F238E27FC236}">
                  <a16:creationId xmlns:a16="http://schemas.microsoft.com/office/drawing/2014/main" id="{A9F858F4-6F3F-4D6C-82B3-C86B40506E80}"/>
                </a:ext>
              </a:extLst>
            </p:cNvPr>
            <p:cNvGrpSpPr/>
            <p:nvPr/>
          </p:nvGrpSpPr>
          <p:grpSpPr>
            <a:xfrm>
              <a:off x="0" y="0"/>
              <a:ext cx="2152357" cy="6858000"/>
              <a:chOff x="0" y="0"/>
              <a:chExt cx="2152357" cy="6858000"/>
            </a:xfrm>
            <a:solidFill>
              <a:schemeClr val="accent1">
                <a:lumMod val="75000"/>
              </a:schemeClr>
            </a:solidFill>
          </p:grpSpPr>
          <p:sp>
            <p:nvSpPr>
              <p:cNvPr id="17" name="Google Shape;86;p1">
                <a:extLst>
                  <a:ext uri="{FF2B5EF4-FFF2-40B4-BE49-F238E27FC236}">
                    <a16:creationId xmlns:a16="http://schemas.microsoft.com/office/drawing/2014/main" id="{AB9E161A-4A49-4CC1-8B23-41E6BBD10C91}"/>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 name="Google Shape;88;p1">
                <a:extLst>
                  <a:ext uri="{FF2B5EF4-FFF2-40B4-BE49-F238E27FC236}">
                    <a16:creationId xmlns:a16="http://schemas.microsoft.com/office/drawing/2014/main" id="{04C65BCA-8A8F-4287-AFB0-4D5FA1AE848C}"/>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6" name="Picture 15" descr="A picture containing text&#10;&#10;Description automatically generated">
              <a:extLst>
                <a:ext uri="{FF2B5EF4-FFF2-40B4-BE49-F238E27FC236}">
                  <a16:creationId xmlns:a16="http://schemas.microsoft.com/office/drawing/2014/main" id="{EE196B82-0220-4779-A186-C5385EBE7A0B}"/>
                </a:ext>
              </a:extLst>
            </p:cNvPr>
            <p:cNvPicPr>
              <a:picLocks noChangeAspect="1"/>
            </p:cNvPicPr>
            <p:nvPr/>
          </p:nvPicPr>
          <p:blipFill>
            <a:blip r:embed="rId4"/>
            <a:stretch>
              <a:fillRect/>
            </a:stretch>
          </p:blipFill>
          <p:spPr>
            <a:xfrm>
              <a:off x="240371" y="200729"/>
              <a:ext cx="1671614" cy="1669275"/>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4" name="Subtitle 3">
            <a:extLst>
              <a:ext uri="{FF2B5EF4-FFF2-40B4-BE49-F238E27FC236}">
                <a16:creationId xmlns:a16="http://schemas.microsoft.com/office/drawing/2014/main" id="{07AEDD7E-0804-4EFA-B509-57D024EB13B4}"/>
              </a:ext>
            </a:extLst>
          </p:cNvPr>
          <p:cNvSpPr>
            <a:spLocks noGrp="1"/>
          </p:cNvSpPr>
          <p:nvPr>
            <p:ph type="subTitle" idx="1"/>
          </p:nvPr>
        </p:nvSpPr>
        <p:spPr/>
        <p:txBody>
          <a:bodyPr/>
          <a:lstStyle/>
          <a:p>
            <a:endParaRPr lang="en-GB"/>
          </a:p>
        </p:txBody>
      </p:sp>
      <p:pic>
        <p:nvPicPr>
          <p:cNvPr id="2" name="Picture 1">
            <a:extLst>
              <a:ext uri="{FF2B5EF4-FFF2-40B4-BE49-F238E27FC236}">
                <a16:creationId xmlns:a16="http://schemas.microsoft.com/office/drawing/2014/main" id="{8203469F-A940-4BFC-986B-3A4845C2B160}"/>
              </a:ext>
            </a:extLst>
          </p:cNvPr>
          <p:cNvPicPr>
            <a:picLocks noChangeAspect="1"/>
          </p:cNvPicPr>
          <p:nvPr/>
        </p:nvPicPr>
        <p:blipFill>
          <a:blip r:embed="rId3"/>
          <a:stretch>
            <a:fillRect/>
          </a:stretch>
        </p:blipFill>
        <p:spPr>
          <a:xfrm>
            <a:off x="2844595" y="1047903"/>
            <a:ext cx="8420100" cy="4467225"/>
          </a:xfrm>
          <a:prstGeom prst="rect">
            <a:avLst/>
          </a:prstGeom>
        </p:spPr>
      </p:pic>
      <p:grpSp>
        <p:nvGrpSpPr>
          <p:cNvPr id="8" name="Group 7">
            <a:extLst>
              <a:ext uri="{FF2B5EF4-FFF2-40B4-BE49-F238E27FC236}">
                <a16:creationId xmlns:a16="http://schemas.microsoft.com/office/drawing/2014/main" id="{AC8C7DAD-3197-44CF-AA73-117055E2F46D}"/>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E7FE946E-9407-4F0E-B62E-769223BBF9E7}"/>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A9204A5A-FC0E-4BDF-8B85-2323149623BD}"/>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7558E35D-E4B5-4A02-9220-2416BC36ACF0}"/>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6D2E7035-7934-44E4-8234-1ADF5821CFE3}"/>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536937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4" name="Subtitle 3">
            <a:extLst>
              <a:ext uri="{FF2B5EF4-FFF2-40B4-BE49-F238E27FC236}">
                <a16:creationId xmlns:a16="http://schemas.microsoft.com/office/drawing/2014/main" id="{07AEDD7E-0804-4EFA-B509-57D024EB13B4}"/>
              </a:ext>
            </a:extLst>
          </p:cNvPr>
          <p:cNvSpPr>
            <a:spLocks noGrp="1"/>
          </p:cNvSpPr>
          <p:nvPr>
            <p:ph type="subTitle" idx="1"/>
          </p:nvPr>
        </p:nvSpPr>
        <p:spPr/>
        <p:txBody>
          <a:bodyPr/>
          <a:lstStyle/>
          <a:p>
            <a:endParaRPr lang="en-GB"/>
          </a:p>
        </p:txBody>
      </p:sp>
      <p:pic>
        <p:nvPicPr>
          <p:cNvPr id="2" name="Picture 1">
            <a:extLst>
              <a:ext uri="{FF2B5EF4-FFF2-40B4-BE49-F238E27FC236}">
                <a16:creationId xmlns:a16="http://schemas.microsoft.com/office/drawing/2014/main" id="{F8203ABF-DB99-4031-8C60-669A014053FB}"/>
              </a:ext>
            </a:extLst>
          </p:cNvPr>
          <p:cNvPicPr>
            <a:picLocks noChangeAspect="1"/>
          </p:cNvPicPr>
          <p:nvPr/>
        </p:nvPicPr>
        <p:blipFill>
          <a:blip r:embed="rId3"/>
          <a:stretch>
            <a:fillRect/>
          </a:stretch>
        </p:blipFill>
        <p:spPr>
          <a:xfrm>
            <a:off x="2770392" y="1188495"/>
            <a:ext cx="8391525" cy="4429125"/>
          </a:xfrm>
          <a:prstGeom prst="rect">
            <a:avLst/>
          </a:prstGeom>
        </p:spPr>
      </p:pic>
      <p:grpSp>
        <p:nvGrpSpPr>
          <p:cNvPr id="8" name="Group 7">
            <a:extLst>
              <a:ext uri="{FF2B5EF4-FFF2-40B4-BE49-F238E27FC236}">
                <a16:creationId xmlns:a16="http://schemas.microsoft.com/office/drawing/2014/main" id="{FCE7B805-BADC-455C-A78E-24469351409F}"/>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FB16B7CE-415B-48E8-A2CD-B195D523552C}"/>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E7CBA8E2-A6F4-48AD-91DB-179E9BB91AA4}"/>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FD727533-4F7B-4E25-B5E7-A9932C6D828F}"/>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5B7BCFBE-D74B-4DF6-893C-B4A7EA109B4A}"/>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954177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925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8800" b="1" dirty="0">
                <a:latin typeface="+mj-lt"/>
                <a:cs typeface="Times New Roman" panose="02020603050405020304" pitchFamily="18" charset="0"/>
              </a:rPr>
              <a:t>English - Handwriting</a:t>
            </a:r>
          </a:p>
          <a:p>
            <a:endParaRPr lang="en-US" sz="7200" dirty="0"/>
          </a:p>
          <a:p>
            <a:r>
              <a:rPr lang="en-US" sz="4800" b="1" dirty="0">
                <a:latin typeface="+mj-lt"/>
                <a:cs typeface="Times New Roman" panose="02020603050405020304" pitchFamily="18" charset="0"/>
              </a:rPr>
              <a:t>Intent</a:t>
            </a:r>
          </a:p>
          <a:p>
            <a:endParaRPr lang="en-US" sz="108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48CFC8EC-A3C6-4F3C-B737-05FE4EAC3D50}"/>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4A252B22-BD37-4F87-A140-2AA3726AA9C2}"/>
                </a:ext>
              </a:extLst>
            </p:cNvPr>
            <p:cNvGrpSpPr/>
            <p:nvPr/>
          </p:nvGrpSpPr>
          <p:grpSpPr>
            <a:xfrm>
              <a:off x="0" y="0"/>
              <a:ext cx="2152357" cy="6858000"/>
              <a:chOff x="0" y="0"/>
              <a:chExt cx="2152357" cy="6858000"/>
            </a:xfrm>
            <a:solidFill>
              <a:schemeClr val="accent1">
                <a:lumMod val="75000"/>
              </a:schemeClr>
            </a:solidFill>
          </p:grpSpPr>
          <p:sp>
            <p:nvSpPr>
              <p:cNvPr id="12" name="Google Shape;86;p1">
                <a:extLst>
                  <a:ext uri="{FF2B5EF4-FFF2-40B4-BE49-F238E27FC236}">
                    <a16:creationId xmlns:a16="http://schemas.microsoft.com/office/drawing/2014/main" id="{78181FB0-5D67-4DE7-B424-2028AC974A85}"/>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 name="Google Shape;88;p1">
                <a:extLst>
                  <a:ext uri="{FF2B5EF4-FFF2-40B4-BE49-F238E27FC236}">
                    <a16:creationId xmlns:a16="http://schemas.microsoft.com/office/drawing/2014/main" id="{6FDF2234-B6B2-4132-91D4-EA77CB802D38}"/>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1" name="Picture 10" descr="A picture containing text&#10;&#10;Description automatically generated">
              <a:extLst>
                <a:ext uri="{FF2B5EF4-FFF2-40B4-BE49-F238E27FC236}">
                  <a16:creationId xmlns:a16="http://schemas.microsoft.com/office/drawing/2014/main" id="{E5CEC825-EC87-46D7-B732-DB54974A51A0}"/>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558499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6"/>
          <p:cNvSpPr txBox="1">
            <a:spLocks noGrp="1"/>
          </p:cNvSpPr>
          <p:nvPr>
            <p:ph type="subTitle" idx="1"/>
          </p:nvPr>
        </p:nvSpPr>
        <p:spPr>
          <a:xfrm>
            <a:off x="2470047" y="392022"/>
            <a:ext cx="9310392" cy="6191657"/>
          </a:xfrm>
          <a:prstGeom prst="rect">
            <a:avLst/>
          </a:prstGeom>
          <a:noFill/>
          <a:ln>
            <a:noFill/>
          </a:ln>
        </p:spPr>
        <p:txBody>
          <a:bodyPr spcFirstLastPara="1" vert="horz" wrap="square" lIns="91425" tIns="45700" rIns="91425" bIns="45700" rtlCol="0" anchor="t" anchorCtr="0">
            <a:noAutofit/>
          </a:bodyPr>
          <a:lstStyle/>
          <a:p>
            <a:pPr algn="l">
              <a:spcBef>
                <a:spcPts val="0"/>
              </a:spcBef>
            </a:pPr>
            <a:r>
              <a:rPr lang="en-GB" sz="2200" b="1" dirty="0" err="1">
                <a:latin typeface="+mj-lt"/>
                <a:cs typeface="Calibri"/>
              </a:rPr>
              <a:t>Penpals</a:t>
            </a:r>
            <a:r>
              <a:rPr lang="en-GB" sz="2200" b="1" dirty="0">
                <a:latin typeface="+mj-lt"/>
                <a:cs typeface="Calibri"/>
              </a:rPr>
              <a:t> for Handwriting</a:t>
            </a:r>
          </a:p>
          <a:p>
            <a:pPr algn="l">
              <a:spcBef>
                <a:spcPts val="0"/>
              </a:spcBef>
            </a:pPr>
            <a:endParaRPr lang="en-GB" sz="2200" b="1" dirty="0">
              <a:latin typeface="+mj-lt"/>
              <a:cs typeface="Calibri"/>
            </a:endParaRPr>
          </a:p>
          <a:p>
            <a:pPr algn="l">
              <a:spcBef>
                <a:spcPts val="0"/>
              </a:spcBef>
            </a:pPr>
            <a:r>
              <a:rPr lang="en-GB" sz="2200" dirty="0" err="1">
                <a:latin typeface="+mj-lt"/>
                <a:cs typeface="Calibri"/>
              </a:rPr>
              <a:t>Penpals</a:t>
            </a:r>
            <a:r>
              <a:rPr lang="en-GB" sz="2200" dirty="0">
                <a:latin typeface="+mj-lt"/>
                <a:cs typeface="Calibri"/>
              </a:rPr>
              <a:t> for Handwriting is a complete handwriting scheme that ensures progression from early development of gross and fine motor skills to confident letter formation and accomplished joins.</a:t>
            </a:r>
          </a:p>
          <a:p>
            <a:pPr algn="l">
              <a:spcBef>
                <a:spcPts val="0"/>
              </a:spcBef>
            </a:pPr>
            <a:endParaRPr lang="en-GB" sz="2200" dirty="0">
              <a:latin typeface="+mj-lt"/>
              <a:cs typeface="Calibri"/>
            </a:endParaRPr>
          </a:p>
          <a:p>
            <a:pPr algn="l">
              <a:spcBef>
                <a:spcPts val="0"/>
              </a:spcBef>
            </a:pPr>
            <a:r>
              <a:rPr lang="en-GB" sz="2200" dirty="0" err="1">
                <a:latin typeface="+mj-lt"/>
                <a:cs typeface="Calibri"/>
              </a:rPr>
              <a:t>Penpals</a:t>
            </a:r>
            <a:r>
              <a:rPr lang="en-GB" sz="2200" dirty="0">
                <a:latin typeface="+mj-lt"/>
                <a:cs typeface="Calibri"/>
              </a:rPr>
              <a:t> takes a flexible approach that is not designed to force children to produce identical copies of the printed font. The scheme equips children with thorough knowledge of the shape and formation of letters and joins, allowing them to develop their own comfortable and legible handwriting style.</a:t>
            </a:r>
            <a:endParaRPr lang="en-US" sz="2200" dirty="0">
              <a:latin typeface="+mj-lt"/>
              <a:cs typeface="Calibri"/>
            </a:endParaRPr>
          </a:p>
        </p:txBody>
      </p:sp>
      <p:pic>
        <p:nvPicPr>
          <p:cNvPr id="4" name="Picture 3">
            <a:extLst>
              <a:ext uri="{FF2B5EF4-FFF2-40B4-BE49-F238E27FC236}">
                <a16:creationId xmlns:a16="http://schemas.microsoft.com/office/drawing/2014/main" id="{C43EA5CF-0DD8-4C0B-9514-998B86D88E65}"/>
              </a:ext>
            </a:extLst>
          </p:cNvPr>
          <p:cNvPicPr>
            <a:picLocks noChangeAspect="1"/>
          </p:cNvPicPr>
          <p:nvPr/>
        </p:nvPicPr>
        <p:blipFill>
          <a:blip r:embed="rId3"/>
          <a:stretch>
            <a:fillRect/>
          </a:stretch>
        </p:blipFill>
        <p:spPr>
          <a:xfrm>
            <a:off x="2920769" y="3816780"/>
            <a:ext cx="8408947" cy="2475531"/>
          </a:xfrm>
          <a:prstGeom prst="rect">
            <a:avLst/>
          </a:prstGeom>
        </p:spPr>
      </p:pic>
      <p:grpSp>
        <p:nvGrpSpPr>
          <p:cNvPr id="8" name="Group 7">
            <a:extLst>
              <a:ext uri="{FF2B5EF4-FFF2-40B4-BE49-F238E27FC236}">
                <a16:creationId xmlns:a16="http://schemas.microsoft.com/office/drawing/2014/main" id="{ED24B329-1D04-47B1-805B-768D01733086}"/>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B9583D66-882D-44DB-AF41-1A4FD1C17CFD}"/>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6F0282D7-86BE-4B94-B787-90D2175AAF0F}"/>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5C3DE799-7E90-4250-809A-24EA3F356BCB}"/>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BBAFE3F1-30CA-4E33-AB59-DEDD973BF55E}"/>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538856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5" name="Rectangle 4">
            <a:extLst>
              <a:ext uri="{FF2B5EF4-FFF2-40B4-BE49-F238E27FC236}">
                <a16:creationId xmlns:a16="http://schemas.microsoft.com/office/drawing/2014/main" id="{13C16D39-36DA-4F22-A10E-A97DF431D596}"/>
              </a:ext>
            </a:extLst>
          </p:cNvPr>
          <p:cNvSpPr/>
          <p:nvPr/>
        </p:nvSpPr>
        <p:spPr>
          <a:xfrm>
            <a:off x="2360762" y="800819"/>
            <a:ext cx="1222074" cy="92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AE8D5C-B57C-485A-80F8-D09BADFEC05C}"/>
              </a:ext>
            </a:extLst>
          </p:cNvPr>
          <p:cNvSpPr/>
          <p:nvPr/>
        </p:nvSpPr>
        <p:spPr>
          <a:xfrm>
            <a:off x="5725063" y="570780"/>
            <a:ext cx="2631055" cy="690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C3C737-17A3-43DD-B2D2-01FD8F13E8AA}"/>
              </a:ext>
            </a:extLst>
          </p:cNvPr>
          <p:cNvSpPr txBox="1"/>
          <p:nvPr/>
        </p:nvSpPr>
        <p:spPr>
          <a:xfrm>
            <a:off x="2360762" y="217179"/>
            <a:ext cx="9596776" cy="523220"/>
          </a:xfrm>
          <a:prstGeom prst="rect">
            <a:avLst/>
          </a:prstGeom>
          <a:noFill/>
        </p:spPr>
        <p:txBody>
          <a:bodyPr wrap="square" lIns="91440" tIns="45720" rIns="91440" bIns="45720" rtlCol="0" anchor="t">
            <a:spAutoFit/>
          </a:bodyPr>
          <a:lstStyle/>
          <a:p>
            <a:r>
              <a:rPr lang="en-GB" sz="2800" b="1" dirty="0">
                <a:latin typeface="Calibri"/>
                <a:cs typeface="Calibri"/>
              </a:rPr>
              <a:t>Early Years and Foundation Study – Early Learning Goals</a:t>
            </a:r>
            <a:endParaRPr lang="en-GB" sz="2400" dirty="0">
              <a:latin typeface="Calibri"/>
              <a:cs typeface="Calibri"/>
            </a:endParaRPr>
          </a:p>
        </p:txBody>
      </p:sp>
      <p:sp>
        <p:nvSpPr>
          <p:cNvPr id="3" name="Rectangle 2">
            <a:extLst>
              <a:ext uri="{FF2B5EF4-FFF2-40B4-BE49-F238E27FC236}">
                <a16:creationId xmlns:a16="http://schemas.microsoft.com/office/drawing/2014/main" id="{E98EF03E-35D5-474C-8E5A-4BB981945F8C}"/>
              </a:ext>
            </a:extLst>
          </p:cNvPr>
          <p:cNvSpPr/>
          <p:nvPr/>
        </p:nvSpPr>
        <p:spPr>
          <a:xfrm>
            <a:off x="2236459" y="931908"/>
            <a:ext cx="9721080" cy="5909310"/>
          </a:xfrm>
          <a:prstGeom prst="rect">
            <a:avLst/>
          </a:prstGeom>
        </p:spPr>
        <p:txBody>
          <a:bodyPr wrap="square">
            <a:spAutoFit/>
          </a:bodyPr>
          <a:lstStyle/>
          <a:p>
            <a:r>
              <a:rPr lang="en-GB" sz="1750" b="1" u="sng" dirty="0"/>
              <a:t>Literacy</a:t>
            </a:r>
            <a:r>
              <a:rPr lang="en-GB" sz="1750" b="1" dirty="0"/>
              <a:t> </a:t>
            </a:r>
          </a:p>
          <a:p>
            <a:r>
              <a:rPr lang="en-GB" sz="1750" b="1" dirty="0"/>
              <a:t>ELG: Comprehension</a:t>
            </a:r>
            <a:r>
              <a:rPr lang="en-GB" sz="1750" dirty="0"/>
              <a:t> </a:t>
            </a:r>
          </a:p>
          <a:p>
            <a:r>
              <a:rPr lang="en-GB" sz="1750" dirty="0"/>
              <a:t>Children at the expected level of development will: </a:t>
            </a:r>
          </a:p>
          <a:p>
            <a:pPr marL="285750" indent="-285750">
              <a:buFont typeface="Arial" panose="020B0604020202020204" pitchFamily="34" charset="0"/>
              <a:buChar char="•"/>
            </a:pPr>
            <a:r>
              <a:rPr lang="en-GB" sz="1750" dirty="0"/>
              <a:t>Demonstrate understanding of what has been read to them by retelling stories and narratives using their own words and recently introduced vocabulary; </a:t>
            </a:r>
          </a:p>
          <a:p>
            <a:pPr marL="285750" indent="-285750">
              <a:buFont typeface="Arial" panose="020B0604020202020204" pitchFamily="34" charset="0"/>
              <a:buChar char="•"/>
            </a:pPr>
            <a:r>
              <a:rPr lang="en-GB" sz="1750" dirty="0"/>
              <a:t>Anticipate – where appropriate – key events in stories; </a:t>
            </a:r>
          </a:p>
          <a:p>
            <a:pPr marL="285750" indent="-285750">
              <a:buFont typeface="Arial" panose="020B0604020202020204" pitchFamily="34" charset="0"/>
              <a:buChar char="•"/>
            </a:pPr>
            <a:r>
              <a:rPr lang="en-GB" sz="1750" dirty="0"/>
              <a:t>Use and understand recently introduced vocabulary during discussions about stories, non-fiction, rhymes and poems and during role-play. </a:t>
            </a:r>
          </a:p>
          <a:p>
            <a:pPr marL="285750" indent="-285750">
              <a:buFontTx/>
              <a:buChar char="-"/>
            </a:pPr>
            <a:endParaRPr lang="en-GB" sz="1750" dirty="0"/>
          </a:p>
          <a:p>
            <a:r>
              <a:rPr lang="en-GB" sz="1750" b="1" dirty="0"/>
              <a:t>ELG: Word Reading </a:t>
            </a:r>
          </a:p>
          <a:p>
            <a:r>
              <a:rPr lang="en-GB" sz="1750" dirty="0"/>
              <a:t>Children at the expected level of development will: </a:t>
            </a:r>
          </a:p>
          <a:p>
            <a:pPr marL="285750" indent="-285750">
              <a:buFont typeface="Arial" panose="020B0604020202020204" pitchFamily="34" charset="0"/>
              <a:buChar char="•"/>
            </a:pPr>
            <a:r>
              <a:rPr lang="en-GB" sz="1750" dirty="0"/>
              <a:t>Say a sound for each letter in the alphabet and at least 10 digraphs; </a:t>
            </a:r>
          </a:p>
          <a:p>
            <a:pPr marL="285750" indent="-285750">
              <a:buFont typeface="Arial" panose="020B0604020202020204" pitchFamily="34" charset="0"/>
              <a:buChar char="•"/>
            </a:pPr>
            <a:r>
              <a:rPr lang="en-GB" sz="1750" dirty="0"/>
              <a:t>Read words consistent with their phonic knowledge by sound-blending; </a:t>
            </a:r>
          </a:p>
          <a:p>
            <a:pPr marL="285750" indent="-285750">
              <a:buFont typeface="Arial" panose="020B0604020202020204" pitchFamily="34" charset="0"/>
              <a:buChar char="•"/>
            </a:pPr>
            <a:r>
              <a:rPr lang="en-GB" sz="1750" dirty="0"/>
              <a:t>Read aloud simple sentences and books that are consistent with their phonic knowledge, including some common exception words.</a:t>
            </a:r>
          </a:p>
          <a:p>
            <a:pPr marL="285750" indent="-285750">
              <a:buFont typeface="Arial" panose="020B0604020202020204" pitchFamily="34" charset="0"/>
              <a:buChar char="•"/>
            </a:pPr>
            <a:endParaRPr lang="en-GB" sz="1750" dirty="0"/>
          </a:p>
          <a:p>
            <a:r>
              <a:rPr lang="en-GB" sz="1750" dirty="0"/>
              <a:t> </a:t>
            </a:r>
            <a:r>
              <a:rPr lang="en-GB" sz="1750" b="1" dirty="0"/>
              <a:t>ELG: Writing </a:t>
            </a:r>
          </a:p>
          <a:p>
            <a:r>
              <a:rPr lang="en-GB" sz="1750" dirty="0"/>
              <a:t>Children at the expected level of development will: </a:t>
            </a:r>
          </a:p>
          <a:p>
            <a:pPr marL="285750" indent="-285750">
              <a:buFont typeface="Arial" panose="020B0604020202020204" pitchFamily="34" charset="0"/>
              <a:buChar char="•"/>
            </a:pPr>
            <a:r>
              <a:rPr lang="en-GB" sz="1750" dirty="0"/>
              <a:t>Write recognisable letters, most of which are correctly formed; </a:t>
            </a:r>
          </a:p>
          <a:p>
            <a:pPr marL="285750" indent="-285750">
              <a:buFont typeface="Arial" panose="020B0604020202020204" pitchFamily="34" charset="0"/>
              <a:buChar char="•"/>
            </a:pPr>
            <a:r>
              <a:rPr lang="en-GB" sz="1750" dirty="0"/>
              <a:t>Spell words by identifying sounds in them and representing the sounds with a letter or letters; </a:t>
            </a:r>
          </a:p>
          <a:p>
            <a:pPr marL="285750" indent="-285750">
              <a:buFont typeface="Arial" panose="020B0604020202020204" pitchFamily="34" charset="0"/>
              <a:buChar char="•"/>
            </a:pPr>
            <a:r>
              <a:rPr lang="en-GB" sz="1750" dirty="0"/>
              <a:t>Write simple phrases and sentences that can be read by others. </a:t>
            </a:r>
          </a:p>
        </p:txBody>
      </p:sp>
      <p:grpSp>
        <p:nvGrpSpPr>
          <p:cNvPr id="10" name="Group 9">
            <a:extLst>
              <a:ext uri="{FF2B5EF4-FFF2-40B4-BE49-F238E27FC236}">
                <a16:creationId xmlns:a16="http://schemas.microsoft.com/office/drawing/2014/main" id="{3986FD69-FD34-4423-B190-BE0357B826C6}"/>
              </a:ext>
            </a:extLst>
          </p:cNvPr>
          <p:cNvGrpSpPr/>
          <p:nvPr/>
        </p:nvGrpSpPr>
        <p:grpSpPr>
          <a:xfrm>
            <a:off x="0" y="0"/>
            <a:ext cx="2152357" cy="6858000"/>
            <a:chOff x="0" y="0"/>
            <a:chExt cx="2152357" cy="6858000"/>
          </a:xfrm>
        </p:grpSpPr>
        <p:grpSp>
          <p:nvGrpSpPr>
            <p:cNvPr id="12" name="Group 11">
              <a:extLst>
                <a:ext uri="{FF2B5EF4-FFF2-40B4-BE49-F238E27FC236}">
                  <a16:creationId xmlns:a16="http://schemas.microsoft.com/office/drawing/2014/main" id="{69095092-B4D2-44E8-8F61-CC289AECA63D}"/>
                </a:ext>
              </a:extLst>
            </p:cNvPr>
            <p:cNvGrpSpPr/>
            <p:nvPr/>
          </p:nvGrpSpPr>
          <p:grpSpPr>
            <a:xfrm>
              <a:off x="0" y="0"/>
              <a:ext cx="2152357" cy="6858000"/>
              <a:chOff x="0" y="0"/>
              <a:chExt cx="2152357" cy="6858000"/>
            </a:xfrm>
            <a:solidFill>
              <a:schemeClr val="accent1">
                <a:lumMod val="75000"/>
              </a:schemeClr>
            </a:solidFill>
          </p:grpSpPr>
          <p:sp>
            <p:nvSpPr>
              <p:cNvPr id="15" name="Google Shape;86;p1">
                <a:extLst>
                  <a:ext uri="{FF2B5EF4-FFF2-40B4-BE49-F238E27FC236}">
                    <a16:creationId xmlns:a16="http://schemas.microsoft.com/office/drawing/2014/main" id="{6CD4EC9E-BE59-47E4-851A-DCAA7298A98D}"/>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C953FE1A-AF26-43EE-9696-5896FABD8BD3}"/>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4" name="Picture 13" descr="A picture containing text&#10;&#10;Description automatically generated">
              <a:extLst>
                <a:ext uri="{FF2B5EF4-FFF2-40B4-BE49-F238E27FC236}">
                  <a16:creationId xmlns:a16="http://schemas.microsoft.com/office/drawing/2014/main" id="{D1D52223-095C-4029-8FC3-2665670AFFE9}"/>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067652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6"/>
          <p:cNvSpPr txBox="1">
            <a:spLocks noGrp="1"/>
          </p:cNvSpPr>
          <p:nvPr>
            <p:ph type="subTitle" idx="1"/>
          </p:nvPr>
        </p:nvSpPr>
        <p:spPr>
          <a:xfrm>
            <a:off x="2470047" y="392022"/>
            <a:ext cx="9310392" cy="6191657"/>
          </a:xfrm>
          <a:prstGeom prst="rect">
            <a:avLst/>
          </a:prstGeom>
          <a:noFill/>
          <a:ln>
            <a:noFill/>
          </a:ln>
        </p:spPr>
        <p:txBody>
          <a:bodyPr spcFirstLastPara="1" vert="horz" wrap="square" lIns="91425" tIns="45700" rIns="91425" bIns="45700" rtlCol="0" anchor="t" anchorCtr="0">
            <a:noAutofit/>
          </a:bodyPr>
          <a:lstStyle/>
          <a:p>
            <a:pPr algn="l">
              <a:spcBef>
                <a:spcPts val="0"/>
              </a:spcBef>
            </a:pPr>
            <a:r>
              <a:rPr lang="en-US" sz="2800" b="1" dirty="0">
                <a:latin typeface="+mj-lt"/>
                <a:cs typeface="Calibri"/>
              </a:rPr>
              <a:t>Early Years</a:t>
            </a:r>
          </a:p>
          <a:p>
            <a:pPr algn="l">
              <a:spcBef>
                <a:spcPts val="0"/>
              </a:spcBef>
            </a:pPr>
            <a:endParaRPr lang="en-US" sz="2800" dirty="0">
              <a:latin typeface="+mj-lt"/>
              <a:cs typeface="Calibri"/>
            </a:endParaRPr>
          </a:p>
          <a:p>
            <a:pPr algn="l"/>
            <a:r>
              <a:rPr lang="en-GB" sz="2800" dirty="0">
                <a:latin typeface="+mj-lt"/>
              </a:rPr>
              <a:t>Reading is at the heart of our Early Years curriculum and we endeavour to encourage a love of books right from the first moment a child joins us in our Caterpillars Nursery. Across the EYFS we have a literature spine which aims to expose children to a range of books that not only develop a love of reading, but have been chosen specifically to develop their </a:t>
            </a:r>
            <a:r>
              <a:rPr lang="en-GB" sz="2800" dirty="0" err="1">
                <a:latin typeface="+mj-lt"/>
              </a:rPr>
              <a:t>oracy</a:t>
            </a:r>
            <a:r>
              <a:rPr lang="en-GB" sz="2800" dirty="0">
                <a:latin typeface="+mj-lt"/>
              </a:rPr>
              <a:t>, vocabulary, comprehension and understanding of the world around them. </a:t>
            </a:r>
          </a:p>
        </p:txBody>
      </p:sp>
      <p:grpSp>
        <p:nvGrpSpPr>
          <p:cNvPr id="8" name="Group 7">
            <a:extLst>
              <a:ext uri="{FF2B5EF4-FFF2-40B4-BE49-F238E27FC236}">
                <a16:creationId xmlns:a16="http://schemas.microsoft.com/office/drawing/2014/main" id="{35E66B2E-74BF-4CEE-BAAD-FE1337BE61BA}"/>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0E602C88-BC7A-4628-8014-3A73B1F8C953}"/>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61BB864D-79EB-490A-8881-58822F0A3AD8}"/>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D74D8943-3535-4FCE-994F-AE082DF2700E}"/>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8A1B45E3-744C-448D-BB04-4DC5BD141067}"/>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764042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6"/>
          <p:cNvSpPr txBox="1">
            <a:spLocks noGrp="1"/>
          </p:cNvSpPr>
          <p:nvPr>
            <p:ph type="subTitle" idx="1"/>
          </p:nvPr>
        </p:nvSpPr>
        <p:spPr>
          <a:xfrm>
            <a:off x="2470047" y="392022"/>
            <a:ext cx="9310392" cy="6191657"/>
          </a:xfrm>
          <a:prstGeom prst="rect">
            <a:avLst/>
          </a:prstGeom>
          <a:noFill/>
          <a:ln>
            <a:noFill/>
          </a:ln>
        </p:spPr>
        <p:txBody>
          <a:bodyPr spcFirstLastPara="1" vert="horz" wrap="square" lIns="91425" tIns="45700" rIns="91425" bIns="45700" rtlCol="0" anchor="t" anchorCtr="0">
            <a:noAutofit/>
          </a:bodyPr>
          <a:lstStyle/>
          <a:p>
            <a:pPr algn="l">
              <a:spcBef>
                <a:spcPts val="0"/>
              </a:spcBef>
            </a:pPr>
            <a:r>
              <a:rPr lang="en-US" sz="2800" b="1" dirty="0">
                <a:latin typeface="+mj-lt"/>
                <a:cs typeface="Calibri"/>
              </a:rPr>
              <a:t>Early Years</a:t>
            </a:r>
          </a:p>
          <a:p>
            <a:pPr algn="l">
              <a:spcBef>
                <a:spcPts val="0"/>
              </a:spcBef>
            </a:pPr>
            <a:endParaRPr lang="en-US" sz="2800" dirty="0">
              <a:latin typeface="+mj-lt"/>
              <a:cs typeface="Calibri"/>
            </a:endParaRPr>
          </a:p>
          <a:p>
            <a:pPr algn="l">
              <a:spcBef>
                <a:spcPts val="0"/>
              </a:spcBef>
            </a:pPr>
            <a:r>
              <a:rPr lang="en-GB" sz="2800" dirty="0">
                <a:latin typeface="+mj-lt"/>
              </a:rPr>
              <a:t>Writing is an important lifelong skill. We focus on making sure every child is equipped with high standards of vocabulary, linked to the reading spine, to later support writing skills required to become successful writers. Teaching is sequenced progressively throughout their time in EYFS to ensure that skills are being re-visited, embedded and built upon. We ensure that all children are given a clear and motivational purpose to their writing, allowing them to practise the skills needed. We encourage the use of exciting vocabulary by using high quality stories and texts that children can draw upon to create their own.</a:t>
            </a:r>
          </a:p>
          <a:p>
            <a:pPr algn="l">
              <a:spcBef>
                <a:spcPts val="0"/>
              </a:spcBef>
            </a:pPr>
            <a:endParaRPr lang="en-US" sz="2800" dirty="0">
              <a:latin typeface="+mj-lt"/>
              <a:cs typeface="Calibri"/>
            </a:endParaRPr>
          </a:p>
        </p:txBody>
      </p:sp>
      <p:grpSp>
        <p:nvGrpSpPr>
          <p:cNvPr id="8" name="Group 7">
            <a:extLst>
              <a:ext uri="{FF2B5EF4-FFF2-40B4-BE49-F238E27FC236}">
                <a16:creationId xmlns:a16="http://schemas.microsoft.com/office/drawing/2014/main" id="{35E66B2E-74BF-4CEE-BAAD-FE1337BE61BA}"/>
              </a:ext>
            </a:extLst>
          </p:cNvPr>
          <p:cNvGrpSpPr/>
          <p:nvPr/>
        </p:nvGrpSpPr>
        <p:grpSpPr>
          <a:xfrm>
            <a:off x="0" y="0"/>
            <a:ext cx="2152357" cy="6858000"/>
            <a:chOff x="0" y="0"/>
            <a:chExt cx="2152357" cy="6858000"/>
          </a:xfrm>
        </p:grpSpPr>
        <p:grpSp>
          <p:nvGrpSpPr>
            <p:cNvPr id="9" name="Group 8">
              <a:extLst>
                <a:ext uri="{FF2B5EF4-FFF2-40B4-BE49-F238E27FC236}">
                  <a16:creationId xmlns:a16="http://schemas.microsoft.com/office/drawing/2014/main" id="{0E602C88-BC7A-4628-8014-3A73B1F8C953}"/>
                </a:ext>
              </a:extLst>
            </p:cNvPr>
            <p:cNvGrpSpPr/>
            <p:nvPr/>
          </p:nvGrpSpPr>
          <p:grpSpPr>
            <a:xfrm>
              <a:off x="0" y="0"/>
              <a:ext cx="2152357" cy="6858000"/>
              <a:chOff x="0" y="0"/>
              <a:chExt cx="2152357" cy="6858000"/>
            </a:xfrm>
            <a:solidFill>
              <a:schemeClr val="accent1">
                <a:lumMod val="75000"/>
              </a:schemeClr>
            </a:solidFill>
          </p:grpSpPr>
          <p:sp>
            <p:nvSpPr>
              <p:cNvPr id="11" name="Google Shape;86;p1">
                <a:extLst>
                  <a:ext uri="{FF2B5EF4-FFF2-40B4-BE49-F238E27FC236}">
                    <a16:creationId xmlns:a16="http://schemas.microsoft.com/office/drawing/2014/main" id="{61BB864D-79EB-490A-8881-58822F0A3AD8}"/>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D74D8943-3535-4FCE-994F-AE082DF2700E}"/>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0" name="Picture 9" descr="A picture containing text&#10;&#10;Description automatically generated">
              <a:extLst>
                <a:ext uri="{FF2B5EF4-FFF2-40B4-BE49-F238E27FC236}">
                  <a16:creationId xmlns:a16="http://schemas.microsoft.com/office/drawing/2014/main" id="{8A1B45E3-744C-448D-BB04-4DC5BD141067}"/>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559996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850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 Reading</a:t>
            </a:r>
          </a:p>
          <a:p>
            <a:endParaRPr lang="en-US" sz="9600" dirty="0"/>
          </a:p>
          <a:p>
            <a:r>
              <a:rPr lang="en-US" sz="6400" b="1" dirty="0">
                <a:latin typeface="+mj-lt"/>
                <a:cs typeface="Times New Roman" panose="02020603050405020304" pitchFamily="18" charset="0"/>
              </a:rPr>
              <a:t>Implementation</a:t>
            </a:r>
          </a:p>
          <a:p>
            <a:endParaRPr lang="en-US" sz="16600" dirty="0">
              <a:latin typeface="Sassoon Penpals Joined" panose="02000400000000000000" pitchFamily="50" charset="0"/>
            </a:endParaRPr>
          </a:p>
        </p:txBody>
      </p:sp>
      <p:grpSp>
        <p:nvGrpSpPr>
          <p:cNvPr id="2" name="Group 1">
            <a:extLst>
              <a:ext uri="{FF2B5EF4-FFF2-40B4-BE49-F238E27FC236}">
                <a16:creationId xmlns:a16="http://schemas.microsoft.com/office/drawing/2014/main" id="{6035CC25-A078-486E-98D6-125EB0588401}"/>
              </a:ext>
            </a:extLst>
          </p:cNvPr>
          <p:cNvGrpSpPr/>
          <p:nvPr/>
        </p:nvGrpSpPr>
        <p:grpSpPr>
          <a:xfrm>
            <a:off x="9295" y="0"/>
            <a:ext cx="2152357" cy="6858000"/>
            <a:chOff x="9295" y="0"/>
            <a:chExt cx="2152357" cy="6858000"/>
          </a:xfrm>
        </p:grpSpPr>
        <p:sp>
          <p:nvSpPr>
            <p:cNvPr id="9" name="Google Shape;86;p1">
              <a:extLst>
                <a:ext uri="{FF2B5EF4-FFF2-40B4-BE49-F238E27FC236}">
                  <a16:creationId xmlns:a16="http://schemas.microsoft.com/office/drawing/2014/main" id="{621DDE93-9C46-4118-8D50-772A08D6F1D5}"/>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88;p1">
              <a:extLst>
                <a:ext uri="{FF2B5EF4-FFF2-40B4-BE49-F238E27FC236}">
                  <a16:creationId xmlns:a16="http://schemas.microsoft.com/office/drawing/2014/main" id="{E88A5258-24DF-4D24-B564-CFF90099DBF6}"/>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1" name="Picture 10" descr="A picture containing text&#10;&#10;Description automatically generated">
              <a:extLst>
                <a:ext uri="{FF2B5EF4-FFF2-40B4-BE49-F238E27FC236}">
                  <a16:creationId xmlns:a16="http://schemas.microsoft.com/office/drawing/2014/main" id="{7E38AFD9-5B20-4E07-A044-E753119E45EF}"/>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742759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Rectangle 1">
            <a:extLst>
              <a:ext uri="{FF2B5EF4-FFF2-40B4-BE49-F238E27FC236}">
                <a16:creationId xmlns:a16="http://schemas.microsoft.com/office/drawing/2014/main" id="{1A170186-88E1-408C-AAE6-48F2472C21F5}"/>
              </a:ext>
            </a:extLst>
          </p:cNvPr>
          <p:cNvSpPr/>
          <p:nvPr/>
        </p:nvSpPr>
        <p:spPr>
          <a:xfrm>
            <a:off x="2392728" y="915319"/>
            <a:ext cx="9613998" cy="4401205"/>
          </a:xfrm>
          <a:prstGeom prst="rect">
            <a:avLst/>
          </a:prstGeom>
        </p:spPr>
        <p:txBody>
          <a:bodyPr wrap="square" lIns="91440" tIns="45720" rIns="91440" bIns="45720" anchor="t">
            <a:spAutoFit/>
          </a:bodyPr>
          <a:lstStyle/>
          <a:p>
            <a:r>
              <a:rPr lang="en-GB" sz="2800" dirty="0">
                <a:latin typeface="+mj-lt"/>
                <a:cs typeface="Calibri"/>
              </a:rPr>
              <a:t>Reminder:</a:t>
            </a:r>
          </a:p>
          <a:p>
            <a:r>
              <a:rPr lang="en-GB" sz="2800" dirty="0">
                <a:latin typeface="+mj-lt"/>
              </a:rPr>
              <a:t>Each year group will have a suite of core texts and text types that will form the depth study for the academic year. These texts have been mapped carefully to ensure a breadth of experiences, authors, texts and themes is addressed across the Primary years. In addition to these texts, there are core poems that each year group will study in detail. Other texts that will be studied in part will be outlined within the curriculum. This spine represents the core texts for depth study only. The literature spine has been harmonised with the wider curriculum, where appropriate.</a:t>
            </a:r>
            <a:r>
              <a:rPr lang="en-GB" sz="2800" dirty="0">
                <a:latin typeface="+mj-lt"/>
                <a:cs typeface="Calibri"/>
              </a:rPr>
              <a:t> </a:t>
            </a:r>
          </a:p>
        </p:txBody>
      </p:sp>
      <p:grpSp>
        <p:nvGrpSpPr>
          <p:cNvPr id="7" name="Group 6">
            <a:extLst>
              <a:ext uri="{FF2B5EF4-FFF2-40B4-BE49-F238E27FC236}">
                <a16:creationId xmlns:a16="http://schemas.microsoft.com/office/drawing/2014/main" id="{3FF23029-296E-4E53-B791-EAD3A7577E97}"/>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2D1B527B-D4AF-40C9-9658-26113DAB616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3F6FCB22-7852-4C23-B519-4E0E700A9BA1}"/>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FAC876BE-FC84-42C3-8E7D-95D2E86F917E}"/>
                </a:ext>
              </a:extLst>
            </p:cNvPr>
            <p:cNvPicPr>
              <a:picLocks noChangeAspect="1"/>
            </p:cNvPicPr>
            <p:nvPr/>
          </p:nvPicPr>
          <p:blipFill>
            <a:blip r:embed="rId3"/>
            <a:stretch>
              <a:fillRect/>
            </a:stretch>
          </p:blipFill>
          <p:spPr>
            <a:xfrm>
              <a:off x="240371" y="200729"/>
              <a:ext cx="1671614" cy="1669275"/>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Rectangle 1">
            <a:extLst>
              <a:ext uri="{FF2B5EF4-FFF2-40B4-BE49-F238E27FC236}">
                <a16:creationId xmlns:a16="http://schemas.microsoft.com/office/drawing/2014/main" id="{1A170186-88E1-408C-AAE6-48F2472C21F5}"/>
              </a:ext>
            </a:extLst>
          </p:cNvPr>
          <p:cNvSpPr/>
          <p:nvPr/>
        </p:nvSpPr>
        <p:spPr>
          <a:xfrm>
            <a:off x="2383352" y="181957"/>
            <a:ext cx="9613998" cy="800219"/>
          </a:xfrm>
          <a:prstGeom prst="rect">
            <a:avLst/>
          </a:prstGeom>
        </p:spPr>
        <p:txBody>
          <a:bodyPr wrap="square" lIns="91440" tIns="45720" rIns="91440" bIns="45720" anchor="t">
            <a:spAutoFit/>
          </a:bodyPr>
          <a:lstStyle/>
          <a:p>
            <a:r>
              <a:rPr lang="en-GB" sz="3200" b="1" dirty="0">
                <a:latin typeface="+mj-lt"/>
                <a:cs typeface="Calibri"/>
              </a:rPr>
              <a:t>Core Text</a:t>
            </a:r>
          </a:p>
          <a:p>
            <a:endParaRPr lang="en-GB" sz="1400" b="1" dirty="0">
              <a:latin typeface="+mj-lt"/>
              <a:cs typeface="Calibri"/>
            </a:endParaRPr>
          </a:p>
        </p:txBody>
      </p:sp>
      <p:pic>
        <p:nvPicPr>
          <p:cNvPr id="3" name="Picture 2">
            <a:extLst>
              <a:ext uri="{FF2B5EF4-FFF2-40B4-BE49-F238E27FC236}">
                <a16:creationId xmlns:a16="http://schemas.microsoft.com/office/drawing/2014/main" id="{AADB023B-82BC-40C2-9072-2A896F51D301}"/>
              </a:ext>
            </a:extLst>
          </p:cNvPr>
          <p:cNvPicPr>
            <a:picLocks noChangeAspect="1"/>
          </p:cNvPicPr>
          <p:nvPr/>
        </p:nvPicPr>
        <p:blipFill>
          <a:blip r:embed="rId3"/>
          <a:stretch>
            <a:fillRect/>
          </a:stretch>
        </p:blipFill>
        <p:spPr>
          <a:xfrm>
            <a:off x="2424514" y="982176"/>
            <a:ext cx="9269027" cy="2076055"/>
          </a:xfrm>
          <a:prstGeom prst="rect">
            <a:avLst/>
          </a:prstGeom>
        </p:spPr>
      </p:pic>
      <p:pic>
        <p:nvPicPr>
          <p:cNvPr id="4" name="Picture 3">
            <a:extLst>
              <a:ext uri="{FF2B5EF4-FFF2-40B4-BE49-F238E27FC236}">
                <a16:creationId xmlns:a16="http://schemas.microsoft.com/office/drawing/2014/main" id="{9B33AAFF-BF9B-49CF-AC77-7892C97878F9}"/>
              </a:ext>
            </a:extLst>
          </p:cNvPr>
          <p:cNvPicPr>
            <a:picLocks noChangeAspect="1"/>
          </p:cNvPicPr>
          <p:nvPr/>
        </p:nvPicPr>
        <p:blipFill>
          <a:blip r:embed="rId4"/>
          <a:stretch>
            <a:fillRect/>
          </a:stretch>
        </p:blipFill>
        <p:spPr>
          <a:xfrm>
            <a:off x="2424514" y="3544983"/>
            <a:ext cx="9388944" cy="2179096"/>
          </a:xfrm>
          <a:prstGeom prst="rect">
            <a:avLst/>
          </a:prstGeom>
        </p:spPr>
      </p:pic>
      <p:grpSp>
        <p:nvGrpSpPr>
          <p:cNvPr id="9" name="Group 8">
            <a:extLst>
              <a:ext uri="{FF2B5EF4-FFF2-40B4-BE49-F238E27FC236}">
                <a16:creationId xmlns:a16="http://schemas.microsoft.com/office/drawing/2014/main" id="{842B693A-A70A-4FD1-AE45-03231A39D204}"/>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A81D96C8-56C6-4FCE-B646-440EC33D65D9}"/>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3FFE6D98-A4A7-4873-B2FE-5D96282A0B29}"/>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6" name="Picture 15" descr="A picture containing text&#10;&#10;Description automatically generated">
              <a:extLst>
                <a:ext uri="{FF2B5EF4-FFF2-40B4-BE49-F238E27FC236}">
                  <a16:creationId xmlns:a16="http://schemas.microsoft.com/office/drawing/2014/main" id="{7BE3047D-C846-4C90-9E59-2B0BD1289CB5}"/>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531205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Google Shape;88;p1">
            <a:extLst>
              <a:ext uri="{FF2B5EF4-FFF2-40B4-BE49-F238E27FC236}">
                <a16:creationId xmlns:a16="http://schemas.microsoft.com/office/drawing/2014/main" id="{AFF7CC67-A5A6-4737-B6CB-8709F84EA092}"/>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Calibri"/>
                <a:ea typeface="Calibri"/>
                <a:cs typeface="Calibri"/>
                <a:sym typeface="Calibri"/>
              </a:rPr>
              <a:t>Intent</a:t>
            </a:r>
            <a:endParaRPr sz="8800" b="1" dirty="0">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573EE1B-593B-4712-AE08-B935CF69FF09}"/>
              </a:ext>
            </a:extLst>
          </p:cNvPr>
          <p:cNvSpPr/>
          <p:nvPr/>
        </p:nvSpPr>
        <p:spPr>
          <a:xfrm>
            <a:off x="3342967" y="5884606"/>
            <a:ext cx="7792065" cy="646331"/>
          </a:xfrm>
          <a:prstGeom prst="rect">
            <a:avLst/>
          </a:prstGeom>
        </p:spPr>
        <p:txBody>
          <a:bodyPr wrap="square">
            <a:spAutoFit/>
          </a:bodyPr>
          <a:lstStyle/>
          <a:p>
            <a:r>
              <a:rPr lang="en-GB" dirty="0">
                <a:hlinkClick r:id="rId3"/>
              </a:rPr>
              <a:t>https://assets.publishing.service.gov.uk/government/uploads/system/uploads/attachment_data/file/335186/PRIMARY_national_curriculum_-_English_220714.pdf</a:t>
            </a:r>
            <a:r>
              <a:rPr lang="en-GB" dirty="0"/>
              <a:t> </a:t>
            </a:r>
          </a:p>
        </p:txBody>
      </p:sp>
      <p:pic>
        <p:nvPicPr>
          <p:cNvPr id="4" name="Picture 3">
            <a:extLst>
              <a:ext uri="{FF2B5EF4-FFF2-40B4-BE49-F238E27FC236}">
                <a16:creationId xmlns:a16="http://schemas.microsoft.com/office/drawing/2014/main" id="{28962EB9-AE1B-4620-9B7E-E5EC26B0ED74}"/>
              </a:ext>
            </a:extLst>
          </p:cNvPr>
          <p:cNvPicPr>
            <a:picLocks noChangeAspect="1"/>
          </p:cNvPicPr>
          <p:nvPr/>
        </p:nvPicPr>
        <p:blipFill>
          <a:blip r:embed="rId4"/>
          <a:stretch>
            <a:fillRect/>
          </a:stretch>
        </p:blipFill>
        <p:spPr>
          <a:xfrm>
            <a:off x="4838699" y="472072"/>
            <a:ext cx="4800600" cy="4724400"/>
          </a:xfrm>
          <a:prstGeom prst="rect">
            <a:avLst/>
          </a:prstGeom>
        </p:spPr>
      </p:pic>
      <p:grpSp>
        <p:nvGrpSpPr>
          <p:cNvPr id="9" name="Group 8">
            <a:extLst>
              <a:ext uri="{FF2B5EF4-FFF2-40B4-BE49-F238E27FC236}">
                <a16:creationId xmlns:a16="http://schemas.microsoft.com/office/drawing/2014/main" id="{98F23E11-3FEB-4508-B911-BCB4A8AEF039}"/>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E7CB0AD1-3EB5-4585-8449-3BBF7CEA19A1}"/>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CD86B1FD-F903-4588-AA41-821FA3A3D274}"/>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FE479B6D-0AFB-4619-AAC3-03FA21B3CBCB}"/>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2EB1AF5C-7848-4DF5-92F5-AC079940E122}"/>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38745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Rectangle 1">
            <a:extLst>
              <a:ext uri="{FF2B5EF4-FFF2-40B4-BE49-F238E27FC236}">
                <a16:creationId xmlns:a16="http://schemas.microsoft.com/office/drawing/2014/main" id="{1A170186-88E1-408C-AAE6-48F2472C21F5}"/>
              </a:ext>
            </a:extLst>
          </p:cNvPr>
          <p:cNvSpPr/>
          <p:nvPr/>
        </p:nvSpPr>
        <p:spPr>
          <a:xfrm>
            <a:off x="2383352" y="181957"/>
            <a:ext cx="9613998" cy="800219"/>
          </a:xfrm>
          <a:prstGeom prst="rect">
            <a:avLst/>
          </a:prstGeom>
        </p:spPr>
        <p:txBody>
          <a:bodyPr wrap="square" lIns="91440" tIns="45720" rIns="91440" bIns="45720" anchor="t">
            <a:spAutoFit/>
          </a:bodyPr>
          <a:lstStyle/>
          <a:p>
            <a:r>
              <a:rPr lang="en-GB" sz="3200" b="1" dirty="0">
                <a:latin typeface="+mj-lt"/>
                <a:cs typeface="Calibri"/>
              </a:rPr>
              <a:t>Core Text</a:t>
            </a:r>
          </a:p>
          <a:p>
            <a:endParaRPr lang="en-GB" sz="1400" b="1" dirty="0">
              <a:latin typeface="+mj-lt"/>
              <a:cs typeface="Calibri"/>
            </a:endParaRPr>
          </a:p>
        </p:txBody>
      </p:sp>
      <p:pic>
        <p:nvPicPr>
          <p:cNvPr id="5" name="Picture 4">
            <a:extLst>
              <a:ext uri="{FF2B5EF4-FFF2-40B4-BE49-F238E27FC236}">
                <a16:creationId xmlns:a16="http://schemas.microsoft.com/office/drawing/2014/main" id="{6AFDBBCA-0801-4976-81E8-A1E5BA1A08A9}"/>
              </a:ext>
            </a:extLst>
          </p:cNvPr>
          <p:cNvPicPr>
            <a:picLocks noChangeAspect="1"/>
          </p:cNvPicPr>
          <p:nvPr/>
        </p:nvPicPr>
        <p:blipFill>
          <a:blip r:embed="rId3"/>
          <a:stretch>
            <a:fillRect/>
          </a:stretch>
        </p:blipFill>
        <p:spPr>
          <a:xfrm>
            <a:off x="2424514" y="849441"/>
            <a:ext cx="9312533" cy="2715024"/>
          </a:xfrm>
          <a:prstGeom prst="rect">
            <a:avLst/>
          </a:prstGeom>
        </p:spPr>
      </p:pic>
      <p:pic>
        <p:nvPicPr>
          <p:cNvPr id="6" name="Picture 5">
            <a:extLst>
              <a:ext uri="{FF2B5EF4-FFF2-40B4-BE49-F238E27FC236}">
                <a16:creationId xmlns:a16="http://schemas.microsoft.com/office/drawing/2014/main" id="{6F80E48B-5596-4336-967B-78FC213600F8}"/>
              </a:ext>
            </a:extLst>
          </p:cNvPr>
          <p:cNvPicPr>
            <a:picLocks noChangeAspect="1"/>
          </p:cNvPicPr>
          <p:nvPr/>
        </p:nvPicPr>
        <p:blipFill>
          <a:blip r:embed="rId4"/>
          <a:stretch>
            <a:fillRect/>
          </a:stretch>
        </p:blipFill>
        <p:spPr>
          <a:xfrm>
            <a:off x="2639094" y="3933819"/>
            <a:ext cx="9312534" cy="2497165"/>
          </a:xfrm>
          <a:prstGeom prst="rect">
            <a:avLst/>
          </a:prstGeom>
        </p:spPr>
      </p:pic>
      <p:grpSp>
        <p:nvGrpSpPr>
          <p:cNvPr id="15" name="Group 14">
            <a:extLst>
              <a:ext uri="{FF2B5EF4-FFF2-40B4-BE49-F238E27FC236}">
                <a16:creationId xmlns:a16="http://schemas.microsoft.com/office/drawing/2014/main" id="{F9DF945D-2477-4D46-A605-D08585F9EDD0}"/>
              </a:ext>
            </a:extLst>
          </p:cNvPr>
          <p:cNvGrpSpPr/>
          <p:nvPr/>
        </p:nvGrpSpPr>
        <p:grpSpPr>
          <a:xfrm>
            <a:off x="9295" y="0"/>
            <a:ext cx="2152357" cy="6858000"/>
            <a:chOff x="9295" y="0"/>
            <a:chExt cx="2152357" cy="6858000"/>
          </a:xfrm>
        </p:grpSpPr>
        <p:sp>
          <p:nvSpPr>
            <p:cNvPr id="16" name="Google Shape;86;p1">
              <a:extLst>
                <a:ext uri="{FF2B5EF4-FFF2-40B4-BE49-F238E27FC236}">
                  <a16:creationId xmlns:a16="http://schemas.microsoft.com/office/drawing/2014/main" id="{96A1FA90-16CC-464D-B583-1F71A48B65F6}"/>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7CD23BED-3D31-44B5-8EDD-B6C2766A8EC8}"/>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8" name="Picture 17" descr="A picture containing text&#10;&#10;Description automatically generated">
              <a:extLst>
                <a:ext uri="{FF2B5EF4-FFF2-40B4-BE49-F238E27FC236}">
                  <a16:creationId xmlns:a16="http://schemas.microsoft.com/office/drawing/2014/main" id="{6A2AE993-4DBA-43EC-852E-2827A7B7C658}"/>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88570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Rectangle 1">
            <a:extLst>
              <a:ext uri="{FF2B5EF4-FFF2-40B4-BE49-F238E27FC236}">
                <a16:creationId xmlns:a16="http://schemas.microsoft.com/office/drawing/2014/main" id="{1A170186-88E1-408C-AAE6-48F2472C21F5}"/>
              </a:ext>
            </a:extLst>
          </p:cNvPr>
          <p:cNvSpPr/>
          <p:nvPr/>
        </p:nvSpPr>
        <p:spPr>
          <a:xfrm>
            <a:off x="2383352" y="181957"/>
            <a:ext cx="9613998" cy="800219"/>
          </a:xfrm>
          <a:prstGeom prst="rect">
            <a:avLst/>
          </a:prstGeom>
        </p:spPr>
        <p:txBody>
          <a:bodyPr wrap="square" lIns="91440" tIns="45720" rIns="91440" bIns="45720" anchor="t">
            <a:spAutoFit/>
          </a:bodyPr>
          <a:lstStyle/>
          <a:p>
            <a:r>
              <a:rPr lang="en-GB" sz="3200" b="1" dirty="0">
                <a:latin typeface="+mj-lt"/>
                <a:cs typeface="Calibri"/>
              </a:rPr>
              <a:t>Core Text</a:t>
            </a:r>
          </a:p>
          <a:p>
            <a:endParaRPr lang="en-GB" sz="1400" b="1" dirty="0">
              <a:latin typeface="+mj-lt"/>
              <a:cs typeface="Calibri"/>
            </a:endParaRPr>
          </a:p>
        </p:txBody>
      </p:sp>
      <p:pic>
        <p:nvPicPr>
          <p:cNvPr id="3" name="Picture 2">
            <a:extLst>
              <a:ext uri="{FF2B5EF4-FFF2-40B4-BE49-F238E27FC236}">
                <a16:creationId xmlns:a16="http://schemas.microsoft.com/office/drawing/2014/main" id="{92E563CB-A918-4981-BA6E-915CEA3ECAFB}"/>
              </a:ext>
            </a:extLst>
          </p:cNvPr>
          <p:cNvPicPr>
            <a:picLocks noChangeAspect="1"/>
          </p:cNvPicPr>
          <p:nvPr/>
        </p:nvPicPr>
        <p:blipFill>
          <a:blip r:embed="rId3"/>
          <a:stretch>
            <a:fillRect/>
          </a:stretch>
        </p:blipFill>
        <p:spPr>
          <a:xfrm>
            <a:off x="2270688" y="1019543"/>
            <a:ext cx="9439531" cy="2796221"/>
          </a:xfrm>
          <a:prstGeom prst="rect">
            <a:avLst/>
          </a:prstGeom>
        </p:spPr>
      </p:pic>
      <p:pic>
        <p:nvPicPr>
          <p:cNvPr id="4" name="Picture 3">
            <a:extLst>
              <a:ext uri="{FF2B5EF4-FFF2-40B4-BE49-F238E27FC236}">
                <a16:creationId xmlns:a16="http://schemas.microsoft.com/office/drawing/2014/main" id="{36B607E0-F42B-4DC6-9CF6-C6C09C6B7B1C}"/>
              </a:ext>
            </a:extLst>
          </p:cNvPr>
          <p:cNvPicPr>
            <a:picLocks noChangeAspect="1"/>
          </p:cNvPicPr>
          <p:nvPr/>
        </p:nvPicPr>
        <p:blipFill>
          <a:blip r:embed="rId4"/>
          <a:stretch>
            <a:fillRect/>
          </a:stretch>
        </p:blipFill>
        <p:spPr>
          <a:xfrm>
            <a:off x="2314576" y="3921549"/>
            <a:ext cx="9613999" cy="2521705"/>
          </a:xfrm>
          <a:prstGeom prst="rect">
            <a:avLst/>
          </a:prstGeom>
        </p:spPr>
      </p:pic>
      <p:grpSp>
        <p:nvGrpSpPr>
          <p:cNvPr id="15" name="Group 14">
            <a:extLst>
              <a:ext uri="{FF2B5EF4-FFF2-40B4-BE49-F238E27FC236}">
                <a16:creationId xmlns:a16="http://schemas.microsoft.com/office/drawing/2014/main" id="{C37156BF-311A-4194-90FB-413137D4FB07}"/>
              </a:ext>
            </a:extLst>
          </p:cNvPr>
          <p:cNvGrpSpPr/>
          <p:nvPr/>
        </p:nvGrpSpPr>
        <p:grpSpPr>
          <a:xfrm>
            <a:off x="9295" y="0"/>
            <a:ext cx="2152357" cy="6858000"/>
            <a:chOff x="9295" y="0"/>
            <a:chExt cx="2152357" cy="6858000"/>
          </a:xfrm>
        </p:grpSpPr>
        <p:sp>
          <p:nvSpPr>
            <p:cNvPr id="16" name="Google Shape;86;p1">
              <a:extLst>
                <a:ext uri="{FF2B5EF4-FFF2-40B4-BE49-F238E27FC236}">
                  <a16:creationId xmlns:a16="http://schemas.microsoft.com/office/drawing/2014/main" id="{A97D5F7C-60E4-4B40-8CD0-924008C9A96B}"/>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C0FE5560-C6D1-48DF-9DDF-C4A39F7FD333}"/>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8" name="Picture 17" descr="A picture containing text&#10;&#10;Description automatically generated">
              <a:extLst>
                <a:ext uri="{FF2B5EF4-FFF2-40B4-BE49-F238E27FC236}">
                  <a16:creationId xmlns:a16="http://schemas.microsoft.com/office/drawing/2014/main" id="{50427766-DC54-4E97-99CF-0ED4767FA7E5}"/>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36230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552486" y="677027"/>
            <a:ext cx="9365852" cy="6093976"/>
          </a:xfrm>
          <a:prstGeom prst="rect">
            <a:avLst/>
          </a:prstGeom>
          <a:noFill/>
        </p:spPr>
        <p:txBody>
          <a:bodyPr wrap="square" lIns="91440" tIns="45720" rIns="91440" bIns="45720" rtlCol="0" anchor="t">
            <a:spAutoFit/>
          </a:bodyPr>
          <a:lstStyle/>
          <a:p>
            <a:r>
              <a:rPr lang="en-GB" sz="3200" b="1" dirty="0">
                <a:latin typeface="+mj-lt"/>
              </a:rPr>
              <a:t>What the English Curriculum looks like in practice:</a:t>
            </a:r>
            <a:endParaRPr lang="en-GB" sz="3200" b="1" dirty="0">
              <a:latin typeface="+mj-lt"/>
              <a:cs typeface="Calibri"/>
            </a:endParaRPr>
          </a:p>
          <a:p>
            <a:endParaRPr lang="en-GB" sz="3200" b="1" dirty="0">
              <a:latin typeface="+mj-lt"/>
              <a:cs typeface="Calibri"/>
            </a:endParaRPr>
          </a:p>
          <a:p>
            <a:r>
              <a:rPr lang="en-GB" sz="2800" dirty="0">
                <a:latin typeface="+mj-lt"/>
              </a:rPr>
              <a:t>In Key Stage One, reading is primarily</a:t>
            </a:r>
            <a:r>
              <a:rPr lang="en-GB" sz="2800" i="1" dirty="0">
                <a:latin typeface="+mj-lt"/>
              </a:rPr>
              <a:t> </a:t>
            </a:r>
            <a:r>
              <a:rPr lang="en-GB" sz="2800" dirty="0">
                <a:latin typeface="+mj-lt"/>
              </a:rPr>
              <a:t>taught two/three times per week (which is paired alongside a writing module with writing being taught in the other sessions) over a two weekly cycle and lessons typically last for 45 minutes. Writing is taught either two or three times per week (with reading being taught on the other sessions) and lessons typically last for 45 minutes.  </a:t>
            </a:r>
          </a:p>
          <a:p>
            <a:endParaRPr lang="en-GB" sz="2800" dirty="0">
              <a:latin typeface="+mj-lt"/>
            </a:endParaRPr>
          </a:p>
          <a:p>
            <a:r>
              <a:rPr lang="en-GB" sz="2800" dirty="0">
                <a:latin typeface="+mj-lt"/>
              </a:rPr>
              <a:t>In Key Stage Two, pupils access a daily reading lesson which is 30 minutes in length. Pupils access a daily writing lesson which is 50 minutes in length.</a:t>
            </a:r>
          </a:p>
          <a:p>
            <a:endParaRPr lang="en-GB" dirty="0"/>
          </a:p>
          <a:p>
            <a:endParaRPr lang="en-GB" sz="2800" b="1" dirty="0">
              <a:cs typeface="Calibri"/>
            </a:endParaRPr>
          </a:p>
        </p:txBody>
      </p:sp>
      <p:grpSp>
        <p:nvGrpSpPr>
          <p:cNvPr id="7" name="Group 6">
            <a:extLst>
              <a:ext uri="{FF2B5EF4-FFF2-40B4-BE49-F238E27FC236}">
                <a16:creationId xmlns:a16="http://schemas.microsoft.com/office/drawing/2014/main" id="{CAFE40FB-4CFD-4AB3-8DE7-46860EA5D12E}"/>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94379ABD-6FD9-48F6-8ED0-0F74362E5922}"/>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320DB2CC-313E-4B39-9793-2147C7BA6D30}"/>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35B5AD9A-3C27-4242-A898-76007B0872DC}"/>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017036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552486" y="677027"/>
            <a:ext cx="9365852" cy="5386090"/>
          </a:xfrm>
          <a:prstGeom prst="rect">
            <a:avLst/>
          </a:prstGeom>
          <a:noFill/>
        </p:spPr>
        <p:txBody>
          <a:bodyPr wrap="square" lIns="91440" tIns="45720" rIns="91440" bIns="45720" rtlCol="0" anchor="t">
            <a:spAutoFit/>
          </a:bodyPr>
          <a:lstStyle/>
          <a:p>
            <a:r>
              <a:rPr lang="en-GB" sz="3200" b="1" dirty="0">
                <a:latin typeface="+mj-lt"/>
              </a:rPr>
              <a:t>What the English Curriculum looks like in practice:</a:t>
            </a:r>
            <a:endParaRPr lang="en-GB" sz="3200" b="1" dirty="0">
              <a:latin typeface="+mj-lt"/>
              <a:cs typeface="Calibri"/>
            </a:endParaRPr>
          </a:p>
          <a:p>
            <a:endParaRPr lang="en-GB" sz="3200" b="1" dirty="0">
              <a:latin typeface="+mj-lt"/>
              <a:cs typeface="Calibri"/>
            </a:endParaRPr>
          </a:p>
          <a:p>
            <a:r>
              <a:rPr lang="en-GB" sz="2800" dirty="0">
                <a:latin typeface="+mj-lt"/>
              </a:rPr>
              <a:t>Each unit of reading is organised around a focus text and will cover the necessary skills needed to read for understanding and each lesson will focus on a particular skill for example retrieval practice. The purpose of this is to equip pupils with the skills required to read effectively and competently.</a:t>
            </a:r>
          </a:p>
          <a:p>
            <a:r>
              <a:rPr lang="en-GB" sz="2800" dirty="0">
                <a:latin typeface="+mj-lt"/>
              </a:rPr>
              <a:t>Each unit of writing is organised as a sequence of skills development followed by an extended writing cycle.  The purpose of this is to equip pupils with the skills required to write effectively within the specified genre. </a:t>
            </a:r>
          </a:p>
          <a:p>
            <a:endParaRPr lang="en-GB" sz="2800" b="1" dirty="0">
              <a:cs typeface="Calibri"/>
            </a:endParaRPr>
          </a:p>
        </p:txBody>
      </p:sp>
      <p:grpSp>
        <p:nvGrpSpPr>
          <p:cNvPr id="7" name="Group 6">
            <a:extLst>
              <a:ext uri="{FF2B5EF4-FFF2-40B4-BE49-F238E27FC236}">
                <a16:creationId xmlns:a16="http://schemas.microsoft.com/office/drawing/2014/main" id="{253DB39C-A8B0-4148-AE2D-7CBD09180AF4}"/>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B646BF3E-C11B-4243-956F-AD7AA09CC33B}"/>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3E4A5E14-D611-48BB-B606-128E76ECBE48}"/>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63F6CEF4-790F-4A71-95FE-DF57BBA66DB6}"/>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510333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366935" y="293569"/>
            <a:ext cx="9825065" cy="8833187"/>
          </a:xfrm>
          <a:prstGeom prst="rect">
            <a:avLst/>
          </a:prstGeom>
          <a:noFill/>
        </p:spPr>
        <p:txBody>
          <a:bodyPr wrap="square" lIns="91440" tIns="45720" rIns="91440" bIns="45720" rtlCol="0" anchor="t">
            <a:spAutoFit/>
          </a:bodyPr>
          <a:lstStyle/>
          <a:p>
            <a:r>
              <a:rPr lang="en-GB" sz="2400" b="1" dirty="0">
                <a:latin typeface="+mj-lt"/>
              </a:rPr>
              <a:t>English Reading lessons are typically structured in the following ways:</a:t>
            </a:r>
          </a:p>
          <a:p>
            <a:endParaRPr lang="en-GB" sz="2400" dirty="0">
              <a:latin typeface="+mj-lt"/>
            </a:endParaRPr>
          </a:p>
          <a:p>
            <a:r>
              <a:rPr lang="en-GB" sz="2400" dirty="0">
                <a:latin typeface="+mj-lt"/>
              </a:rPr>
              <a:t>Lessons are taught through the 6-part, ‘</a:t>
            </a:r>
            <a:r>
              <a:rPr lang="en-GB" sz="2400" b="1" dirty="0">
                <a:latin typeface="+mj-lt"/>
              </a:rPr>
              <a:t>Connect, Explain, Example, Attempt, Apply, Challenge</a:t>
            </a:r>
            <a:r>
              <a:rPr lang="en-GB" sz="2400" dirty="0">
                <a:latin typeface="+mj-lt"/>
              </a:rPr>
              <a:t>’ approach, with clear modelling at the heart of this.  </a:t>
            </a:r>
          </a:p>
          <a:p>
            <a:endParaRPr lang="en-GB" sz="2400" dirty="0">
              <a:latin typeface="+mj-lt"/>
            </a:endParaRPr>
          </a:p>
          <a:p>
            <a:pPr marL="457200" indent="-457200">
              <a:buAutoNum type="arabicPeriod"/>
            </a:pPr>
            <a:r>
              <a:rPr lang="en-GB" sz="2400" dirty="0">
                <a:latin typeface="+mj-lt"/>
              </a:rPr>
              <a:t>The </a:t>
            </a:r>
            <a:r>
              <a:rPr lang="en-GB" sz="2400" b="1" dirty="0">
                <a:latin typeface="+mj-lt"/>
              </a:rPr>
              <a:t>connect</a:t>
            </a:r>
            <a:r>
              <a:rPr lang="en-GB" sz="2400" dirty="0">
                <a:latin typeface="+mj-lt"/>
              </a:rPr>
              <a:t> part of the lesson supports  children in situating the learning in their existing schema. </a:t>
            </a:r>
          </a:p>
          <a:p>
            <a:pPr marL="457200" indent="-457200">
              <a:buAutoNum type="arabicPeriod"/>
            </a:pPr>
            <a:r>
              <a:rPr lang="en-GB" sz="2400" dirty="0">
                <a:latin typeface="+mj-lt"/>
              </a:rPr>
              <a:t>The </a:t>
            </a:r>
            <a:r>
              <a:rPr lang="en-GB" sz="2400" b="1" dirty="0">
                <a:latin typeface="+mj-lt"/>
              </a:rPr>
              <a:t>explain</a:t>
            </a:r>
            <a:r>
              <a:rPr lang="en-GB" sz="2400" dirty="0">
                <a:latin typeface="+mj-lt"/>
              </a:rPr>
              <a:t> stage discretely teaches the new skills that will be the focus of the lesson.</a:t>
            </a:r>
          </a:p>
          <a:p>
            <a:pPr marL="457200" indent="-457200">
              <a:buAutoNum type="arabicPeriod"/>
            </a:pPr>
            <a:r>
              <a:rPr lang="en-GB" sz="2400" dirty="0">
                <a:latin typeface="+mj-lt"/>
              </a:rPr>
              <a:t>In the </a:t>
            </a:r>
            <a:r>
              <a:rPr lang="en-GB" sz="2400" b="1" dirty="0">
                <a:latin typeface="+mj-lt"/>
              </a:rPr>
              <a:t>example</a:t>
            </a:r>
            <a:r>
              <a:rPr lang="en-GB" sz="2400" dirty="0">
                <a:latin typeface="+mj-lt"/>
              </a:rPr>
              <a:t> part of the lesson, teachers model using the skills that are required and discuss potential pitfalls and misconceptions.</a:t>
            </a:r>
          </a:p>
          <a:p>
            <a:pPr marL="457200" indent="-457200">
              <a:buAutoNum type="arabicPeriod"/>
            </a:pPr>
            <a:r>
              <a:rPr lang="en-GB" sz="2400" dirty="0">
                <a:latin typeface="+mj-lt"/>
              </a:rPr>
              <a:t>During the </a:t>
            </a:r>
            <a:r>
              <a:rPr lang="en-GB" sz="2400" b="1" dirty="0">
                <a:latin typeface="+mj-lt"/>
              </a:rPr>
              <a:t>attempt </a:t>
            </a:r>
            <a:r>
              <a:rPr lang="en-GB" sz="2400" dirty="0">
                <a:latin typeface="+mj-lt"/>
              </a:rPr>
              <a:t>stage, children are supported in using the taught skill and misconceptions that appear are addressed.</a:t>
            </a:r>
          </a:p>
          <a:p>
            <a:pPr marL="457200" indent="-457200">
              <a:buAutoNum type="arabicPeriod"/>
            </a:pPr>
            <a:r>
              <a:rPr lang="en-GB" sz="2400" dirty="0">
                <a:latin typeface="+mj-lt"/>
              </a:rPr>
              <a:t>As the lesson progresses, children are given the opportunity to </a:t>
            </a:r>
            <a:r>
              <a:rPr lang="en-GB" sz="2400" b="1" dirty="0">
                <a:latin typeface="+mj-lt"/>
              </a:rPr>
              <a:t>apply</a:t>
            </a:r>
            <a:r>
              <a:rPr lang="en-GB" sz="2400" dirty="0">
                <a:latin typeface="+mj-lt"/>
              </a:rPr>
              <a:t> their new skill with increased independence and within context.</a:t>
            </a:r>
          </a:p>
          <a:p>
            <a:pPr marL="457200" indent="-457200">
              <a:buAutoNum type="arabicPeriod"/>
            </a:pPr>
            <a:r>
              <a:rPr lang="en-GB" sz="2400" dirty="0">
                <a:latin typeface="+mj-lt"/>
              </a:rPr>
              <a:t>Finally, if they are confident, children will be </a:t>
            </a:r>
            <a:r>
              <a:rPr lang="en-GB" sz="2400" b="1" dirty="0">
                <a:latin typeface="+mj-lt"/>
              </a:rPr>
              <a:t>challenge</a:t>
            </a:r>
            <a:r>
              <a:rPr lang="en-GB" sz="2400" dirty="0">
                <a:latin typeface="+mj-lt"/>
              </a:rPr>
              <a:t>d to use the skill in a new context or with greater accuracy.</a:t>
            </a:r>
          </a:p>
          <a:p>
            <a:endParaRPr lang="en-GB" sz="2000" dirty="0"/>
          </a:p>
          <a:p>
            <a:endParaRPr lang="en-GB" sz="3200" b="1" dirty="0">
              <a:latin typeface="+mj-lt"/>
              <a:cs typeface="Calibri"/>
            </a:endParaRPr>
          </a:p>
          <a:p>
            <a:endParaRPr lang="en-GB" sz="2400" dirty="0">
              <a:cs typeface="Calibri"/>
            </a:endParaRPr>
          </a:p>
          <a:p>
            <a:pPr marL="457200" indent="-457200">
              <a:buFont typeface="Arial"/>
              <a:buChar char="•"/>
            </a:pPr>
            <a:endParaRPr lang="en-GB" sz="2800" dirty="0">
              <a:cs typeface="Calibri"/>
            </a:endParaRPr>
          </a:p>
          <a:p>
            <a:endParaRPr lang="en-GB" sz="2800" b="1" dirty="0">
              <a:cs typeface="Calibri"/>
            </a:endParaRPr>
          </a:p>
          <a:p>
            <a:endParaRPr lang="en-GB" sz="2800" b="1" dirty="0">
              <a:cs typeface="Calibri"/>
            </a:endParaRPr>
          </a:p>
        </p:txBody>
      </p:sp>
      <p:grpSp>
        <p:nvGrpSpPr>
          <p:cNvPr id="7" name="Group 6">
            <a:extLst>
              <a:ext uri="{FF2B5EF4-FFF2-40B4-BE49-F238E27FC236}">
                <a16:creationId xmlns:a16="http://schemas.microsoft.com/office/drawing/2014/main" id="{D69806E2-A297-4065-A801-051502620255}"/>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6723194F-60EC-4D38-9F5B-5EF437AA1BB0}"/>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B38AF2F2-019B-413A-9E2F-DE1357983F88}"/>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5B1104B4-63E4-4B9A-86B1-C0539CC45ED5}"/>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173025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 name="Picture 1">
            <a:extLst>
              <a:ext uri="{FF2B5EF4-FFF2-40B4-BE49-F238E27FC236}">
                <a16:creationId xmlns:a16="http://schemas.microsoft.com/office/drawing/2014/main" id="{80DD4249-5702-42F5-8436-520ADD67D295}"/>
              </a:ext>
            </a:extLst>
          </p:cNvPr>
          <p:cNvPicPr>
            <a:picLocks noChangeAspect="1"/>
          </p:cNvPicPr>
          <p:nvPr/>
        </p:nvPicPr>
        <p:blipFill>
          <a:blip r:embed="rId3"/>
          <a:stretch>
            <a:fillRect/>
          </a:stretch>
        </p:blipFill>
        <p:spPr>
          <a:xfrm>
            <a:off x="2424514" y="257697"/>
            <a:ext cx="3275011" cy="6342605"/>
          </a:xfrm>
          <a:prstGeom prst="rect">
            <a:avLst/>
          </a:prstGeom>
        </p:spPr>
      </p:pic>
      <p:sp>
        <p:nvSpPr>
          <p:cNvPr id="8" name="TextBox 7">
            <a:extLst>
              <a:ext uri="{FF2B5EF4-FFF2-40B4-BE49-F238E27FC236}">
                <a16:creationId xmlns:a16="http://schemas.microsoft.com/office/drawing/2014/main" id="{B9F469CD-D1D5-49F7-8A6D-0C710F94E28B}"/>
              </a:ext>
            </a:extLst>
          </p:cNvPr>
          <p:cNvSpPr txBox="1"/>
          <p:nvPr/>
        </p:nvSpPr>
        <p:spPr>
          <a:xfrm>
            <a:off x="5850938" y="2473192"/>
            <a:ext cx="6459049" cy="523220"/>
          </a:xfrm>
          <a:prstGeom prst="rect">
            <a:avLst/>
          </a:prstGeom>
          <a:noFill/>
        </p:spPr>
        <p:txBody>
          <a:bodyPr wrap="square" lIns="91440" tIns="45720" rIns="91440" bIns="45720" rtlCol="0" anchor="t">
            <a:spAutoFit/>
          </a:bodyPr>
          <a:lstStyle/>
          <a:p>
            <a:r>
              <a:rPr lang="en-GB" sz="2800" dirty="0">
                <a:latin typeface="+mj-lt"/>
                <a:cs typeface="Calibri"/>
              </a:rPr>
              <a:t>Example learning strip of our 6-part lesson </a:t>
            </a:r>
          </a:p>
        </p:txBody>
      </p:sp>
      <p:grpSp>
        <p:nvGrpSpPr>
          <p:cNvPr id="9" name="Group 8">
            <a:extLst>
              <a:ext uri="{FF2B5EF4-FFF2-40B4-BE49-F238E27FC236}">
                <a16:creationId xmlns:a16="http://schemas.microsoft.com/office/drawing/2014/main" id="{C62A9DCA-5B0B-4CAA-9DF1-DCAEA77E8EC0}"/>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72878FE5-F154-4E48-BB73-5911E96C6F39}"/>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B8766C50-DF8D-4C97-B1DE-B1A9326DE320}"/>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6" name="Picture 15" descr="A picture containing text&#10;&#10;Description automatically generated">
              <a:extLst>
                <a:ext uri="{FF2B5EF4-FFF2-40B4-BE49-F238E27FC236}">
                  <a16:creationId xmlns:a16="http://schemas.microsoft.com/office/drawing/2014/main" id="{A3DDDDC2-A95C-49C5-A3D9-7C2F4AB6D64D}"/>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400125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24514" y="575763"/>
            <a:ext cx="6459049" cy="4832092"/>
          </a:xfrm>
          <a:prstGeom prst="rect">
            <a:avLst/>
          </a:prstGeom>
          <a:noFill/>
        </p:spPr>
        <p:txBody>
          <a:bodyPr wrap="square" lIns="91440" tIns="45720" rIns="91440" bIns="45720" rtlCol="0" anchor="t">
            <a:spAutoFit/>
          </a:bodyPr>
          <a:lstStyle/>
          <a:p>
            <a:r>
              <a:rPr lang="en-GB" sz="3200" b="1" dirty="0">
                <a:latin typeface="+mj-lt"/>
              </a:rPr>
              <a:t>Vocabulary - Reading</a:t>
            </a:r>
          </a:p>
          <a:p>
            <a:endParaRPr lang="en-GB" sz="2400" b="1" dirty="0">
              <a:ea typeface="+mn-lt"/>
              <a:cs typeface="+mn-lt"/>
            </a:endParaRPr>
          </a:p>
          <a:p>
            <a:r>
              <a:rPr lang="en-GB" sz="2800" dirty="0">
                <a:latin typeface="+mj-lt"/>
                <a:cs typeface="Calibri"/>
              </a:rPr>
              <a:t>Vocabulary instruction is at the heart of the curriculum and uncommon or subject specific words are introduced at the start of each lesson.</a:t>
            </a:r>
          </a:p>
          <a:p>
            <a:endParaRPr lang="en-GB" sz="2800" dirty="0">
              <a:latin typeface="+mj-lt"/>
              <a:cs typeface="Calibri"/>
            </a:endParaRPr>
          </a:p>
          <a:p>
            <a:r>
              <a:rPr lang="en-GB" sz="2800" dirty="0">
                <a:latin typeface="+mj-lt"/>
                <a:cs typeface="Calibri"/>
              </a:rPr>
              <a:t>These are then unpicked – looking at the etymology of the words, defining them and making connections to the wider context in which they might be used.</a:t>
            </a:r>
          </a:p>
        </p:txBody>
      </p:sp>
      <p:sp>
        <p:nvSpPr>
          <p:cNvPr id="2" name="TextBox 1">
            <a:extLst>
              <a:ext uri="{FF2B5EF4-FFF2-40B4-BE49-F238E27FC236}">
                <a16:creationId xmlns:a16="http://schemas.microsoft.com/office/drawing/2014/main" id="{949020FA-5CA5-4DBB-831B-CF7D9D6E248D}"/>
              </a:ext>
            </a:extLst>
          </p:cNvPr>
          <p:cNvSpPr txBox="1"/>
          <p:nvPr/>
        </p:nvSpPr>
        <p:spPr>
          <a:xfrm>
            <a:off x="4724400" y="3200400"/>
            <a:ext cx="6610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4" name="Picture 3">
            <a:extLst>
              <a:ext uri="{FF2B5EF4-FFF2-40B4-BE49-F238E27FC236}">
                <a16:creationId xmlns:a16="http://schemas.microsoft.com/office/drawing/2014/main" id="{0B5ED08B-5775-47D6-8B5B-92C86F07B594}"/>
              </a:ext>
            </a:extLst>
          </p:cNvPr>
          <p:cNvPicPr>
            <a:picLocks noChangeAspect="1"/>
          </p:cNvPicPr>
          <p:nvPr/>
        </p:nvPicPr>
        <p:blipFill>
          <a:blip r:embed="rId3"/>
          <a:stretch>
            <a:fillRect/>
          </a:stretch>
        </p:blipFill>
        <p:spPr>
          <a:xfrm>
            <a:off x="9711711" y="286816"/>
            <a:ext cx="1623398" cy="6196500"/>
          </a:xfrm>
          <a:prstGeom prst="rect">
            <a:avLst/>
          </a:prstGeom>
        </p:spPr>
      </p:pic>
      <p:grpSp>
        <p:nvGrpSpPr>
          <p:cNvPr id="9" name="Group 8">
            <a:extLst>
              <a:ext uri="{FF2B5EF4-FFF2-40B4-BE49-F238E27FC236}">
                <a16:creationId xmlns:a16="http://schemas.microsoft.com/office/drawing/2014/main" id="{E62DF2C3-4B41-41C1-9D9E-8A41AFD45712}"/>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847FCA81-D524-4DC1-B941-E8A546368CFF}"/>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132D7EF8-9CE4-4780-A20F-FDAE9D2623D3}"/>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6" name="Picture 15" descr="A picture containing text&#10;&#10;Description automatically generated">
              <a:extLst>
                <a:ext uri="{FF2B5EF4-FFF2-40B4-BE49-F238E27FC236}">
                  <a16:creationId xmlns:a16="http://schemas.microsoft.com/office/drawing/2014/main" id="{84AA3D5B-8E41-4315-923B-1A6D2497E74F}"/>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287112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925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-Writing</a:t>
            </a:r>
          </a:p>
          <a:p>
            <a:endParaRPr lang="en-US" sz="9600" dirty="0"/>
          </a:p>
          <a:p>
            <a:r>
              <a:rPr lang="en-US" sz="6400" b="1" dirty="0">
                <a:latin typeface="+mj-lt"/>
                <a:cs typeface="Times New Roman" panose="02020603050405020304" pitchFamily="18" charset="0"/>
              </a:rPr>
              <a:t>Implementation</a:t>
            </a:r>
          </a:p>
          <a:p>
            <a:endParaRPr lang="en-US" sz="166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43077A1F-8EBF-4D9F-B4F6-37140F5B886A}"/>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0DAD733B-C7A6-4A08-A479-1E8E011A815E}"/>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88;p1">
              <a:extLst>
                <a:ext uri="{FF2B5EF4-FFF2-40B4-BE49-F238E27FC236}">
                  <a16:creationId xmlns:a16="http://schemas.microsoft.com/office/drawing/2014/main" id="{CA974B4F-AEF5-4A71-94C4-42A1BBEC57E7}"/>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2" name="Picture 11" descr="A picture containing text&#10;&#10;Description automatically generated">
              <a:extLst>
                <a:ext uri="{FF2B5EF4-FFF2-40B4-BE49-F238E27FC236}">
                  <a16:creationId xmlns:a16="http://schemas.microsoft.com/office/drawing/2014/main" id="{F9B91C80-7EF0-4D65-BA75-8B6BB35DA491}"/>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246475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366935" y="647530"/>
            <a:ext cx="9825065" cy="8156079"/>
          </a:xfrm>
          <a:prstGeom prst="rect">
            <a:avLst/>
          </a:prstGeom>
          <a:noFill/>
        </p:spPr>
        <p:txBody>
          <a:bodyPr wrap="square" lIns="91440" tIns="45720" rIns="91440" bIns="45720" rtlCol="0" anchor="t">
            <a:spAutoFit/>
          </a:bodyPr>
          <a:lstStyle/>
          <a:p>
            <a:r>
              <a:rPr lang="en-GB" sz="2800" b="1" dirty="0">
                <a:latin typeface="+mj-lt"/>
              </a:rPr>
              <a:t>English Writing lessons are typically structured in the following ways:</a:t>
            </a:r>
          </a:p>
          <a:p>
            <a:endParaRPr lang="en-GB" sz="2800" dirty="0">
              <a:latin typeface="+mj-lt"/>
            </a:endParaRPr>
          </a:p>
          <a:p>
            <a:r>
              <a:rPr lang="en-GB" sz="2800" dirty="0">
                <a:latin typeface="+mj-lt"/>
              </a:rPr>
              <a:t>In Key Stage One, writing is taught either two or three times per week (with reading being taught on the other sessions) and lessons typically last for 45 minutes.  </a:t>
            </a:r>
          </a:p>
          <a:p>
            <a:endParaRPr lang="en-GB" sz="2800" dirty="0">
              <a:latin typeface="+mj-lt"/>
            </a:endParaRPr>
          </a:p>
          <a:p>
            <a:r>
              <a:rPr lang="en-GB" sz="2800" dirty="0">
                <a:latin typeface="+mj-lt"/>
              </a:rPr>
              <a:t>In Key Stage Two, pupils access a daily writing lesson which is 50 minutes in length.</a:t>
            </a:r>
          </a:p>
          <a:p>
            <a:endParaRPr lang="en-GB" sz="2800" dirty="0">
              <a:latin typeface="+mj-lt"/>
            </a:endParaRPr>
          </a:p>
          <a:p>
            <a:r>
              <a:rPr lang="en-GB" sz="2800" dirty="0">
                <a:latin typeface="+mj-lt"/>
              </a:rPr>
              <a:t>Each unit of writing is organised as a sequence of skills development followed by an extended writing cycle.  The purpose of this is to equip pupils with the skills required to write effectively within the specified genre.</a:t>
            </a:r>
          </a:p>
          <a:p>
            <a:endParaRPr lang="en-GB" sz="2000" dirty="0"/>
          </a:p>
          <a:p>
            <a:endParaRPr lang="en-GB" sz="3200" b="1" dirty="0">
              <a:latin typeface="+mj-lt"/>
              <a:cs typeface="Calibri"/>
            </a:endParaRPr>
          </a:p>
          <a:p>
            <a:endParaRPr lang="en-GB" sz="2400" dirty="0">
              <a:cs typeface="Calibri"/>
            </a:endParaRPr>
          </a:p>
          <a:p>
            <a:pPr marL="457200" indent="-457200">
              <a:buFont typeface="Arial"/>
              <a:buChar char="•"/>
            </a:pPr>
            <a:endParaRPr lang="en-GB" sz="2800" dirty="0">
              <a:cs typeface="Calibri"/>
            </a:endParaRPr>
          </a:p>
          <a:p>
            <a:endParaRPr lang="en-GB" sz="2800" b="1" dirty="0">
              <a:cs typeface="Calibri"/>
            </a:endParaRPr>
          </a:p>
          <a:p>
            <a:endParaRPr lang="en-GB" sz="2800" b="1" dirty="0">
              <a:cs typeface="Calibri"/>
            </a:endParaRPr>
          </a:p>
        </p:txBody>
      </p:sp>
      <p:grpSp>
        <p:nvGrpSpPr>
          <p:cNvPr id="7" name="Group 6">
            <a:extLst>
              <a:ext uri="{FF2B5EF4-FFF2-40B4-BE49-F238E27FC236}">
                <a16:creationId xmlns:a16="http://schemas.microsoft.com/office/drawing/2014/main" id="{EAAD3721-6153-4F03-8F1E-E5F025B98DAC}"/>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1EC28CD5-F7A4-4D00-832B-51DD5224F37F}"/>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4512AAE6-BEA0-4689-B4FD-4FB30CEE3965}"/>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73144E4E-1868-45B3-9CF8-273568435492}"/>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30078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Rectangle 1">
            <a:extLst>
              <a:ext uri="{FF2B5EF4-FFF2-40B4-BE49-F238E27FC236}">
                <a16:creationId xmlns:a16="http://schemas.microsoft.com/office/drawing/2014/main" id="{1A170186-88E1-408C-AAE6-48F2472C21F5}"/>
              </a:ext>
            </a:extLst>
          </p:cNvPr>
          <p:cNvSpPr/>
          <p:nvPr/>
        </p:nvSpPr>
        <p:spPr>
          <a:xfrm>
            <a:off x="2383352" y="181957"/>
            <a:ext cx="9613998" cy="1969770"/>
          </a:xfrm>
          <a:prstGeom prst="rect">
            <a:avLst/>
          </a:prstGeom>
        </p:spPr>
        <p:txBody>
          <a:bodyPr wrap="square" lIns="91440" tIns="45720" rIns="91440" bIns="45720" anchor="t">
            <a:spAutoFit/>
          </a:bodyPr>
          <a:lstStyle/>
          <a:p>
            <a:r>
              <a:rPr lang="en-GB" sz="3200" b="1" dirty="0">
                <a:latin typeface="+mj-lt"/>
                <a:cs typeface="Calibri"/>
              </a:rPr>
              <a:t>Shared Text</a:t>
            </a:r>
          </a:p>
          <a:p>
            <a:endParaRPr lang="en-GB" sz="1400" b="1" dirty="0">
              <a:latin typeface="+mj-lt"/>
              <a:cs typeface="Calibri"/>
            </a:endParaRPr>
          </a:p>
          <a:p>
            <a:r>
              <a:rPr lang="en-GB" sz="2400" dirty="0">
                <a:latin typeface="+mj-lt"/>
                <a:cs typeface="Calibri"/>
              </a:rPr>
              <a:t>In writing lessons, the units always start with a shared text and the key learning from the module. These provide examples of the skills that the children need and are read together, deconstructed and analysed. </a:t>
            </a:r>
          </a:p>
        </p:txBody>
      </p:sp>
      <p:pic>
        <p:nvPicPr>
          <p:cNvPr id="3" name="Picture 2">
            <a:extLst>
              <a:ext uri="{FF2B5EF4-FFF2-40B4-BE49-F238E27FC236}">
                <a16:creationId xmlns:a16="http://schemas.microsoft.com/office/drawing/2014/main" id="{4D7B6FE1-6C54-4617-B4DA-7A44E87EC35A}"/>
              </a:ext>
            </a:extLst>
          </p:cNvPr>
          <p:cNvPicPr>
            <a:picLocks noChangeAspect="1"/>
          </p:cNvPicPr>
          <p:nvPr/>
        </p:nvPicPr>
        <p:blipFill>
          <a:blip r:embed="rId3"/>
          <a:stretch>
            <a:fillRect/>
          </a:stretch>
        </p:blipFill>
        <p:spPr>
          <a:xfrm>
            <a:off x="6096000" y="2169809"/>
            <a:ext cx="4080387" cy="4506234"/>
          </a:xfrm>
          <a:prstGeom prst="rect">
            <a:avLst/>
          </a:prstGeom>
        </p:spPr>
      </p:pic>
      <p:pic>
        <p:nvPicPr>
          <p:cNvPr id="5" name="Picture 4">
            <a:extLst>
              <a:ext uri="{FF2B5EF4-FFF2-40B4-BE49-F238E27FC236}">
                <a16:creationId xmlns:a16="http://schemas.microsoft.com/office/drawing/2014/main" id="{BA534CC3-8F67-4341-8B62-1354E329CACA}"/>
              </a:ext>
            </a:extLst>
          </p:cNvPr>
          <p:cNvPicPr>
            <a:picLocks noChangeAspect="1"/>
          </p:cNvPicPr>
          <p:nvPr/>
        </p:nvPicPr>
        <p:blipFill>
          <a:blip r:embed="rId4"/>
          <a:stretch>
            <a:fillRect/>
          </a:stretch>
        </p:blipFill>
        <p:spPr>
          <a:xfrm>
            <a:off x="3892705" y="2459724"/>
            <a:ext cx="1897713" cy="4216319"/>
          </a:xfrm>
          <a:prstGeom prst="rect">
            <a:avLst/>
          </a:prstGeom>
        </p:spPr>
      </p:pic>
      <p:grpSp>
        <p:nvGrpSpPr>
          <p:cNvPr id="9" name="Group 8">
            <a:extLst>
              <a:ext uri="{FF2B5EF4-FFF2-40B4-BE49-F238E27FC236}">
                <a16:creationId xmlns:a16="http://schemas.microsoft.com/office/drawing/2014/main" id="{823A8C59-38EF-4E98-86B2-2AC5DC46D8E5}"/>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7694F371-1B50-4E71-A0C3-A43811804FBF}"/>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D5FEC573-A4BE-4BE6-B255-A63D2B3D1E9E}"/>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6" name="Picture 15" descr="A picture containing text&#10;&#10;Description automatically generated">
              <a:extLst>
                <a:ext uri="{FF2B5EF4-FFF2-40B4-BE49-F238E27FC236}">
                  <a16:creationId xmlns:a16="http://schemas.microsoft.com/office/drawing/2014/main" id="{DDEDBE69-CA29-4641-8C34-0B38AD67CC30}"/>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640182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3"/>
          <p:cNvSpPr txBox="1">
            <a:spLocks noGrp="1"/>
          </p:cNvSpPr>
          <p:nvPr>
            <p:ph type="ctrTitle"/>
          </p:nvPr>
        </p:nvSpPr>
        <p:spPr>
          <a:xfrm>
            <a:off x="2266950" y="37151"/>
            <a:ext cx="9144000" cy="871538"/>
          </a:xfrm>
          <a:prstGeom prst="rect">
            <a:avLst/>
          </a:prstGeom>
          <a:noFill/>
          <a:ln>
            <a:noFill/>
          </a:ln>
        </p:spPr>
        <p:txBody>
          <a:bodyPr spcFirstLastPara="1" wrap="square" lIns="91425" tIns="45700" rIns="91425" bIns="45700" anchor="b" anchorCtr="0">
            <a:normAutofit/>
          </a:bodyPr>
          <a:lstStyle/>
          <a:p>
            <a:pPr marL="0" lvl="0" indent="0" algn="ctr">
              <a:lnSpc>
                <a:spcPct val="90000"/>
              </a:lnSpc>
              <a:spcBef>
                <a:spcPts val="0"/>
              </a:spcBef>
              <a:spcAft>
                <a:spcPts val="0"/>
              </a:spcAft>
              <a:buNone/>
            </a:pPr>
            <a:r>
              <a:rPr lang="en-US" sz="4400" b="1" dirty="0">
                <a:cs typeface="Times New Roman" panose="02020603050405020304" pitchFamily="18" charset="0"/>
              </a:rPr>
              <a:t>English</a:t>
            </a:r>
            <a:endParaRPr lang="en-US" dirty="0">
              <a:cs typeface="Times New Roman" panose="02020603050405020304" pitchFamily="18" charset="0"/>
            </a:endParaRPr>
          </a:p>
        </p:txBody>
      </p:sp>
      <p:sp>
        <p:nvSpPr>
          <p:cNvPr id="112" name="Google Shape;112;p3"/>
          <p:cNvSpPr txBox="1">
            <a:spLocks noGrp="1"/>
          </p:cNvSpPr>
          <p:nvPr>
            <p:ph type="subTitle" idx="1"/>
          </p:nvPr>
        </p:nvSpPr>
        <p:spPr>
          <a:xfrm>
            <a:off x="2698270" y="1406592"/>
            <a:ext cx="9296356" cy="5731195"/>
          </a:xfrm>
          <a:prstGeom prst="rect">
            <a:avLst/>
          </a:prstGeom>
          <a:noFill/>
          <a:ln>
            <a:noFill/>
          </a:ln>
        </p:spPr>
        <p:txBody>
          <a:bodyPr spcFirstLastPara="1" wrap="square" lIns="91425" tIns="45700" rIns="91425" bIns="45700" anchor="t" anchorCtr="0">
            <a:noAutofit/>
          </a:bodyPr>
          <a:lstStyle/>
          <a:p>
            <a:pPr marL="0" marR="0" lvl="0" indent="0" algn="l">
              <a:lnSpc>
                <a:spcPct val="100000"/>
              </a:lnSpc>
              <a:spcBef>
                <a:spcPts val="0"/>
              </a:spcBef>
              <a:spcAft>
                <a:spcPts val="0"/>
              </a:spcAft>
              <a:buSzPts val="2000"/>
            </a:pPr>
            <a:endParaRPr lang="en-US" b="1" dirty="0">
              <a:latin typeface="Calibri"/>
              <a:cs typeface="Arial"/>
            </a:endParaRPr>
          </a:p>
          <a:p>
            <a:pPr marL="0" lvl="0" indent="0" algn="ctr" rtl="0">
              <a:lnSpc>
                <a:spcPct val="90000"/>
              </a:lnSpc>
              <a:spcBef>
                <a:spcPts val="1000"/>
              </a:spcBef>
              <a:spcAft>
                <a:spcPts val="0"/>
              </a:spcAft>
              <a:buClr>
                <a:schemeClr val="dk1"/>
              </a:buClr>
              <a:buSzPts val="2000"/>
              <a:buNone/>
            </a:pPr>
            <a:endParaRPr sz="2000" dirty="0"/>
          </a:p>
        </p:txBody>
      </p:sp>
      <p:sp>
        <p:nvSpPr>
          <p:cNvPr id="2" name="Rectangle 1">
            <a:extLst>
              <a:ext uri="{FF2B5EF4-FFF2-40B4-BE49-F238E27FC236}">
                <a16:creationId xmlns:a16="http://schemas.microsoft.com/office/drawing/2014/main" id="{3EC603FE-40FA-4819-9AF3-A07F41988572}"/>
              </a:ext>
            </a:extLst>
          </p:cNvPr>
          <p:cNvSpPr/>
          <p:nvPr/>
        </p:nvSpPr>
        <p:spPr>
          <a:xfrm>
            <a:off x="2238962" y="1226046"/>
            <a:ext cx="9953038" cy="5470472"/>
          </a:xfrm>
          <a:prstGeom prst="rect">
            <a:avLst/>
          </a:prstGeom>
        </p:spPr>
        <p:txBody>
          <a:bodyPr wrap="square">
            <a:spAutoFit/>
          </a:bodyPr>
          <a:lstStyle/>
          <a:p>
            <a:pPr>
              <a:lnSpc>
                <a:spcPct val="107000"/>
              </a:lnSpc>
              <a:spcAft>
                <a:spcPts val="800"/>
              </a:spcAft>
            </a:pP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At Wells Hall Primary, our English curriculum is shaped by two key resources; </a:t>
            </a:r>
            <a:r>
              <a:rPr lang="en-GB"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SoundsWriteand</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 CUSP </a:t>
            </a: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(Curriculum for Unity Schools Partnership) Reading.  These together make up our main teaching resources. </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SoundsWrite</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 is a synthetic and systematic phonics scheme which is utilised to support pupils with their early reading skills – see separate phonics policy.</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CUSP Reading curriculum works alongside the writing curriculum in Key Stage One and Key Stage Two.  This resource is underpinned by cognitive science and is: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500"/>
              </a:spcAft>
              <a:buFont typeface="Symbol" panose="05050102010706020507" pitchFamily="18" charset="2"/>
              <a:buChar char=""/>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Connected: Pupils are supported to make connections in their learning through the use of explicit, modelled teaching.</a:t>
            </a:r>
            <a:endParaRPr lang="en-GB" sz="2000" dirty="0">
              <a:latin typeface="Calibri" panose="020F0502020204030204" pitchFamily="34" charset="0"/>
              <a:ea typeface="Times New Roman" panose="02020603050405020304" pitchFamily="18" charset="0"/>
              <a:cs typeface="Calibri Light" panose="020F0302020204030204" pitchFamily="34" charset="0"/>
            </a:endParaRPr>
          </a:p>
          <a:p>
            <a:pPr marL="342900" lvl="0" indent="-342900">
              <a:lnSpc>
                <a:spcPct val="107000"/>
              </a:lnSpc>
              <a:spcAft>
                <a:spcPts val="1500"/>
              </a:spcAft>
              <a:buFont typeface="Symbol" panose="05050102010706020507" pitchFamily="18" charset="2"/>
              <a:buChar char=""/>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Cumulative: Pupils are taught fewer genres each school year but these genres are revisited throughout the academic year, and in subsequent year groups, enabling Pupils to learn them at greater depth and to develop mastery of skills within each genre.  </a:t>
            </a:r>
            <a:endParaRPr lang="en-GB" sz="2000" dirty="0">
              <a:latin typeface="Calibri" panose="020F0502020204030204" pitchFamily="34" charset="0"/>
              <a:ea typeface="Times New Roman" panose="02020603050405020304" pitchFamily="18" charset="0"/>
              <a:cs typeface="Calibri Light" panose="020F0302020204030204" pitchFamily="34" charset="0"/>
            </a:endParaRPr>
          </a:p>
          <a:p>
            <a:pPr marL="342900" lvl="0" indent="-342900">
              <a:lnSpc>
                <a:spcPct val="107000"/>
              </a:lnSpc>
              <a:spcAft>
                <a:spcPts val="1500"/>
              </a:spcAft>
              <a:buFont typeface="Symbol" panose="05050102010706020507" pitchFamily="18" charset="2"/>
              <a:buChar char=""/>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Coherent: Sequences are systematically planned with thought given to the progression of skills, knowledge and vocabulary within and across year groups.</a:t>
            </a:r>
            <a:endParaRPr lang="en-GB" sz="2000" dirty="0">
              <a:latin typeface="Calibri" panose="020F0502020204030204" pitchFamily="34" charset="0"/>
              <a:ea typeface="Times New Roman" panose="02020603050405020304" pitchFamily="18" charset="0"/>
              <a:cs typeface="Calibri Light" panose="020F0302020204030204" pitchFamily="34" charset="0"/>
            </a:endParaRPr>
          </a:p>
        </p:txBody>
      </p:sp>
      <p:grpSp>
        <p:nvGrpSpPr>
          <p:cNvPr id="10" name="Group 9">
            <a:extLst>
              <a:ext uri="{FF2B5EF4-FFF2-40B4-BE49-F238E27FC236}">
                <a16:creationId xmlns:a16="http://schemas.microsoft.com/office/drawing/2014/main" id="{C3FDFBC3-975C-42FE-9FEB-0ED1CA0A8684}"/>
              </a:ext>
            </a:extLst>
          </p:cNvPr>
          <p:cNvGrpSpPr/>
          <p:nvPr/>
        </p:nvGrpSpPr>
        <p:grpSpPr>
          <a:xfrm>
            <a:off x="0" y="0"/>
            <a:ext cx="2152357" cy="6858000"/>
            <a:chOff x="0" y="0"/>
            <a:chExt cx="2152357" cy="6858000"/>
          </a:xfrm>
        </p:grpSpPr>
        <p:grpSp>
          <p:nvGrpSpPr>
            <p:cNvPr id="11" name="Group 10">
              <a:extLst>
                <a:ext uri="{FF2B5EF4-FFF2-40B4-BE49-F238E27FC236}">
                  <a16:creationId xmlns:a16="http://schemas.microsoft.com/office/drawing/2014/main" id="{6C7A3A2A-1D7D-4819-9AED-196609F0271A}"/>
                </a:ext>
              </a:extLst>
            </p:cNvPr>
            <p:cNvGrpSpPr/>
            <p:nvPr/>
          </p:nvGrpSpPr>
          <p:grpSpPr>
            <a:xfrm>
              <a:off x="0" y="0"/>
              <a:ext cx="2152357" cy="6858000"/>
              <a:chOff x="0" y="0"/>
              <a:chExt cx="2152357" cy="6858000"/>
            </a:xfrm>
            <a:solidFill>
              <a:schemeClr val="accent1">
                <a:lumMod val="75000"/>
              </a:schemeClr>
            </a:solidFill>
          </p:grpSpPr>
          <p:sp>
            <p:nvSpPr>
              <p:cNvPr id="13" name="Google Shape;86;p1">
                <a:extLst>
                  <a:ext uri="{FF2B5EF4-FFF2-40B4-BE49-F238E27FC236}">
                    <a16:creationId xmlns:a16="http://schemas.microsoft.com/office/drawing/2014/main" id="{703B38B5-165B-4DA9-B15B-B419752787E3}"/>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17D0DE93-0FC1-4E8B-AF8F-FAAC6C41F58E}"/>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2" name="Picture 11" descr="A picture containing text&#10;&#10;Description automatically generated">
              <a:extLst>
                <a:ext uri="{FF2B5EF4-FFF2-40B4-BE49-F238E27FC236}">
                  <a16:creationId xmlns:a16="http://schemas.microsoft.com/office/drawing/2014/main" id="{B0A0BC45-13A1-45A1-99A5-833CEBB7D2F4}"/>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020405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24514" y="242588"/>
            <a:ext cx="9767485" cy="9140964"/>
          </a:xfrm>
          <a:prstGeom prst="rect">
            <a:avLst/>
          </a:prstGeom>
          <a:noFill/>
        </p:spPr>
        <p:txBody>
          <a:bodyPr wrap="square" lIns="91440" tIns="45720" rIns="91440" bIns="45720" rtlCol="0" anchor="t">
            <a:spAutoFit/>
          </a:bodyPr>
          <a:lstStyle/>
          <a:p>
            <a:r>
              <a:rPr lang="en-GB" sz="2800" b="1" dirty="0">
                <a:latin typeface="+mj-lt"/>
              </a:rPr>
              <a:t>English Writing lessons are typically structured in the following ways:</a:t>
            </a:r>
          </a:p>
          <a:p>
            <a:endParaRPr lang="en-GB" sz="1200" dirty="0">
              <a:latin typeface="+mj-lt"/>
            </a:endParaRPr>
          </a:p>
          <a:p>
            <a:r>
              <a:rPr lang="en-GB" sz="2800" dirty="0">
                <a:latin typeface="+mj-lt"/>
              </a:rPr>
              <a:t>Lessons begin with opportunities for pupils to revisit prior learning using, </a:t>
            </a:r>
            <a:r>
              <a:rPr lang="en-GB" sz="2800" b="1" dirty="0">
                <a:latin typeface="+mj-lt"/>
              </a:rPr>
              <a:t>‘Remember it now,’ tasks</a:t>
            </a:r>
            <a:r>
              <a:rPr lang="en-GB" sz="2800" dirty="0">
                <a:latin typeface="+mj-lt"/>
              </a:rPr>
              <a:t>. This supports pupils in committing new learning to their long- term memory and consequently reduces cognitive load when they are writing.   </a:t>
            </a:r>
          </a:p>
          <a:p>
            <a:endParaRPr lang="en-GB" sz="1200" dirty="0">
              <a:latin typeface="+mj-lt"/>
            </a:endParaRPr>
          </a:p>
          <a:p>
            <a:r>
              <a:rPr lang="en-GB" sz="2800" dirty="0">
                <a:latin typeface="+mj-lt"/>
              </a:rPr>
              <a:t>Lessons are taught through the, </a:t>
            </a:r>
            <a:r>
              <a:rPr lang="en-GB" sz="2800" b="1" dirty="0">
                <a:latin typeface="+mj-lt"/>
              </a:rPr>
              <a:t>‘My turn, our turn, your turn,</a:t>
            </a:r>
            <a:r>
              <a:rPr lang="en-GB" sz="2800" dirty="0">
                <a:latin typeface="+mj-lt"/>
              </a:rPr>
              <a:t>’ approach with clear modelling at the heart of this.  This offers pupils a shared schema of what success looks like, in order that they may more effectively apply taught content in their own work.  It also affords all pupils with the opportunity to demonstrate their learning to their teacher.</a:t>
            </a:r>
          </a:p>
          <a:p>
            <a:endParaRPr lang="en-GB" sz="1200" dirty="0">
              <a:latin typeface="+mj-lt"/>
            </a:endParaRPr>
          </a:p>
          <a:p>
            <a:r>
              <a:rPr lang="en-GB" sz="2800" dirty="0">
                <a:latin typeface="+mj-lt"/>
              </a:rPr>
              <a:t>Lessons include </a:t>
            </a:r>
            <a:r>
              <a:rPr lang="en-GB" sz="2800" b="1" dirty="0">
                <a:latin typeface="+mj-lt"/>
              </a:rPr>
              <a:t>discrete teaching of the grammatical conventions</a:t>
            </a:r>
            <a:r>
              <a:rPr lang="en-GB" sz="2800" dirty="0">
                <a:latin typeface="+mj-lt"/>
              </a:rPr>
              <a:t> required for the particular piece of writing.</a:t>
            </a:r>
          </a:p>
          <a:p>
            <a:endParaRPr lang="en-GB" sz="2000" dirty="0"/>
          </a:p>
          <a:p>
            <a:endParaRPr lang="en-GB" sz="3200" b="1" dirty="0">
              <a:latin typeface="+mj-lt"/>
              <a:cs typeface="Calibri"/>
            </a:endParaRPr>
          </a:p>
          <a:p>
            <a:endParaRPr lang="en-GB" sz="2400" dirty="0">
              <a:cs typeface="Calibri"/>
            </a:endParaRPr>
          </a:p>
          <a:p>
            <a:pPr marL="457200" indent="-457200">
              <a:buFont typeface="Arial"/>
              <a:buChar char="•"/>
            </a:pPr>
            <a:endParaRPr lang="en-GB" sz="2800" dirty="0">
              <a:cs typeface="Calibri"/>
            </a:endParaRPr>
          </a:p>
          <a:p>
            <a:endParaRPr lang="en-GB" sz="2800" b="1" dirty="0">
              <a:cs typeface="Calibri"/>
            </a:endParaRPr>
          </a:p>
          <a:p>
            <a:endParaRPr lang="en-GB" sz="2800" b="1" dirty="0">
              <a:cs typeface="Calibri"/>
            </a:endParaRPr>
          </a:p>
        </p:txBody>
      </p:sp>
      <p:grpSp>
        <p:nvGrpSpPr>
          <p:cNvPr id="7" name="Group 6">
            <a:extLst>
              <a:ext uri="{FF2B5EF4-FFF2-40B4-BE49-F238E27FC236}">
                <a16:creationId xmlns:a16="http://schemas.microsoft.com/office/drawing/2014/main" id="{3D059313-B745-47BA-9C93-B8EE3850B7C6}"/>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93DDF0A1-EB48-47A0-94BF-B45B65135460}"/>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258B4859-DE42-4B37-ADB1-46FAAFF86396}"/>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F8A43B89-9F24-4564-B42A-1AC979CB588A}"/>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880599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Rectangle 1">
            <a:extLst>
              <a:ext uri="{FF2B5EF4-FFF2-40B4-BE49-F238E27FC236}">
                <a16:creationId xmlns:a16="http://schemas.microsoft.com/office/drawing/2014/main" id="{1A170186-88E1-408C-AAE6-48F2472C21F5}"/>
              </a:ext>
            </a:extLst>
          </p:cNvPr>
          <p:cNvSpPr/>
          <p:nvPr/>
        </p:nvSpPr>
        <p:spPr>
          <a:xfrm>
            <a:off x="2578002" y="638923"/>
            <a:ext cx="9613998" cy="954107"/>
          </a:xfrm>
          <a:prstGeom prst="rect">
            <a:avLst/>
          </a:prstGeom>
        </p:spPr>
        <p:txBody>
          <a:bodyPr wrap="square" lIns="91440" tIns="45720" rIns="91440" bIns="45720" anchor="t">
            <a:spAutoFit/>
          </a:bodyPr>
          <a:lstStyle/>
          <a:p>
            <a:r>
              <a:rPr lang="en-GB" sz="2800" dirty="0">
                <a:latin typeface="+mj-lt"/>
                <a:cs typeface="Calibri"/>
              </a:rPr>
              <a:t>Key Learning is introduced to teachers at the start of each unit; guiding the teaching.</a:t>
            </a:r>
          </a:p>
        </p:txBody>
      </p:sp>
      <p:pic>
        <p:nvPicPr>
          <p:cNvPr id="4" name="Picture 3">
            <a:extLst>
              <a:ext uri="{FF2B5EF4-FFF2-40B4-BE49-F238E27FC236}">
                <a16:creationId xmlns:a16="http://schemas.microsoft.com/office/drawing/2014/main" id="{EEF2E043-897E-433F-82EB-D04FF4D60476}"/>
              </a:ext>
            </a:extLst>
          </p:cNvPr>
          <p:cNvPicPr>
            <a:picLocks noChangeAspect="1"/>
          </p:cNvPicPr>
          <p:nvPr/>
        </p:nvPicPr>
        <p:blipFill>
          <a:blip r:embed="rId3"/>
          <a:stretch>
            <a:fillRect/>
          </a:stretch>
        </p:blipFill>
        <p:spPr>
          <a:xfrm>
            <a:off x="4288400" y="1814819"/>
            <a:ext cx="4678619" cy="3927204"/>
          </a:xfrm>
          <a:prstGeom prst="rect">
            <a:avLst/>
          </a:prstGeom>
        </p:spPr>
      </p:pic>
      <p:grpSp>
        <p:nvGrpSpPr>
          <p:cNvPr id="19" name="Group 18">
            <a:extLst>
              <a:ext uri="{FF2B5EF4-FFF2-40B4-BE49-F238E27FC236}">
                <a16:creationId xmlns:a16="http://schemas.microsoft.com/office/drawing/2014/main" id="{07C628C3-A664-4320-B162-B2AC0646EA7D}"/>
              </a:ext>
            </a:extLst>
          </p:cNvPr>
          <p:cNvGrpSpPr/>
          <p:nvPr/>
        </p:nvGrpSpPr>
        <p:grpSpPr>
          <a:xfrm>
            <a:off x="9295" y="0"/>
            <a:ext cx="2152357" cy="6858000"/>
            <a:chOff x="9295" y="0"/>
            <a:chExt cx="2152357" cy="6858000"/>
          </a:xfrm>
        </p:grpSpPr>
        <p:sp>
          <p:nvSpPr>
            <p:cNvPr id="20" name="Google Shape;86;p1">
              <a:extLst>
                <a:ext uri="{FF2B5EF4-FFF2-40B4-BE49-F238E27FC236}">
                  <a16:creationId xmlns:a16="http://schemas.microsoft.com/office/drawing/2014/main" id="{2206F80B-CC49-4FBB-A1C4-C4CF31C72C36}"/>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88;p1">
              <a:extLst>
                <a:ext uri="{FF2B5EF4-FFF2-40B4-BE49-F238E27FC236}">
                  <a16:creationId xmlns:a16="http://schemas.microsoft.com/office/drawing/2014/main" id="{7C8E9188-1010-4961-8DCF-206DD6F68893}"/>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27" name="Picture 26" descr="A picture containing text&#10;&#10;Description automatically generated">
              <a:extLst>
                <a:ext uri="{FF2B5EF4-FFF2-40B4-BE49-F238E27FC236}">
                  <a16:creationId xmlns:a16="http://schemas.microsoft.com/office/drawing/2014/main" id="{0D9841F0-B395-4EF0-B10D-3B234B16E5EC}"/>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016789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552486" y="677027"/>
            <a:ext cx="9365852" cy="7786747"/>
          </a:xfrm>
          <a:prstGeom prst="rect">
            <a:avLst/>
          </a:prstGeom>
          <a:noFill/>
        </p:spPr>
        <p:txBody>
          <a:bodyPr wrap="square" lIns="91440" tIns="45720" rIns="91440" bIns="45720" rtlCol="0" anchor="t">
            <a:spAutoFit/>
          </a:bodyPr>
          <a:lstStyle/>
          <a:p>
            <a:r>
              <a:rPr lang="en-GB" sz="2000" b="1" dirty="0"/>
              <a:t>English Writing lessons are typically structured in the following ways:</a:t>
            </a:r>
          </a:p>
          <a:p>
            <a:endParaRPr lang="en-GB" sz="2000" dirty="0"/>
          </a:p>
          <a:p>
            <a:r>
              <a:rPr lang="en-GB" sz="2000" dirty="0"/>
              <a:t>Lessons are taught through the 6-part, ‘</a:t>
            </a:r>
            <a:r>
              <a:rPr lang="en-GB" sz="2000" b="1" dirty="0"/>
              <a:t>Connect, Explain, Example, Attempt, Apply, Challenge</a:t>
            </a:r>
            <a:r>
              <a:rPr lang="en-GB" sz="2000" dirty="0"/>
              <a:t>’ approach, with clear modelling at the heart of this.  </a:t>
            </a:r>
          </a:p>
          <a:p>
            <a:endParaRPr lang="en-GB" sz="2000" dirty="0"/>
          </a:p>
          <a:p>
            <a:pPr marL="457200" indent="-457200">
              <a:buAutoNum type="arabicPeriod"/>
            </a:pPr>
            <a:r>
              <a:rPr lang="en-GB" sz="2000" dirty="0"/>
              <a:t>The </a:t>
            </a:r>
            <a:r>
              <a:rPr lang="en-GB" sz="2000" b="1" dirty="0"/>
              <a:t>connect</a:t>
            </a:r>
            <a:r>
              <a:rPr lang="en-GB" sz="2000" dirty="0"/>
              <a:t> part of the lesson supports  children in situating the learning in their existing schema. </a:t>
            </a:r>
          </a:p>
          <a:p>
            <a:pPr marL="457200" indent="-457200">
              <a:buAutoNum type="arabicPeriod"/>
            </a:pPr>
            <a:r>
              <a:rPr lang="en-GB" sz="2000" dirty="0"/>
              <a:t>The </a:t>
            </a:r>
            <a:r>
              <a:rPr lang="en-GB" sz="2000" b="1" dirty="0"/>
              <a:t>explain</a:t>
            </a:r>
            <a:r>
              <a:rPr lang="en-GB" sz="2000" dirty="0"/>
              <a:t> stage discretely teaches the new skills that will be the focus of the lesson.</a:t>
            </a:r>
          </a:p>
          <a:p>
            <a:pPr marL="457200" indent="-457200">
              <a:buAutoNum type="arabicPeriod"/>
            </a:pPr>
            <a:r>
              <a:rPr lang="en-GB" sz="2000" dirty="0"/>
              <a:t>In the </a:t>
            </a:r>
            <a:r>
              <a:rPr lang="en-GB" sz="2000" b="1" dirty="0"/>
              <a:t>example</a:t>
            </a:r>
            <a:r>
              <a:rPr lang="en-GB" sz="2000" dirty="0"/>
              <a:t> part of the lesson, teachers model using the skills that are required and discuss potential pitfalls and misconceptions.</a:t>
            </a:r>
          </a:p>
          <a:p>
            <a:pPr marL="457200" indent="-457200">
              <a:buAutoNum type="arabicPeriod"/>
            </a:pPr>
            <a:r>
              <a:rPr lang="en-GB" sz="2000" dirty="0"/>
              <a:t>During the </a:t>
            </a:r>
            <a:r>
              <a:rPr lang="en-GB" sz="2000" b="1" dirty="0"/>
              <a:t>attempt </a:t>
            </a:r>
            <a:r>
              <a:rPr lang="en-GB" sz="2000" dirty="0"/>
              <a:t>stage, children are supported in using the taught skill and misconceptions that appear are addressed.</a:t>
            </a:r>
          </a:p>
          <a:p>
            <a:pPr marL="457200" indent="-457200">
              <a:buAutoNum type="arabicPeriod"/>
            </a:pPr>
            <a:r>
              <a:rPr lang="en-GB" sz="2000" dirty="0"/>
              <a:t>As the lesson progresses, children are given the opportunity to </a:t>
            </a:r>
            <a:r>
              <a:rPr lang="en-GB" sz="2000" b="1" dirty="0"/>
              <a:t>apply</a:t>
            </a:r>
            <a:r>
              <a:rPr lang="en-GB" sz="2000" dirty="0"/>
              <a:t> their new skill with increased independence and within context.</a:t>
            </a:r>
          </a:p>
          <a:p>
            <a:pPr marL="457200" indent="-457200">
              <a:buAutoNum type="arabicPeriod"/>
            </a:pPr>
            <a:r>
              <a:rPr lang="en-GB" sz="2000" dirty="0"/>
              <a:t>Finally, if they are confident, children will be </a:t>
            </a:r>
            <a:r>
              <a:rPr lang="en-GB" sz="2000" b="1" dirty="0"/>
              <a:t>challenge</a:t>
            </a:r>
            <a:r>
              <a:rPr lang="en-GB" sz="2000" dirty="0"/>
              <a:t>d to use the skill in a new context or with greater accuracy.</a:t>
            </a:r>
          </a:p>
          <a:p>
            <a:endParaRPr lang="en-GB" sz="2000" dirty="0"/>
          </a:p>
          <a:p>
            <a:endParaRPr lang="en-GB" sz="3200" b="1" dirty="0">
              <a:latin typeface="+mj-lt"/>
              <a:cs typeface="Calibri"/>
            </a:endParaRPr>
          </a:p>
          <a:p>
            <a:endParaRPr lang="en-GB" sz="2400" dirty="0">
              <a:cs typeface="Calibri"/>
            </a:endParaRPr>
          </a:p>
          <a:p>
            <a:pPr marL="457200" indent="-457200">
              <a:buFont typeface="Arial"/>
              <a:buChar char="•"/>
            </a:pPr>
            <a:endParaRPr lang="en-GB" sz="2800" dirty="0">
              <a:cs typeface="Calibri"/>
            </a:endParaRPr>
          </a:p>
          <a:p>
            <a:endParaRPr lang="en-GB" sz="2800" b="1" dirty="0">
              <a:cs typeface="Calibri"/>
            </a:endParaRPr>
          </a:p>
          <a:p>
            <a:endParaRPr lang="en-GB" sz="2800" b="1" dirty="0">
              <a:cs typeface="Calibri"/>
            </a:endParaRPr>
          </a:p>
        </p:txBody>
      </p:sp>
      <p:grpSp>
        <p:nvGrpSpPr>
          <p:cNvPr id="7" name="Group 6">
            <a:extLst>
              <a:ext uri="{FF2B5EF4-FFF2-40B4-BE49-F238E27FC236}">
                <a16:creationId xmlns:a16="http://schemas.microsoft.com/office/drawing/2014/main" id="{6F917C88-0347-4205-8B43-D273C9532E6E}"/>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209AE43B-01D2-4226-96D7-3C4AD4113B78}"/>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C63B7CC0-44C3-4898-8ACE-CF1480752FBF}"/>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131F13A6-FA3D-4C16-9348-CA2E5722E636}"/>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949994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366936" y="319426"/>
            <a:ext cx="9552908" cy="2092881"/>
          </a:xfrm>
          <a:prstGeom prst="rect">
            <a:avLst/>
          </a:prstGeom>
          <a:noFill/>
        </p:spPr>
        <p:txBody>
          <a:bodyPr wrap="square" lIns="91440" tIns="45720" rIns="91440" bIns="45720" rtlCol="0" anchor="t">
            <a:spAutoFit/>
          </a:bodyPr>
          <a:lstStyle/>
          <a:p>
            <a:r>
              <a:rPr lang="en-GB" sz="2800" dirty="0">
                <a:latin typeface="+mj-lt"/>
              </a:rPr>
              <a:t>Defining content knowledge:</a:t>
            </a:r>
          </a:p>
          <a:p>
            <a:r>
              <a:rPr lang="en-GB" sz="2800" dirty="0">
                <a:latin typeface="+mj-lt"/>
                <a:cs typeface="Calibri"/>
              </a:rPr>
              <a:t>This supports both the subject knowledge of staff, gives the school a shared language of instruction and scaffolds the pupils’ understanding.</a:t>
            </a:r>
          </a:p>
          <a:p>
            <a:endParaRPr lang="en-GB" dirty="0">
              <a:latin typeface="+mj-lt"/>
              <a:cs typeface="Calibri"/>
            </a:endParaRPr>
          </a:p>
        </p:txBody>
      </p:sp>
      <p:pic>
        <p:nvPicPr>
          <p:cNvPr id="5" name="Picture 4">
            <a:extLst>
              <a:ext uri="{FF2B5EF4-FFF2-40B4-BE49-F238E27FC236}">
                <a16:creationId xmlns:a16="http://schemas.microsoft.com/office/drawing/2014/main" id="{19CC2D68-EB1F-4111-AB30-DA22F23F1C75}"/>
              </a:ext>
            </a:extLst>
          </p:cNvPr>
          <p:cNvPicPr>
            <a:picLocks noChangeAspect="1"/>
          </p:cNvPicPr>
          <p:nvPr/>
        </p:nvPicPr>
        <p:blipFill>
          <a:blip r:embed="rId3"/>
          <a:stretch>
            <a:fillRect/>
          </a:stretch>
        </p:blipFill>
        <p:spPr>
          <a:xfrm>
            <a:off x="4334562" y="2463926"/>
            <a:ext cx="6218001" cy="4254422"/>
          </a:xfrm>
          <a:prstGeom prst="rect">
            <a:avLst/>
          </a:prstGeom>
        </p:spPr>
      </p:pic>
      <p:grpSp>
        <p:nvGrpSpPr>
          <p:cNvPr id="21" name="Group 20">
            <a:extLst>
              <a:ext uri="{FF2B5EF4-FFF2-40B4-BE49-F238E27FC236}">
                <a16:creationId xmlns:a16="http://schemas.microsoft.com/office/drawing/2014/main" id="{4F243A28-0D2C-4E29-8AC0-BBC80F401EA4}"/>
              </a:ext>
            </a:extLst>
          </p:cNvPr>
          <p:cNvGrpSpPr/>
          <p:nvPr/>
        </p:nvGrpSpPr>
        <p:grpSpPr>
          <a:xfrm>
            <a:off x="9295" y="0"/>
            <a:ext cx="2152357" cy="6858000"/>
            <a:chOff x="9295" y="0"/>
            <a:chExt cx="2152357" cy="6858000"/>
          </a:xfrm>
        </p:grpSpPr>
        <p:sp>
          <p:nvSpPr>
            <p:cNvPr id="22" name="Google Shape;86;p1">
              <a:extLst>
                <a:ext uri="{FF2B5EF4-FFF2-40B4-BE49-F238E27FC236}">
                  <a16:creationId xmlns:a16="http://schemas.microsoft.com/office/drawing/2014/main" id="{9A0435A0-0E30-4CC5-9D84-6BEEAF1C28C4}"/>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88;p1">
              <a:extLst>
                <a:ext uri="{FF2B5EF4-FFF2-40B4-BE49-F238E27FC236}">
                  <a16:creationId xmlns:a16="http://schemas.microsoft.com/office/drawing/2014/main" id="{1B824EF4-9CF9-4DB4-A70F-709FB61E4703}"/>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24" name="Picture 23" descr="A picture containing text&#10;&#10;Description automatically generated">
              <a:extLst>
                <a:ext uri="{FF2B5EF4-FFF2-40B4-BE49-F238E27FC236}">
                  <a16:creationId xmlns:a16="http://schemas.microsoft.com/office/drawing/2014/main" id="{1729A111-A8EC-4571-A007-9EA69A30945D}"/>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096556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18404" y="266047"/>
            <a:ext cx="9336061" cy="1569660"/>
          </a:xfrm>
          <a:prstGeom prst="rect">
            <a:avLst/>
          </a:prstGeom>
          <a:noFill/>
        </p:spPr>
        <p:txBody>
          <a:bodyPr wrap="square" lIns="91440" tIns="45720" rIns="91440" bIns="45720" rtlCol="0" anchor="t">
            <a:spAutoFit/>
          </a:bodyPr>
          <a:lstStyle/>
          <a:p>
            <a:r>
              <a:rPr lang="en-GB" sz="3200" b="1" dirty="0"/>
              <a:t>Vocabulary - Writing</a:t>
            </a:r>
          </a:p>
          <a:p>
            <a:endParaRPr lang="en-GB" sz="2400" b="1" dirty="0">
              <a:ea typeface="+mn-lt"/>
              <a:cs typeface="+mn-lt"/>
            </a:endParaRPr>
          </a:p>
          <a:p>
            <a:r>
              <a:rPr lang="en-GB" sz="2000" dirty="0">
                <a:cs typeface="Calibri"/>
              </a:rPr>
              <a:t>Vocabulary instruction incorporated in each unit, with subject specific vocabulary (Tier 2 and 3) introduced to support the children.</a:t>
            </a:r>
            <a:endParaRPr lang="en-GB" sz="2000" b="1" dirty="0">
              <a:cs typeface="Calibri"/>
            </a:endParaRPr>
          </a:p>
        </p:txBody>
      </p:sp>
      <p:sp>
        <p:nvSpPr>
          <p:cNvPr id="2" name="TextBox 1">
            <a:extLst>
              <a:ext uri="{FF2B5EF4-FFF2-40B4-BE49-F238E27FC236}">
                <a16:creationId xmlns:a16="http://schemas.microsoft.com/office/drawing/2014/main" id="{949020FA-5CA5-4DBB-831B-CF7D9D6E248D}"/>
              </a:ext>
            </a:extLst>
          </p:cNvPr>
          <p:cNvSpPr txBox="1"/>
          <p:nvPr/>
        </p:nvSpPr>
        <p:spPr>
          <a:xfrm>
            <a:off x="4724400" y="3200400"/>
            <a:ext cx="6610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5" name="Picture 4">
            <a:extLst>
              <a:ext uri="{FF2B5EF4-FFF2-40B4-BE49-F238E27FC236}">
                <a16:creationId xmlns:a16="http://schemas.microsoft.com/office/drawing/2014/main" id="{B9DEC979-3A2D-4A4C-B31A-573EA5AE41B5}"/>
              </a:ext>
            </a:extLst>
          </p:cNvPr>
          <p:cNvPicPr>
            <a:picLocks noChangeAspect="1"/>
          </p:cNvPicPr>
          <p:nvPr/>
        </p:nvPicPr>
        <p:blipFill>
          <a:blip r:embed="rId3"/>
          <a:stretch>
            <a:fillRect/>
          </a:stretch>
        </p:blipFill>
        <p:spPr>
          <a:xfrm>
            <a:off x="4134924" y="1971747"/>
            <a:ext cx="5569514" cy="3759134"/>
          </a:xfrm>
          <a:prstGeom prst="rect">
            <a:avLst/>
          </a:prstGeom>
        </p:spPr>
      </p:pic>
      <p:grpSp>
        <p:nvGrpSpPr>
          <p:cNvPr id="9" name="Group 8">
            <a:extLst>
              <a:ext uri="{FF2B5EF4-FFF2-40B4-BE49-F238E27FC236}">
                <a16:creationId xmlns:a16="http://schemas.microsoft.com/office/drawing/2014/main" id="{9B169645-80EC-4BAE-B4C8-71C5AD886EDF}"/>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EA98EBCB-EA26-48CD-8494-768B3D89C849}"/>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88;p1">
              <a:extLst>
                <a:ext uri="{FF2B5EF4-FFF2-40B4-BE49-F238E27FC236}">
                  <a16:creationId xmlns:a16="http://schemas.microsoft.com/office/drawing/2014/main" id="{94A3C203-A9AA-4095-B739-856D973EA252}"/>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6" name="Picture 15" descr="A picture containing text&#10;&#10;Description automatically generated">
              <a:extLst>
                <a:ext uri="{FF2B5EF4-FFF2-40B4-BE49-F238E27FC236}">
                  <a16:creationId xmlns:a16="http://schemas.microsoft.com/office/drawing/2014/main" id="{5415C05C-9EF9-46ED-AA49-6F3B7E4D7689}"/>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291822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552486" y="677027"/>
            <a:ext cx="9365852" cy="7294305"/>
          </a:xfrm>
          <a:prstGeom prst="rect">
            <a:avLst/>
          </a:prstGeom>
          <a:noFill/>
        </p:spPr>
        <p:txBody>
          <a:bodyPr wrap="square" lIns="91440" tIns="45720" rIns="91440" bIns="45720" rtlCol="0" anchor="t">
            <a:spAutoFit/>
          </a:bodyPr>
          <a:lstStyle/>
          <a:p>
            <a:r>
              <a:rPr lang="en-GB" sz="3200" b="1" dirty="0">
                <a:latin typeface="+mj-lt"/>
              </a:rPr>
              <a:t>What the English Curriculum looks like in practice:</a:t>
            </a:r>
            <a:endParaRPr lang="en-GB" sz="3200" b="1" dirty="0">
              <a:latin typeface="+mj-lt"/>
              <a:cs typeface="Calibri"/>
            </a:endParaRPr>
          </a:p>
          <a:p>
            <a:endParaRPr lang="en-GB" sz="3200" b="1" dirty="0">
              <a:latin typeface="+mj-lt"/>
              <a:cs typeface="Calibri"/>
            </a:endParaRPr>
          </a:p>
          <a:p>
            <a:r>
              <a:rPr lang="en-GB" sz="2000" dirty="0"/>
              <a:t>In EYFS, early reading strategies are explicitly taught through </a:t>
            </a:r>
            <a:r>
              <a:rPr lang="en-GB" sz="2000" dirty="0" err="1"/>
              <a:t>SoundsWrite</a:t>
            </a:r>
            <a:r>
              <a:rPr lang="en-GB" sz="2000" dirty="0"/>
              <a:t> Phonics programme (see Phonics policy). Every pupil is taught phonics daily and this continues into Key Stage One.</a:t>
            </a:r>
          </a:p>
          <a:p>
            <a:endParaRPr lang="en-GB" sz="2000" dirty="0"/>
          </a:p>
          <a:p>
            <a:r>
              <a:rPr lang="en-GB" sz="2000" dirty="0"/>
              <a:t>In EYFS, writing is taught through </a:t>
            </a:r>
            <a:r>
              <a:rPr lang="en-GB" sz="2000" b="1" dirty="0"/>
              <a:t>daily phonics lessons</a:t>
            </a:r>
            <a:r>
              <a:rPr lang="en-GB" sz="2000" dirty="0"/>
              <a:t> using the </a:t>
            </a:r>
            <a:r>
              <a:rPr lang="en-GB" sz="2000" dirty="0" err="1"/>
              <a:t>SoundsWrite</a:t>
            </a:r>
            <a:r>
              <a:rPr lang="en-GB" sz="2000" dirty="0"/>
              <a:t> programme.  Pupils also have a daily English lesson which is based around a carefully considered core literature spine consisting of 30 books.  These lessons offer opportunities for daily </a:t>
            </a:r>
            <a:r>
              <a:rPr lang="en-GB" sz="2000" dirty="0" err="1"/>
              <a:t>oracy</a:t>
            </a:r>
            <a:r>
              <a:rPr lang="en-GB" sz="2000" dirty="0"/>
              <a:t> skills and two guided, focused writing activities each week, in small groups.  </a:t>
            </a:r>
          </a:p>
          <a:p>
            <a:endParaRPr lang="en-GB" sz="2000" dirty="0"/>
          </a:p>
          <a:p>
            <a:r>
              <a:rPr lang="en-GB" sz="2000" dirty="0"/>
              <a:t>In addition to this, pupils are offered opportunities to </a:t>
            </a:r>
            <a:r>
              <a:rPr lang="en-GB" sz="2000" b="1" dirty="0"/>
              <a:t>write throughout continuous provision</a:t>
            </a:r>
            <a:r>
              <a:rPr lang="en-GB" sz="2000" dirty="0"/>
              <a:t> where they are encouraged to mark – make, with adults frequently scribing and/or modelling writing for pupils, often in line with their interests.  </a:t>
            </a:r>
          </a:p>
          <a:p>
            <a:r>
              <a:rPr lang="en-GB" sz="2000" dirty="0"/>
              <a:t>Pupils are also expected to partake in, ‘</a:t>
            </a:r>
            <a:r>
              <a:rPr lang="en-GB" sz="2000" b="1" dirty="0"/>
              <a:t>Must do,’ jobs</a:t>
            </a:r>
            <a:r>
              <a:rPr lang="en-GB" sz="2000" dirty="0"/>
              <a:t> which include tasks that have a writing focus.</a:t>
            </a:r>
          </a:p>
          <a:p>
            <a:endParaRPr lang="en-GB" sz="2400" dirty="0">
              <a:cs typeface="Calibri"/>
            </a:endParaRPr>
          </a:p>
          <a:p>
            <a:pPr marL="457200" indent="-457200">
              <a:buFont typeface="Arial"/>
              <a:buChar char="•"/>
            </a:pPr>
            <a:endParaRPr lang="en-GB" sz="2800" dirty="0">
              <a:cs typeface="Calibri"/>
            </a:endParaRPr>
          </a:p>
          <a:p>
            <a:endParaRPr lang="en-GB" sz="2800" b="1" dirty="0">
              <a:cs typeface="Calibri"/>
            </a:endParaRPr>
          </a:p>
          <a:p>
            <a:endParaRPr lang="en-GB" sz="2800" b="1" dirty="0">
              <a:cs typeface="Calibri"/>
            </a:endParaRPr>
          </a:p>
        </p:txBody>
      </p:sp>
      <p:grpSp>
        <p:nvGrpSpPr>
          <p:cNvPr id="7" name="Group 6">
            <a:extLst>
              <a:ext uri="{FF2B5EF4-FFF2-40B4-BE49-F238E27FC236}">
                <a16:creationId xmlns:a16="http://schemas.microsoft.com/office/drawing/2014/main" id="{075BB77D-D75E-45CB-8F45-B47193A8752B}"/>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F81C244B-BD77-4555-AC1B-5C06A44ACCB8}"/>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5E653626-3A79-4A63-8F6E-044366BCE749}"/>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E3D381ED-F4B2-4775-9C8F-94691B43A506}"/>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825238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355532" y="200729"/>
            <a:ext cx="9789977" cy="7417415"/>
          </a:xfrm>
          <a:prstGeom prst="rect">
            <a:avLst/>
          </a:prstGeom>
          <a:noFill/>
        </p:spPr>
        <p:txBody>
          <a:bodyPr wrap="square" lIns="91440" tIns="45720" rIns="91440" bIns="45720" rtlCol="0" anchor="t">
            <a:spAutoFit/>
          </a:bodyPr>
          <a:lstStyle/>
          <a:p>
            <a:r>
              <a:rPr lang="en-GB" sz="2700" dirty="0">
                <a:latin typeface="+mj-lt"/>
              </a:rPr>
              <a:t>EYFS Reading</a:t>
            </a:r>
          </a:p>
          <a:p>
            <a:r>
              <a:rPr lang="en-GB" sz="2700" dirty="0">
                <a:latin typeface="+mj-lt"/>
              </a:rPr>
              <a:t>In Reception a story is used as the starting point each week to ignite children love of learning. The text each week becomes embedded in our provision through a range of cross curricular activities. Through this, children learn new vocabulary, language patterns and begin to retell stories. There is cohesion and consistency with our approach to align with the whole school CUSP Curriculum that is followed from Years 1-6: </a:t>
            </a:r>
          </a:p>
          <a:p>
            <a:r>
              <a:rPr lang="en-GB" sz="2700" dirty="0">
                <a:latin typeface="+mj-lt"/>
              </a:rPr>
              <a:t>• The inclusion of high-quality texts which are age and stage appropriate </a:t>
            </a:r>
          </a:p>
          <a:p>
            <a:r>
              <a:rPr lang="en-GB" sz="2700" dirty="0">
                <a:latin typeface="+mj-lt"/>
              </a:rPr>
              <a:t>• Modelled reading and re-telling opportunities across lessons </a:t>
            </a:r>
          </a:p>
          <a:p>
            <a:r>
              <a:rPr lang="en-GB" sz="2700" dirty="0">
                <a:latin typeface="+mj-lt"/>
              </a:rPr>
              <a:t>• A focus on Tier 1, 2 and 3 Vocabulary </a:t>
            </a:r>
          </a:p>
          <a:p>
            <a:r>
              <a:rPr lang="en-GB" sz="2700" dirty="0">
                <a:latin typeface="+mj-lt"/>
              </a:rPr>
              <a:t>• Dedicated phonics sessions</a:t>
            </a:r>
          </a:p>
          <a:p>
            <a:r>
              <a:rPr lang="en-GB" sz="2700" dirty="0">
                <a:latin typeface="+mj-lt"/>
              </a:rPr>
              <a:t>• Cooperative learning behaviours which develop </a:t>
            </a:r>
            <a:r>
              <a:rPr lang="en-GB" sz="2700" dirty="0" err="1">
                <a:latin typeface="+mj-lt"/>
              </a:rPr>
              <a:t>oracy</a:t>
            </a:r>
            <a:r>
              <a:rPr lang="en-GB" sz="2700" dirty="0">
                <a:latin typeface="+mj-lt"/>
              </a:rPr>
              <a:t> and independence</a:t>
            </a:r>
          </a:p>
          <a:p>
            <a:r>
              <a:rPr lang="en-US" sz="2800" dirty="0">
                <a:latin typeface="+mj-lt"/>
                <a:ea typeface="+mn-lt"/>
                <a:cs typeface="+mn-lt"/>
              </a:rPr>
              <a:t> </a:t>
            </a:r>
            <a:endParaRPr lang="en-GB" sz="2800" dirty="0">
              <a:latin typeface="+mj-lt"/>
              <a:ea typeface="+mn-lt"/>
              <a:cs typeface="+mn-lt"/>
            </a:endParaRPr>
          </a:p>
          <a:p>
            <a:endParaRPr lang="en-GB" sz="2800" b="1" dirty="0">
              <a:latin typeface="+mj-lt"/>
              <a:cs typeface="Calibri"/>
            </a:endParaRPr>
          </a:p>
        </p:txBody>
      </p:sp>
      <p:sp>
        <p:nvSpPr>
          <p:cNvPr id="2" name="TextBox 1">
            <a:extLst>
              <a:ext uri="{FF2B5EF4-FFF2-40B4-BE49-F238E27FC236}">
                <a16:creationId xmlns:a16="http://schemas.microsoft.com/office/drawing/2014/main" id="{949020FA-5CA5-4DBB-831B-CF7D9D6E248D}"/>
              </a:ext>
            </a:extLst>
          </p:cNvPr>
          <p:cNvSpPr txBox="1"/>
          <p:nvPr/>
        </p:nvSpPr>
        <p:spPr>
          <a:xfrm>
            <a:off x="4724400" y="3200400"/>
            <a:ext cx="6610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pSp>
        <p:nvGrpSpPr>
          <p:cNvPr id="9" name="Group 8">
            <a:extLst>
              <a:ext uri="{FF2B5EF4-FFF2-40B4-BE49-F238E27FC236}">
                <a16:creationId xmlns:a16="http://schemas.microsoft.com/office/drawing/2014/main" id="{18E08D3C-4B14-44A8-A777-FC73232EFB0A}"/>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F21B682B-1A36-4CEA-8CAC-FC5CD2EEFB0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A0F909ED-B0C6-4949-B01E-BF8198DB7CA0}"/>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7" name="Picture 16" descr="A picture containing text&#10;&#10;Description automatically generated">
              <a:extLst>
                <a:ext uri="{FF2B5EF4-FFF2-40B4-BE49-F238E27FC236}">
                  <a16:creationId xmlns:a16="http://schemas.microsoft.com/office/drawing/2014/main" id="{58B298FF-C147-40F5-8614-096D9C5D062D}"/>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712778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extBox 1">
            <a:extLst>
              <a:ext uri="{FF2B5EF4-FFF2-40B4-BE49-F238E27FC236}">
                <a16:creationId xmlns:a16="http://schemas.microsoft.com/office/drawing/2014/main" id="{949020FA-5CA5-4DBB-831B-CF7D9D6E248D}"/>
              </a:ext>
            </a:extLst>
          </p:cNvPr>
          <p:cNvSpPr txBox="1"/>
          <p:nvPr/>
        </p:nvSpPr>
        <p:spPr>
          <a:xfrm>
            <a:off x="4724400" y="3200400"/>
            <a:ext cx="6610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pSp>
        <p:nvGrpSpPr>
          <p:cNvPr id="9" name="Group 8">
            <a:extLst>
              <a:ext uri="{FF2B5EF4-FFF2-40B4-BE49-F238E27FC236}">
                <a16:creationId xmlns:a16="http://schemas.microsoft.com/office/drawing/2014/main" id="{18E08D3C-4B14-44A8-A777-FC73232EFB0A}"/>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F21B682B-1A36-4CEA-8CAC-FC5CD2EEFB0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A0F909ED-B0C6-4949-B01E-BF8198DB7CA0}"/>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7" name="Picture 16" descr="A picture containing text&#10;&#10;Description automatically generated">
              <a:extLst>
                <a:ext uri="{FF2B5EF4-FFF2-40B4-BE49-F238E27FC236}">
                  <a16:creationId xmlns:a16="http://schemas.microsoft.com/office/drawing/2014/main" id="{58B298FF-C147-40F5-8614-096D9C5D062D}"/>
                </a:ext>
              </a:extLst>
            </p:cNvPr>
            <p:cNvPicPr>
              <a:picLocks noChangeAspect="1"/>
            </p:cNvPicPr>
            <p:nvPr/>
          </p:nvPicPr>
          <p:blipFill>
            <a:blip r:embed="rId3"/>
            <a:stretch>
              <a:fillRect/>
            </a:stretch>
          </p:blipFill>
          <p:spPr>
            <a:xfrm>
              <a:off x="240371" y="200729"/>
              <a:ext cx="1671614" cy="1669275"/>
            </a:xfrm>
            <a:prstGeom prst="rect">
              <a:avLst/>
            </a:prstGeom>
          </p:spPr>
        </p:pic>
      </p:grpSp>
      <p:pic>
        <p:nvPicPr>
          <p:cNvPr id="4" name="Picture 3">
            <a:extLst>
              <a:ext uri="{FF2B5EF4-FFF2-40B4-BE49-F238E27FC236}">
                <a16:creationId xmlns:a16="http://schemas.microsoft.com/office/drawing/2014/main" id="{21E1503D-16FB-4139-816D-85B2B6E607F5}"/>
              </a:ext>
            </a:extLst>
          </p:cNvPr>
          <p:cNvPicPr>
            <a:picLocks noChangeAspect="1"/>
          </p:cNvPicPr>
          <p:nvPr/>
        </p:nvPicPr>
        <p:blipFill>
          <a:blip r:embed="rId4"/>
          <a:stretch>
            <a:fillRect/>
          </a:stretch>
        </p:blipFill>
        <p:spPr>
          <a:xfrm>
            <a:off x="4230175" y="667463"/>
            <a:ext cx="5385773" cy="5804537"/>
          </a:xfrm>
          <a:prstGeom prst="rect">
            <a:avLst/>
          </a:prstGeom>
        </p:spPr>
      </p:pic>
    </p:spTree>
    <p:extLst>
      <p:ext uri="{BB962C8B-B14F-4D97-AF65-F5344CB8AC3E}">
        <p14:creationId xmlns:p14="http://schemas.microsoft.com/office/powerpoint/2010/main" val="1926115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extBox 1">
            <a:extLst>
              <a:ext uri="{FF2B5EF4-FFF2-40B4-BE49-F238E27FC236}">
                <a16:creationId xmlns:a16="http://schemas.microsoft.com/office/drawing/2014/main" id="{949020FA-5CA5-4DBB-831B-CF7D9D6E248D}"/>
              </a:ext>
            </a:extLst>
          </p:cNvPr>
          <p:cNvSpPr txBox="1"/>
          <p:nvPr/>
        </p:nvSpPr>
        <p:spPr>
          <a:xfrm>
            <a:off x="4724400" y="3200400"/>
            <a:ext cx="6610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pSp>
        <p:nvGrpSpPr>
          <p:cNvPr id="9" name="Group 8">
            <a:extLst>
              <a:ext uri="{FF2B5EF4-FFF2-40B4-BE49-F238E27FC236}">
                <a16:creationId xmlns:a16="http://schemas.microsoft.com/office/drawing/2014/main" id="{18E08D3C-4B14-44A8-A777-FC73232EFB0A}"/>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F21B682B-1A36-4CEA-8CAC-FC5CD2EEFB0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A0F909ED-B0C6-4949-B01E-BF8198DB7CA0}"/>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7" name="Picture 16" descr="A picture containing text&#10;&#10;Description automatically generated">
              <a:extLst>
                <a:ext uri="{FF2B5EF4-FFF2-40B4-BE49-F238E27FC236}">
                  <a16:creationId xmlns:a16="http://schemas.microsoft.com/office/drawing/2014/main" id="{58B298FF-C147-40F5-8614-096D9C5D062D}"/>
                </a:ext>
              </a:extLst>
            </p:cNvPr>
            <p:cNvPicPr>
              <a:picLocks noChangeAspect="1"/>
            </p:cNvPicPr>
            <p:nvPr/>
          </p:nvPicPr>
          <p:blipFill>
            <a:blip r:embed="rId3"/>
            <a:stretch>
              <a:fillRect/>
            </a:stretch>
          </p:blipFill>
          <p:spPr>
            <a:xfrm>
              <a:off x="240371" y="200729"/>
              <a:ext cx="1671614" cy="1669275"/>
            </a:xfrm>
            <a:prstGeom prst="rect">
              <a:avLst/>
            </a:prstGeom>
          </p:spPr>
        </p:pic>
      </p:grpSp>
      <p:sp>
        <p:nvSpPr>
          <p:cNvPr id="3" name="Rectangle 2">
            <a:extLst>
              <a:ext uri="{FF2B5EF4-FFF2-40B4-BE49-F238E27FC236}">
                <a16:creationId xmlns:a16="http://schemas.microsoft.com/office/drawing/2014/main" id="{ADAAC21C-D348-49AE-AD55-B33D61C4D5B7}"/>
              </a:ext>
            </a:extLst>
          </p:cNvPr>
          <p:cNvSpPr/>
          <p:nvPr/>
        </p:nvSpPr>
        <p:spPr>
          <a:xfrm>
            <a:off x="2729506" y="938242"/>
            <a:ext cx="8603226" cy="5262979"/>
          </a:xfrm>
          <a:prstGeom prst="rect">
            <a:avLst/>
          </a:prstGeom>
        </p:spPr>
        <p:txBody>
          <a:bodyPr wrap="square">
            <a:spAutoFit/>
          </a:bodyPr>
          <a:lstStyle/>
          <a:p>
            <a:pPr>
              <a:spcBef>
                <a:spcPts val="1500"/>
              </a:spcBef>
              <a:spcAft>
                <a:spcPts val="1500"/>
              </a:spcAft>
            </a:pPr>
            <a:r>
              <a:rPr lang="en-GB" sz="2800" dirty="0">
                <a:solidFill>
                  <a:srgbClr val="0B0C0C"/>
                </a:solidFill>
                <a:latin typeface="+mj-lt"/>
                <a:ea typeface="Times New Roman" panose="02020603050405020304" pitchFamily="18" charset="0"/>
              </a:rPr>
              <a:t>Formal writing is taught in Reception beginning with letter formation linked to their </a:t>
            </a:r>
            <a:r>
              <a:rPr lang="en-GB" sz="2800" dirty="0" err="1">
                <a:solidFill>
                  <a:srgbClr val="0B0C0C"/>
                </a:solidFill>
                <a:latin typeface="+mj-lt"/>
                <a:ea typeface="Times New Roman" panose="02020603050405020304" pitchFamily="18" charset="0"/>
              </a:rPr>
              <a:t>SoundsWrite</a:t>
            </a:r>
            <a:r>
              <a:rPr lang="en-GB" sz="2800" dirty="0">
                <a:solidFill>
                  <a:srgbClr val="0B0C0C"/>
                </a:solidFill>
                <a:latin typeface="+mj-lt"/>
                <a:ea typeface="Times New Roman" panose="02020603050405020304" pitchFamily="18" charset="0"/>
              </a:rPr>
              <a:t> sound. Children begin writing initial sounds, writing sounds of words to writing CVC words and then sentences. It involves transcription, spelling and handwriting, and composition, articulating ideas and structuring them in speech, before writing. This is then carried through into writing tasks weekly linked to the story of the week, through direct and indirect teaching. Children are also encouraged and motivated to mark make and record within their play, writing labels, creating maps, writing stories, writing lists etc.</a:t>
            </a:r>
            <a:endParaRPr lang="en-GB" sz="2800" dirty="0">
              <a:latin typeface="+mj-lt"/>
              <a:ea typeface="Times New Roman" panose="02020603050405020304" pitchFamily="18" charset="0"/>
            </a:endParaRPr>
          </a:p>
        </p:txBody>
      </p:sp>
    </p:spTree>
    <p:extLst>
      <p:ext uri="{BB962C8B-B14F-4D97-AF65-F5344CB8AC3E}">
        <p14:creationId xmlns:p14="http://schemas.microsoft.com/office/powerpoint/2010/main" val="1340347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extBox 1">
            <a:extLst>
              <a:ext uri="{FF2B5EF4-FFF2-40B4-BE49-F238E27FC236}">
                <a16:creationId xmlns:a16="http://schemas.microsoft.com/office/drawing/2014/main" id="{949020FA-5CA5-4DBB-831B-CF7D9D6E248D}"/>
              </a:ext>
            </a:extLst>
          </p:cNvPr>
          <p:cNvSpPr txBox="1"/>
          <p:nvPr/>
        </p:nvSpPr>
        <p:spPr>
          <a:xfrm>
            <a:off x="4724400" y="3200400"/>
            <a:ext cx="6610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pSp>
        <p:nvGrpSpPr>
          <p:cNvPr id="9" name="Group 8">
            <a:extLst>
              <a:ext uri="{FF2B5EF4-FFF2-40B4-BE49-F238E27FC236}">
                <a16:creationId xmlns:a16="http://schemas.microsoft.com/office/drawing/2014/main" id="{18E08D3C-4B14-44A8-A777-FC73232EFB0A}"/>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F21B682B-1A36-4CEA-8CAC-FC5CD2EEFB0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A0F909ED-B0C6-4949-B01E-BF8198DB7CA0}"/>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7" name="Picture 16" descr="A picture containing text&#10;&#10;Description automatically generated">
              <a:extLst>
                <a:ext uri="{FF2B5EF4-FFF2-40B4-BE49-F238E27FC236}">
                  <a16:creationId xmlns:a16="http://schemas.microsoft.com/office/drawing/2014/main" id="{58B298FF-C147-40F5-8614-096D9C5D062D}"/>
                </a:ext>
              </a:extLst>
            </p:cNvPr>
            <p:cNvPicPr>
              <a:picLocks noChangeAspect="1"/>
            </p:cNvPicPr>
            <p:nvPr/>
          </p:nvPicPr>
          <p:blipFill>
            <a:blip r:embed="rId3"/>
            <a:stretch>
              <a:fillRect/>
            </a:stretch>
          </p:blipFill>
          <p:spPr>
            <a:xfrm>
              <a:off x="240371" y="200729"/>
              <a:ext cx="1671614" cy="1669275"/>
            </a:xfrm>
            <a:prstGeom prst="rect">
              <a:avLst/>
            </a:prstGeom>
          </p:spPr>
        </p:pic>
      </p:grpSp>
      <p:sp>
        <p:nvSpPr>
          <p:cNvPr id="3" name="Rectangle 2">
            <a:extLst>
              <a:ext uri="{FF2B5EF4-FFF2-40B4-BE49-F238E27FC236}">
                <a16:creationId xmlns:a16="http://schemas.microsoft.com/office/drawing/2014/main" id="{ADAAC21C-D348-49AE-AD55-B33D61C4D5B7}"/>
              </a:ext>
            </a:extLst>
          </p:cNvPr>
          <p:cNvSpPr/>
          <p:nvPr/>
        </p:nvSpPr>
        <p:spPr>
          <a:xfrm>
            <a:off x="2392729" y="864500"/>
            <a:ext cx="8801298" cy="4593565"/>
          </a:xfrm>
          <a:prstGeom prst="rect">
            <a:avLst/>
          </a:prstGeom>
        </p:spPr>
        <p:txBody>
          <a:bodyPr wrap="square">
            <a:spAutoFit/>
          </a:bodyPr>
          <a:lstStyle/>
          <a:p>
            <a:r>
              <a:rPr lang="en-GB" sz="2800" dirty="0">
                <a:latin typeface="+mj-lt"/>
              </a:rPr>
              <a:t>From Nursery we provide lots of meaningful opportunities for children to learn about the written word and support them to understand that symbols carry meaning through their play.</a:t>
            </a:r>
          </a:p>
          <a:p>
            <a:r>
              <a:rPr lang="en-GB" sz="2800" dirty="0">
                <a:latin typeface="+mj-lt"/>
              </a:rPr>
              <a:t>To support transcription, we give children opportunities to develop finger strength (fine motor skills). In the early stages children need lots of fun, play activities to prepare for writing, activities like manipulating dough, completing puzzles or threading blocks onto a rope.</a:t>
            </a:r>
          </a:p>
          <a:p>
            <a:pPr>
              <a:spcBef>
                <a:spcPts val="1500"/>
              </a:spcBef>
              <a:spcAft>
                <a:spcPts val="1500"/>
              </a:spcAft>
            </a:pPr>
            <a:endParaRPr lang="en-GB" sz="2800" dirty="0">
              <a:latin typeface="+mj-lt"/>
              <a:ea typeface="Times New Roman" panose="02020603050405020304" pitchFamily="18" charset="0"/>
            </a:endParaRPr>
          </a:p>
        </p:txBody>
      </p:sp>
    </p:spTree>
    <p:extLst>
      <p:ext uri="{BB962C8B-B14F-4D97-AF65-F5344CB8AC3E}">
        <p14:creationId xmlns:p14="http://schemas.microsoft.com/office/powerpoint/2010/main" val="129626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47C5EE6-2D91-429D-8ECD-AFC9A55807E8}"/>
              </a:ext>
            </a:extLst>
          </p:cNvPr>
          <p:cNvGraphicFramePr>
            <a:graphicFrameLocks noGrp="1"/>
          </p:cNvGraphicFramePr>
          <p:nvPr>
            <p:ph idx="1"/>
            <p:extLst>
              <p:ext uri="{D42A27DB-BD31-4B8C-83A1-F6EECF244321}">
                <p14:modId xmlns:p14="http://schemas.microsoft.com/office/powerpoint/2010/main" val="3221663821"/>
              </p:ext>
            </p:extLst>
          </p:nvPr>
        </p:nvGraphicFramePr>
        <p:xfrm>
          <a:off x="2453834" y="1478132"/>
          <a:ext cx="9466009" cy="2975881"/>
        </p:xfrm>
        <a:graphic>
          <a:graphicData uri="http://schemas.openxmlformats.org/drawingml/2006/table">
            <a:tbl>
              <a:tblPr/>
              <a:tblGrid>
                <a:gridCol w="1352287">
                  <a:extLst>
                    <a:ext uri="{9D8B030D-6E8A-4147-A177-3AD203B41FA5}">
                      <a16:colId xmlns:a16="http://schemas.microsoft.com/office/drawing/2014/main" val="824523989"/>
                    </a:ext>
                  </a:extLst>
                </a:gridCol>
                <a:gridCol w="1352287">
                  <a:extLst>
                    <a:ext uri="{9D8B030D-6E8A-4147-A177-3AD203B41FA5}">
                      <a16:colId xmlns:a16="http://schemas.microsoft.com/office/drawing/2014/main" val="1004002796"/>
                    </a:ext>
                  </a:extLst>
                </a:gridCol>
                <a:gridCol w="1352287">
                  <a:extLst>
                    <a:ext uri="{9D8B030D-6E8A-4147-A177-3AD203B41FA5}">
                      <a16:colId xmlns:a16="http://schemas.microsoft.com/office/drawing/2014/main" val="2472054736"/>
                    </a:ext>
                  </a:extLst>
                </a:gridCol>
                <a:gridCol w="1352287">
                  <a:extLst>
                    <a:ext uri="{9D8B030D-6E8A-4147-A177-3AD203B41FA5}">
                      <a16:colId xmlns:a16="http://schemas.microsoft.com/office/drawing/2014/main" val="2543973281"/>
                    </a:ext>
                  </a:extLst>
                </a:gridCol>
                <a:gridCol w="1352287">
                  <a:extLst>
                    <a:ext uri="{9D8B030D-6E8A-4147-A177-3AD203B41FA5}">
                      <a16:colId xmlns:a16="http://schemas.microsoft.com/office/drawing/2014/main" val="188230196"/>
                    </a:ext>
                  </a:extLst>
                </a:gridCol>
                <a:gridCol w="1352287">
                  <a:extLst>
                    <a:ext uri="{9D8B030D-6E8A-4147-A177-3AD203B41FA5}">
                      <a16:colId xmlns:a16="http://schemas.microsoft.com/office/drawing/2014/main" val="413514836"/>
                    </a:ext>
                  </a:extLst>
                </a:gridCol>
                <a:gridCol w="1352287">
                  <a:extLst>
                    <a:ext uri="{9D8B030D-6E8A-4147-A177-3AD203B41FA5}">
                      <a16:colId xmlns:a16="http://schemas.microsoft.com/office/drawing/2014/main" val="2097994141"/>
                    </a:ext>
                  </a:extLst>
                </a:gridCol>
              </a:tblGrid>
              <a:tr h="2975881">
                <a:tc>
                  <a:txBody>
                    <a:bodyPr/>
                    <a:lstStyle/>
                    <a:p>
                      <a:pPr algn="ctr" fontAlgn="base"/>
                      <a:r>
                        <a:rPr lang="en-GB" sz="1200" b="1" i="0" dirty="0">
                          <a:solidFill>
                            <a:srgbClr val="000000"/>
                          </a:solidFill>
                          <a:effectLst/>
                          <a:latin typeface="Trebuchet MS" panose="020B0603020202020204" pitchFamily="34" charset="0"/>
                        </a:rPr>
                        <a:t>Phonics</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100" b="0" i="0" dirty="0">
                          <a:solidFill>
                            <a:srgbClr val="000000"/>
                          </a:solidFill>
                          <a:effectLst/>
                          <a:latin typeface="Trebuchet MS" panose="020B0603020202020204" pitchFamily="34" charset="0"/>
                        </a:rPr>
                        <a:t>Reception – Year 2 </a:t>
                      </a:r>
                      <a:r>
                        <a:rPr lang="en-GB" sz="1200" b="0" i="0" dirty="0" err="1">
                          <a:solidFill>
                            <a:srgbClr val="000000"/>
                          </a:solidFill>
                          <a:effectLst/>
                          <a:latin typeface="Trebuchet MS" panose="020B0603020202020204" pitchFamily="34" charset="0"/>
                        </a:rPr>
                        <a:t>SoundsWrite</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Daily 30 mins​</a:t>
                      </a:r>
                      <a:endParaRPr lang="en-GB" sz="1400" b="0" i="0" dirty="0">
                        <a:solidFill>
                          <a:srgbClr val="000000"/>
                        </a:solidFill>
                        <a:effectLst/>
                      </a:endParaRPr>
                    </a:p>
                  </a:txBody>
                  <a:tcPr marL="85334" marR="85334" marT="42667" marB="4266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ase"/>
                      <a:r>
                        <a:rPr lang="en-GB" sz="1200" b="1" i="0" dirty="0">
                          <a:solidFill>
                            <a:srgbClr val="000000"/>
                          </a:solidFill>
                          <a:effectLst/>
                          <a:latin typeface="Trebuchet MS" panose="020B0603020202020204" pitchFamily="34" charset="0"/>
                        </a:rPr>
                        <a:t>Reading</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CUSP Reading </a:t>
                      </a:r>
                      <a:endParaRPr lang="en-GB" sz="1400" b="0" i="0" dirty="0">
                        <a:solidFill>
                          <a:srgbClr val="000000"/>
                        </a:solidFill>
                        <a:effectLst/>
                      </a:endParaRPr>
                    </a:p>
                    <a:p>
                      <a:pPr algn="ctr" fontAlgn="base"/>
                      <a:endParaRPr lang="en-GB" sz="1200" b="0" i="0" dirty="0">
                        <a:solidFill>
                          <a:srgbClr val="000000"/>
                        </a:solidFill>
                        <a:effectLst/>
                        <a:latin typeface="Trebuchet MS" panose="020B0603020202020204" pitchFamily="34" charset="0"/>
                      </a:endParaRPr>
                    </a:p>
                    <a:p>
                      <a:pPr algn="ctr" fontAlgn="base"/>
                      <a:r>
                        <a:rPr lang="en-GB" sz="1200" b="0" i="0" dirty="0">
                          <a:solidFill>
                            <a:srgbClr val="000000"/>
                          </a:solidFill>
                          <a:effectLst/>
                          <a:latin typeface="Trebuchet MS" panose="020B0603020202020204" pitchFamily="34" charset="0"/>
                        </a:rPr>
                        <a:t>KS1: 2/3x per week​</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KS2:Daily 30 mins​</a:t>
                      </a:r>
                      <a:endParaRPr lang="en-GB" sz="1400" b="0" i="0" dirty="0">
                        <a:solidFill>
                          <a:srgbClr val="000000"/>
                        </a:solidFill>
                        <a:effectLst/>
                      </a:endParaRPr>
                    </a:p>
                    <a:p>
                      <a:pPr algn="ctr" fontAlgn="base"/>
                      <a:endParaRPr lang="en-GB" sz="1200" b="0" i="0" dirty="0">
                        <a:solidFill>
                          <a:srgbClr val="000000"/>
                        </a:solidFill>
                        <a:effectLst/>
                        <a:latin typeface="Trebuchet MS" panose="020B0603020202020204" pitchFamily="34" charset="0"/>
                      </a:endParaRPr>
                    </a:p>
                    <a:p>
                      <a:pPr algn="ctr" fontAlgn="base"/>
                      <a:r>
                        <a:rPr lang="en-GB" sz="1200" b="0" i="0" dirty="0">
                          <a:solidFill>
                            <a:srgbClr val="000000"/>
                          </a:solidFill>
                          <a:effectLst/>
                          <a:latin typeface="Trebuchet MS" panose="020B0603020202020204" pitchFamily="34" charset="0"/>
                        </a:rPr>
                        <a:t>Additional:​</a:t>
                      </a:r>
                      <a:endParaRPr lang="en-GB" sz="1400" b="0" i="0" dirty="0">
                        <a:solidFill>
                          <a:srgbClr val="000000"/>
                        </a:solidFill>
                        <a:effectLst/>
                      </a:endParaRPr>
                    </a:p>
                    <a:p>
                      <a:pPr algn="ctr" fontAlgn="base"/>
                      <a:r>
                        <a:rPr lang="en-GB" sz="1200" b="0" i="1" dirty="0">
                          <a:solidFill>
                            <a:srgbClr val="000000"/>
                          </a:solidFill>
                          <a:effectLst/>
                          <a:latin typeface="Trebuchet MS" panose="020B0603020202020204" pitchFamily="34" charset="0"/>
                        </a:rPr>
                        <a:t>(</a:t>
                      </a:r>
                      <a:r>
                        <a:rPr lang="en-GB" sz="1200" b="0" i="1" dirty="0" err="1">
                          <a:solidFill>
                            <a:srgbClr val="000000"/>
                          </a:solidFill>
                          <a:effectLst/>
                          <a:latin typeface="Trebuchet MS" panose="020B0603020202020204" pitchFamily="34" charset="0"/>
                        </a:rPr>
                        <a:t>SoundsWrite</a:t>
                      </a:r>
                      <a:r>
                        <a:rPr lang="en-GB" sz="1200" b="0" i="1" dirty="0">
                          <a:solidFill>
                            <a:srgbClr val="000000"/>
                          </a:solidFill>
                          <a:effectLst/>
                          <a:latin typeface="Trebuchet MS" panose="020B0603020202020204" pitchFamily="34" charset="0"/>
                        </a:rPr>
                        <a:t> pupils:  3x per week 10 mins)</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txBody>
                  <a:tcPr marL="85334" marR="85334" marT="42667" marB="4266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ase"/>
                      <a:r>
                        <a:rPr lang="en-GB" sz="1200" b="1" i="0" dirty="0">
                          <a:solidFill>
                            <a:srgbClr val="000000"/>
                          </a:solidFill>
                          <a:effectLst/>
                          <a:latin typeface="Trebuchet MS" panose="020B0603020202020204" pitchFamily="34" charset="0"/>
                        </a:rPr>
                        <a:t>Writing</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CUSP Writing</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KS1: 2/3x per week </a:t>
                      </a: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KS2: Daily 45 mins​</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1" dirty="0" err="1">
                          <a:solidFill>
                            <a:srgbClr val="000000"/>
                          </a:solidFill>
                          <a:effectLst/>
                          <a:latin typeface="Trebuchet MS" panose="020B0603020202020204" pitchFamily="34" charset="0"/>
                        </a:rPr>
                        <a:t>Additiona</a:t>
                      </a:r>
                      <a:r>
                        <a:rPr lang="en-GB" sz="1200" b="0" i="1" dirty="0">
                          <a:solidFill>
                            <a:srgbClr val="000000"/>
                          </a:solidFill>
                          <a:effectLst/>
                          <a:latin typeface="Trebuchet MS" panose="020B0603020202020204" pitchFamily="34" charset="0"/>
                        </a:rPr>
                        <a:t>:  (Sounds Write pupils: 2x per week 10 mins)</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txBody>
                  <a:tcPr marL="85334" marR="85334" marT="42667" marB="4266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ase"/>
                      <a:r>
                        <a:rPr lang="en-GB" sz="1200" b="1" i="0" dirty="0">
                          <a:solidFill>
                            <a:srgbClr val="000000"/>
                          </a:solidFill>
                          <a:effectLst/>
                          <a:latin typeface="Trebuchet MS" panose="020B0603020202020204" pitchFamily="34" charset="0"/>
                        </a:rPr>
                        <a:t>VGPS</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CUSP Programme of Study and structure​</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KS1: within Writing​</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KS2: 2 x discrete sessions per week, plus within Writing​</a:t>
                      </a:r>
                      <a:endParaRPr lang="en-GB" sz="1400" b="0" i="0" dirty="0">
                        <a:solidFill>
                          <a:srgbClr val="000000"/>
                        </a:solidFill>
                        <a:effectLst/>
                      </a:endParaRPr>
                    </a:p>
                  </a:txBody>
                  <a:tcPr marL="85334" marR="85334" marT="42667" marB="4266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ase"/>
                      <a:r>
                        <a:rPr lang="en-GB" sz="1200" b="1" i="0" dirty="0">
                          <a:solidFill>
                            <a:srgbClr val="000000"/>
                          </a:solidFill>
                          <a:effectLst/>
                          <a:latin typeface="Trebuchet MS" panose="020B0603020202020204" pitchFamily="34" charset="0"/>
                        </a:rPr>
                        <a:t>Handwriting</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err="1">
                          <a:solidFill>
                            <a:srgbClr val="000000"/>
                          </a:solidFill>
                          <a:effectLst/>
                          <a:latin typeface="Trebuchet MS" panose="020B0603020202020204" pitchFamily="34" charset="0"/>
                        </a:rPr>
                        <a:t>PenPals</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15 mins x 3 per week​</a:t>
                      </a:r>
                      <a:endParaRPr lang="en-GB" sz="1400" b="0" i="0" dirty="0">
                        <a:solidFill>
                          <a:srgbClr val="000000"/>
                        </a:solidFill>
                        <a:effectLst/>
                      </a:endParaRPr>
                    </a:p>
                  </a:txBody>
                  <a:tcPr marL="85334" marR="85334" marT="42667" marB="4266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ase"/>
                      <a:r>
                        <a:rPr lang="en-GB" sz="1200" b="1" i="0" dirty="0">
                          <a:solidFill>
                            <a:srgbClr val="000000"/>
                          </a:solidFill>
                          <a:effectLst/>
                          <a:latin typeface="Trebuchet MS" panose="020B0603020202020204" pitchFamily="34" charset="0"/>
                        </a:rPr>
                        <a:t>Spelling</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CUSP scheme​</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 20 mins discrete teaching x 3 per week​</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txBody>
                  <a:tcPr marL="85334" marR="85334" marT="42667" marB="4266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base"/>
                      <a:r>
                        <a:rPr lang="en-GB" sz="1200" b="1" i="0" dirty="0" err="1">
                          <a:solidFill>
                            <a:srgbClr val="000000"/>
                          </a:solidFill>
                          <a:effectLst/>
                          <a:latin typeface="Trebuchet MS" panose="020B0603020202020204" pitchFamily="34" charset="0"/>
                        </a:rPr>
                        <a:t>Oracy</a:t>
                      </a:r>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a:t>
                      </a:r>
                      <a:endParaRPr lang="en-GB" sz="1400" b="0" i="0" dirty="0">
                        <a:solidFill>
                          <a:srgbClr val="000000"/>
                        </a:solidFill>
                        <a:effectLst/>
                      </a:endParaRPr>
                    </a:p>
                    <a:p>
                      <a:pPr algn="ctr" fontAlgn="base"/>
                      <a:r>
                        <a:rPr lang="en-GB" sz="1200" b="0" i="0" dirty="0">
                          <a:solidFill>
                            <a:srgbClr val="000000"/>
                          </a:solidFill>
                          <a:effectLst/>
                          <a:latin typeface="Trebuchet MS" panose="020B0603020202020204" pitchFamily="34" charset="0"/>
                        </a:rPr>
                        <a:t>Cross-curricular, One Education progression​</a:t>
                      </a:r>
                      <a:endParaRPr lang="en-GB" sz="1400" b="0" i="0" dirty="0">
                        <a:solidFill>
                          <a:srgbClr val="000000"/>
                        </a:solidFill>
                        <a:effectLst/>
                      </a:endParaRPr>
                    </a:p>
                  </a:txBody>
                  <a:tcPr marL="85334" marR="85334" marT="42667" marB="4266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0496720"/>
                  </a:ext>
                </a:extLst>
              </a:tr>
            </a:tbl>
          </a:graphicData>
        </a:graphic>
      </p:graphicFrame>
      <p:sp>
        <p:nvSpPr>
          <p:cNvPr id="5" name="Rectangle 1">
            <a:extLst>
              <a:ext uri="{FF2B5EF4-FFF2-40B4-BE49-F238E27FC236}">
                <a16:creationId xmlns:a16="http://schemas.microsoft.com/office/drawing/2014/main" id="{3F2D02A3-B0BD-4C5B-B81D-620AFBA05EAC}"/>
              </a:ext>
            </a:extLst>
          </p:cNvPr>
          <p:cNvSpPr>
            <a:spLocks noChangeArrowheads="1"/>
          </p:cNvSpPr>
          <p:nvPr/>
        </p:nvSpPr>
        <p:spPr bwMode="auto">
          <a:xfrm>
            <a:off x="2615559" y="1652402"/>
            <a:ext cx="109750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Google Shape;88;p1">
            <a:extLst>
              <a:ext uri="{FF2B5EF4-FFF2-40B4-BE49-F238E27FC236}">
                <a16:creationId xmlns:a16="http://schemas.microsoft.com/office/drawing/2014/main" id="{B64DE423-E8B9-4580-AAD9-FDBF87BB8CDB}"/>
              </a:ext>
            </a:extLst>
          </p:cNvPr>
          <p:cNvSpPr txBox="1"/>
          <p:nvPr/>
        </p:nvSpPr>
        <p:spPr>
          <a:xfrm rot="16200000">
            <a:off x="-545624" y="2845533"/>
            <a:ext cx="3255328" cy="1446550"/>
          </a:xfrm>
          <a:prstGeom prst="rect">
            <a:avLst/>
          </a:prstGeom>
          <a:solidFill>
            <a:srgbClr val="FF33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pic>
        <p:nvPicPr>
          <p:cNvPr id="8" name="Picture 2" descr="Image preview">
            <a:extLst>
              <a:ext uri="{FF2B5EF4-FFF2-40B4-BE49-F238E27FC236}">
                <a16:creationId xmlns:a16="http://schemas.microsoft.com/office/drawing/2014/main" id="{8647C7DE-CB53-4A13-B9B6-8DA057F579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72"/>
          <a:stretch/>
        </p:blipFill>
        <p:spPr bwMode="auto">
          <a:xfrm>
            <a:off x="272157" y="466277"/>
            <a:ext cx="1608041" cy="1519538"/>
          </a:xfrm>
          <a:prstGeom prst="rect">
            <a:avLst/>
          </a:prstGeom>
          <a:solidFill>
            <a:srgbClr val="FF3300"/>
          </a:solidFill>
          <a:ln>
            <a:solidFill>
              <a:schemeClr val="tx1"/>
            </a:solidFill>
          </a:ln>
        </p:spPr>
      </p:pic>
      <p:sp>
        <p:nvSpPr>
          <p:cNvPr id="9" name="Google Shape;107;p3">
            <a:extLst>
              <a:ext uri="{FF2B5EF4-FFF2-40B4-BE49-F238E27FC236}">
                <a16:creationId xmlns:a16="http://schemas.microsoft.com/office/drawing/2014/main" id="{C109EE44-5D04-45CD-A0F1-C3A2D75A79FE}"/>
              </a:ext>
            </a:extLst>
          </p:cNvPr>
          <p:cNvSpPr txBox="1">
            <a:spLocks/>
          </p:cNvSpPr>
          <p:nvPr/>
        </p:nvSpPr>
        <p:spPr>
          <a:xfrm>
            <a:off x="2266950" y="37151"/>
            <a:ext cx="9144000" cy="871538"/>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dirty="0">
                <a:cs typeface="Times New Roman" panose="02020603050405020304" pitchFamily="18" charset="0"/>
              </a:rPr>
              <a:t>What this looks like</a:t>
            </a:r>
            <a:endParaRPr lang="en-US" dirty="0">
              <a:cs typeface="Times New Roman" panose="02020603050405020304" pitchFamily="18" charset="0"/>
            </a:endParaRPr>
          </a:p>
        </p:txBody>
      </p:sp>
      <p:grpSp>
        <p:nvGrpSpPr>
          <p:cNvPr id="10" name="Group 9">
            <a:extLst>
              <a:ext uri="{FF2B5EF4-FFF2-40B4-BE49-F238E27FC236}">
                <a16:creationId xmlns:a16="http://schemas.microsoft.com/office/drawing/2014/main" id="{95EE62D3-E376-4923-AC42-21B481DFCAF6}"/>
              </a:ext>
            </a:extLst>
          </p:cNvPr>
          <p:cNvGrpSpPr/>
          <p:nvPr/>
        </p:nvGrpSpPr>
        <p:grpSpPr>
          <a:xfrm>
            <a:off x="0" y="0"/>
            <a:ext cx="2152357" cy="6858000"/>
            <a:chOff x="0" y="0"/>
            <a:chExt cx="2152357" cy="6858000"/>
          </a:xfrm>
        </p:grpSpPr>
        <p:grpSp>
          <p:nvGrpSpPr>
            <p:cNvPr id="11" name="Group 10">
              <a:extLst>
                <a:ext uri="{FF2B5EF4-FFF2-40B4-BE49-F238E27FC236}">
                  <a16:creationId xmlns:a16="http://schemas.microsoft.com/office/drawing/2014/main" id="{779FF795-8E0B-4688-9E51-ED05AE01426C}"/>
                </a:ext>
              </a:extLst>
            </p:cNvPr>
            <p:cNvGrpSpPr/>
            <p:nvPr/>
          </p:nvGrpSpPr>
          <p:grpSpPr>
            <a:xfrm>
              <a:off x="0" y="0"/>
              <a:ext cx="2152357" cy="6858000"/>
              <a:chOff x="0" y="0"/>
              <a:chExt cx="2152357" cy="6858000"/>
            </a:xfrm>
            <a:solidFill>
              <a:schemeClr val="accent1">
                <a:lumMod val="75000"/>
              </a:schemeClr>
            </a:solidFill>
          </p:grpSpPr>
          <p:sp>
            <p:nvSpPr>
              <p:cNvPr id="13" name="Google Shape;86;p1">
                <a:extLst>
                  <a:ext uri="{FF2B5EF4-FFF2-40B4-BE49-F238E27FC236}">
                    <a16:creationId xmlns:a16="http://schemas.microsoft.com/office/drawing/2014/main" id="{8056E539-469A-4964-B3A7-7AEA1EEAC444}"/>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4" name="Google Shape;88;p1">
                <a:extLst>
                  <a:ext uri="{FF2B5EF4-FFF2-40B4-BE49-F238E27FC236}">
                    <a16:creationId xmlns:a16="http://schemas.microsoft.com/office/drawing/2014/main" id="{B20B40A5-AA20-4D23-8EEB-50494442D2CB}"/>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2" name="Picture 11" descr="A picture containing text&#10;&#10;Description automatically generated">
              <a:extLst>
                <a:ext uri="{FF2B5EF4-FFF2-40B4-BE49-F238E27FC236}">
                  <a16:creationId xmlns:a16="http://schemas.microsoft.com/office/drawing/2014/main" id="{38A54E24-1D3F-40C7-8FD3-C40DB7D15DA8}"/>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400123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extBox 1">
            <a:extLst>
              <a:ext uri="{FF2B5EF4-FFF2-40B4-BE49-F238E27FC236}">
                <a16:creationId xmlns:a16="http://schemas.microsoft.com/office/drawing/2014/main" id="{949020FA-5CA5-4DBB-831B-CF7D9D6E248D}"/>
              </a:ext>
            </a:extLst>
          </p:cNvPr>
          <p:cNvSpPr txBox="1"/>
          <p:nvPr/>
        </p:nvSpPr>
        <p:spPr>
          <a:xfrm>
            <a:off x="4724400" y="3200400"/>
            <a:ext cx="6610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pSp>
        <p:nvGrpSpPr>
          <p:cNvPr id="9" name="Group 8">
            <a:extLst>
              <a:ext uri="{FF2B5EF4-FFF2-40B4-BE49-F238E27FC236}">
                <a16:creationId xmlns:a16="http://schemas.microsoft.com/office/drawing/2014/main" id="{18E08D3C-4B14-44A8-A777-FC73232EFB0A}"/>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F21B682B-1A36-4CEA-8CAC-FC5CD2EEFB0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A0F909ED-B0C6-4949-B01E-BF8198DB7CA0}"/>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7" name="Picture 16" descr="A picture containing text&#10;&#10;Description automatically generated">
              <a:extLst>
                <a:ext uri="{FF2B5EF4-FFF2-40B4-BE49-F238E27FC236}">
                  <a16:creationId xmlns:a16="http://schemas.microsoft.com/office/drawing/2014/main" id="{58B298FF-C147-40F5-8614-096D9C5D062D}"/>
                </a:ext>
              </a:extLst>
            </p:cNvPr>
            <p:cNvPicPr>
              <a:picLocks noChangeAspect="1"/>
            </p:cNvPicPr>
            <p:nvPr/>
          </p:nvPicPr>
          <p:blipFill>
            <a:blip r:embed="rId3"/>
            <a:stretch>
              <a:fillRect/>
            </a:stretch>
          </p:blipFill>
          <p:spPr>
            <a:xfrm>
              <a:off x="240371" y="200729"/>
              <a:ext cx="1671614" cy="1669275"/>
            </a:xfrm>
            <a:prstGeom prst="rect">
              <a:avLst/>
            </a:prstGeom>
          </p:spPr>
        </p:pic>
      </p:grpSp>
      <p:sp>
        <p:nvSpPr>
          <p:cNvPr id="3" name="Rectangle 2">
            <a:extLst>
              <a:ext uri="{FF2B5EF4-FFF2-40B4-BE49-F238E27FC236}">
                <a16:creationId xmlns:a16="http://schemas.microsoft.com/office/drawing/2014/main" id="{ADAAC21C-D348-49AE-AD55-B33D61C4D5B7}"/>
              </a:ext>
            </a:extLst>
          </p:cNvPr>
          <p:cNvSpPr/>
          <p:nvPr/>
        </p:nvSpPr>
        <p:spPr>
          <a:xfrm>
            <a:off x="2739526" y="893997"/>
            <a:ext cx="9443179" cy="4162678"/>
          </a:xfrm>
          <a:prstGeom prst="rect">
            <a:avLst/>
          </a:prstGeom>
        </p:spPr>
        <p:txBody>
          <a:bodyPr wrap="square">
            <a:spAutoFit/>
          </a:bodyPr>
          <a:lstStyle/>
          <a:p>
            <a:r>
              <a:rPr lang="en-GB" sz="2800" dirty="0">
                <a:latin typeface="+mj-lt"/>
              </a:rPr>
              <a:t>We also plan for activities on a large scale to develop gross motor skills. Using brushes on walls outside, using chunky crayons or pencils. Along with giving them opportunities to develop core strength and ‘muscle isolation’, a crucial first step towards writing. Activities like reaching across the body to put on socks and shoes help children to use their right, or left, body side without the other side moving at the same time. We also encourage activities like climbing, throwing and catching.</a:t>
            </a:r>
          </a:p>
          <a:p>
            <a:pPr>
              <a:spcBef>
                <a:spcPts val="1500"/>
              </a:spcBef>
              <a:spcAft>
                <a:spcPts val="1500"/>
              </a:spcAft>
            </a:pPr>
            <a:endParaRPr lang="en-GB" sz="2800" dirty="0">
              <a:latin typeface="+mj-lt"/>
              <a:ea typeface="Times New Roman" panose="02020603050405020304" pitchFamily="18" charset="0"/>
            </a:endParaRPr>
          </a:p>
        </p:txBody>
      </p:sp>
    </p:spTree>
    <p:extLst>
      <p:ext uri="{BB962C8B-B14F-4D97-AF65-F5344CB8AC3E}">
        <p14:creationId xmlns:p14="http://schemas.microsoft.com/office/powerpoint/2010/main" val="2991982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extBox 1">
            <a:extLst>
              <a:ext uri="{FF2B5EF4-FFF2-40B4-BE49-F238E27FC236}">
                <a16:creationId xmlns:a16="http://schemas.microsoft.com/office/drawing/2014/main" id="{949020FA-5CA5-4DBB-831B-CF7D9D6E248D}"/>
              </a:ext>
            </a:extLst>
          </p:cNvPr>
          <p:cNvSpPr txBox="1"/>
          <p:nvPr/>
        </p:nvSpPr>
        <p:spPr>
          <a:xfrm>
            <a:off x="4724400" y="3200400"/>
            <a:ext cx="6610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pSp>
        <p:nvGrpSpPr>
          <p:cNvPr id="9" name="Group 8">
            <a:extLst>
              <a:ext uri="{FF2B5EF4-FFF2-40B4-BE49-F238E27FC236}">
                <a16:creationId xmlns:a16="http://schemas.microsoft.com/office/drawing/2014/main" id="{18E08D3C-4B14-44A8-A777-FC73232EFB0A}"/>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F21B682B-1A36-4CEA-8CAC-FC5CD2EEFB0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A0F909ED-B0C6-4949-B01E-BF8198DB7CA0}"/>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7" name="Picture 16" descr="A picture containing text&#10;&#10;Description automatically generated">
              <a:extLst>
                <a:ext uri="{FF2B5EF4-FFF2-40B4-BE49-F238E27FC236}">
                  <a16:creationId xmlns:a16="http://schemas.microsoft.com/office/drawing/2014/main" id="{58B298FF-C147-40F5-8614-096D9C5D062D}"/>
                </a:ext>
              </a:extLst>
            </p:cNvPr>
            <p:cNvPicPr>
              <a:picLocks noChangeAspect="1"/>
            </p:cNvPicPr>
            <p:nvPr/>
          </p:nvPicPr>
          <p:blipFill>
            <a:blip r:embed="rId3"/>
            <a:stretch>
              <a:fillRect/>
            </a:stretch>
          </p:blipFill>
          <p:spPr>
            <a:xfrm>
              <a:off x="240371" y="200729"/>
              <a:ext cx="1671614" cy="1669275"/>
            </a:xfrm>
            <a:prstGeom prst="rect">
              <a:avLst/>
            </a:prstGeom>
          </p:spPr>
        </p:pic>
      </p:grpSp>
      <p:pic>
        <p:nvPicPr>
          <p:cNvPr id="4" name="Picture 3">
            <a:extLst>
              <a:ext uri="{FF2B5EF4-FFF2-40B4-BE49-F238E27FC236}">
                <a16:creationId xmlns:a16="http://schemas.microsoft.com/office/drawing/2014/main" id="{D61F2E96-8769-476F-81C0-47A672DC5CE2}"/>
              </a:ext>
            </a:extLst>
          </p:cNvPr>
          <p:cNvPicPr>
            <a:picLocks noChangeAspect="1"/>
          </p:cNvPicPr>
          <p:nvPr/>
        </p:nvPicPr>
        <p:blipFill>
          <a:blip r:embed="rId4"/>
          <a:stretch>
            <a:fillRect/>
          </a:stretch>
        </p:blipFill>
        <p:spPr>
          <a:xfrm>
            <a:off x="2896523" y="67137"/>
            <a:ext cx="4717932" cy="6363160"/>
          </a:xfrm>
          <a:prstGeom prst="rect">
            <a:avLst/>
          </a:prstGeom>
        </p:spPr>
      </p:pic>
      <p:pic>
        <p:nvPicPr>
          <p:cNvPr id="5" name="Picture 4">
            <a:extLst>
              <a:ext uri="{FF2B5EF4-FFF2-40B4-BE49-F238E27FC236}">
                <a16:creationId xmlns:a16="http://schemas.microsoft.com/office/drawing/2014/main" id="{47482268-C158-464E-A0B2-25F0DCC91589}"/>
              </a:ext>
            </a:extLst>
          </p:cNvPr>
          <p:cNvPicPr>
            <a:picLocks noChangeAspect="1"/>
          </p:cNvPicPr>
          <p:nvPr/>
        </p:nvPicPr>
        <p:blipFill>
          <a:blip r:embed="rId5"/>
          <a:stretch>
            <a:fillRect/>
          </a:stretch>
        </p:blipFill>
        <p:spPr>
          <a:xfrm>
            <a:off x="7728027" y="473331"/>
            <a:ext cx="4223602" cy="5845552"/>
          </a:xfrm>
          <a:prstGeom prst="rect">
            <a:avLst/>
          </a:prstGeom>
        </p:spPr>
      </p:pic>
    </p:spTree>
    <p:extLst>
      <p:ext uri="{BB962C8B-B14F-4D97-AF65-F5344CB8AC3E}">
        <p14:creationId xmlns:p14="http://schemas.microsoft.com/office/powerpoint/2010/main" val="2543926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389650" y="136651"/>
            <a:ext cx="9380230" cy="1692771"/>
          </a:xfrm>
          <a:prstGeom prst="rect">
            <a:avLst/>
          </a:prstGeom>
          <a:noFill/>
        </p:spPr>
        <p:txBody>
          <a:bodyPr wrap="square" lIns="91440" tIns="45720" rIns="91440" bIns="45720" rtlCol="0" anchor="t">
            <a:spAutoFit/>
          </a:bodyPr>
          <a:lstStyle/>
          <a:p>
            <a:r>
              <a:rPr lang="en-GB" sz="3600" dirty="0">
                <a:latin typeface="+mj-lt"/>
              </a:rPr>
              <a:t>Knowledge Notes</a:t>
            </a:r>
            <a:endParaRPr lang="en-GB" sz="3600" dirty="0">
              <a:latin typeface="+mj-lt"/>
              <a:cs typeface="Calibri"/>
            </a:endParaRPr>
          </a:p>
          <a:p>
            <a:endParaRPr lang="en-GB" sz="3600" dirty="0">
              <a:latin typeface="+mj-lt"/>
              <a:cs typeface="Calibri"/>
            </a:endParaRPr>
          </a:p>
          <a:p>
            <a:endParaRPr lang="en-GB" sz="3200" dirty="0">
              <a:latin typeface="+mj-lt"/>
              <a:cs typeface="Calibri"/>
            </a:endParaRPr>
          </a:p>
        </p:txBody>
      </p:sp>
      <p:pic>
        <p:nvPicPr>
          <p:cNvPr id="2" name="Picture 1">
            <a:extLst>
              <a:ext uri="{FF2B5EF4-FFF2-40B4-BE49-F238E27FC236}">
                <a16:creationId xmlns:a16="http://schemas.microsoft.com/office/drawing/2014/main" id="{0AA515B5-03AF-4010-BDBD-5B9F33625054}"/>
              </a:ext>
            </a:extLst>
          </p:cNvPr>
          <p:cNvPicPr>
            <a:picLocks noChangeAspect="1"/>
          </p:cNvPicPr>
          <p:nvPr/>
        </p:nvPicPr>
        <p:blipFill>
          <a:blip r:embed="rId3"/>
          <a:stretch>
            <a:fillRect/>
          </a:stretch>
        </p:blipFill>
        <p:spPr>
          <a:xfrm>
            <a:off x="2424514" y="709305"/>
            <a:ext cx="2807109" cy="5888350"/>
          </a:xfrm>
          <a:prstGeom prst="rect">
            <a:avLst/>
          </a:prstGeom>
        </p:spPr>
      </p:pic>
      <p:sp>
        <p:nvSpPr>
          <p:cNvPr id="25" name="TextBox 24">
            <a:extLst>
              <a:ext uri="{FF2B5EF4-FFF2-40B4-BE49-F238E27FC236}">
                <a16:creationId xmlns:a16="http://schemas.microsoft.com/office/drawing/2014/main" id="{1598727A-19DC-469B-BC72-5DEE3D8A12E6}"/>
              </a:ext>
            </a:extLst>
          </p:cNvPr>
          <p:cNvSpPr txBox="1"/>
          <p:nvPr/>
        </p:nvSpPr>
        <p:spPr>
          <a:xfrm>
            <a:off x="5442288" y="709305"/>
            <a:ext cx="6459049" cy="5201424"/>
          </a:xfrm>
          <a:prstGeom prst="rect">
            <a:avLst/>
          </a:prstGeom>
          <a:noFill/>
        </p:spPr>
        <p:txBody>
          <a:bodyPr wrap="square" lIns="91440" tIns="45720" rIns="91440" bIns="45720" rtlCol="0" anchor="t">
            <a:spAutoFit/>
          </a:bodyPr>
          <a:lstStyle/>
          <a:p>
            <a:r>
              <a:rPr lang="en-GB" sz="2800" dirty="0">
                <a:latin typeface="+mj-lt"/>
                <a:cs typeface="Calibri"/>
              </a:rPr>
              <a:t>Accompanying each module is a Knowledge Organiser which contains key skills which all pupils are expected to understand and use.</a:t>
            </a:r>
          </a:p>
          <a:p>
            <a:endParaRPr lang="en-GB" sz="1200" dirty="0">
              <a:latin typeface="+mj-lt"/>
              <a:cs typeface="Calibri"/>
            </a:endParaRPr>
          </a:p>
          <a:p>
            <a:r>
              <a:rPr lang="en-GB" sz="2800" dirty="0">
                <a:latin typeface="+mj-lt"/>
                <a:cs typeface="Calibri"/>
              </a:rPr>
              <a:t>Knowledge notes are the elaboration and detail which help pupils acquire the content of each module.  </a:t>
            </a:r>
          </a:p>
          <a:p>
            <a:endParaRPr lang="en-GB" sz="1200" dirty="0">
              <a:latin typeface="+mj-lt"/>
              <a:cs typeface="Calibri"/>
            </a:endParaRPr>
          </a:p>
          <a:p>
            <a:r>
              <a:rPr lang="en-GB" sz="2800" dirty="0">
                <a:latin typeface="+mj-lt"/>
                <a:cs typeface="Calibri"/>
              </a:rPr>
              <a:t>These knowledge notes are introduced at the start of a sequence of learning and used to unpick the shared text. Teachers will often highlight examples in the shared text to draw pupils’ attention to the skill.</a:t>
            </a:r>
          </a:p>
        </p:txBody>
      </p:sp>
      <p:grpSp>
        <p:nvGrpSpPr>
          <p:cNvPr id="26" name="Group 25">
            <a:extLst>
              <a:ext uri="{FF2B5EF4-FFF2-40B4-BE49-F238E27FC236}">
                <a16:creationId xmlns:a16="http://schemas.microsoft.com/office/drawing/2014/main" id="{14B82347-8AF9-4CD0-8667-F81436EF0EA4}"/>
              </a:ext>
            </a:extLst>
          </p:cNvPr>
          <p:cNvGrpSpPr/>
          <p:nvPr/>
        </p:nvGrpSpPr>
        <p:grpSpPr>
          <a:xfrm>
            <a:off x="9295" y="0"/>
            <a:ext cx="2152357" cy="6858000"/>
            <a:chOff x="9295" y="0"/>
            <a:chExt cx="2152357" cy="6858000"/>
          </a:xfrm>
        </p:grpSpPr>
        <p:sp>
          <p:nvSpPr>
            <p:cNvPr id="27" name="Google Shape;86;p1">
              <a:extLst>
                <a:ext uri="{FF2B5EF4-FFF2-40B4-BE49-F238E27FC236}">
                  <a16:creationId xmlns:a16="http://schemas.microsoft.com/office/drawing/2014/main" id="{F36229F8-18F4-4D00-A6CB-CC10BEEFC69C}"/>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88;p1">
              <a:extLst>
                <a:ext uri="{FF2B5EF4-FFF2-40B4-BE49-F238E27FC236}">
                  <a16:creationId xmlns:a16="http://schemas.microsoft.com/office/drawing/2014/main" id="{10E94CBE-1A2C-4C6A-8B2C-E5D93F337173}"/>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29" name="Picture 28" descr="A picture containing text&#10;&#10;Description automatically generated">
              <a:extLst>
                <a:ext uri="{FF2B5EF4-FFF2-40B4-BE49-F238E27FC236}">
                  <a16:creationId xmlns:a16="http://schemas.microsoft.com/office/drawing/2014/main" id="{CC8317ED-B39A-44EA-9A40-2C0641277888}"/>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480639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389650" y="136651"/>
            <a:ext cx="9380230" cy="1692771"/>
          </a:xfrm>
          <a:prstGeom prst="rect">
            <a:avLst/>
          </a:prstGeom>
          <a:noFill/>
        </p:spPr>
        <p:txBody>
          <a:bodyPr wrap="square" lIns="91440" tIns="45720" rIns="91440" bIns="45720" rtlCol="0" anchor="t">
            <a:spAutoFit/>
          </a:bodyPr>
          <a:lstStyle/>
          <a:p>
            <a:r>
              <a:rPr lang="en-GB" sz="3600" dirty="0">
                <a:latin typeface="+mj-lt"/>
              </a:rPr>
              <a:t>Ingredients for Success</a:t>
            </a:r>
            <a:endParaRPr lang="en-GB" sz="3600" dirty="0">
              <a:latin typeface="+mj-lt"/>
              <a:cs typeface="Calibri"/>
            </a:endParaRPr>
          </a:p>
          <a:p>
            <a:endParaRPr lang="en-GB" sz="3600" dirty="0">
              <a:latin typeface="+mj-lt"/>
              <a:cs typeface="Calibri"/>
            </a:endParaRPr>
          </a:p>
          <a:p>
            <a:endParaRPr lang="en-GB" sz="3200" dirty="0">
              <a:latin typeface="+mj-lt"/>
              <a:cs typeface="Calibri"/>
            </a:endParaRPr>
          </a:p>
        </p:txBody>
      </p:sp>
      <p:sp>
        <p:nvSpPr>
          <p:cNvPr id="25" name="TextBox 24">
            <a:extLst>
              <a:ext uri="{FF2B5EF4-FFF2-40B4-BE49-F238E27FC236}">
                <a16:creationId xmlns:a16="http://schemas.microsoft.com/office/drawing/2014/main" id="{1598727A-19DC-469B-BC72-5DEE3D8A12E6}"/>
              </a:ext>
            </a:extLst>
          </p:cNvPr>
          <p:cNvSpPr txBox="1"/>
          <p:nvPr/>
        </p:nvSpPr>
        <p:spPr>
          <a:xfrm>
            <a:off x="2496368" y="4984759"/>
            <a:ext cx="8936738" cy="1384995"/>
          </a:xfrm>
          <a:prstGeom prst="rect">
            <a:avLst/>
          </a:prstGeom>
          <a:noFill/>
        </p:spPr>
        <p:txBody>
          <a:bodyPr wrap="square" lIns="91440" tIns="45720" rIns="91440" bIns="45720" rtlCol="0" anchor="t">
            <a:spAutoFit/>
          </a:bodyPr>
          <a:lstStyle/>
          <a:p>
            <a:r>
              <a:rPr lang="en-GB" sz="2800" dirty="0">
                <a:latin typeface="+mj-lt"/>
                <a:cs typeface="Calibri"/>
              </a:rPr>
              <a:t>The pupils use an Ingredients for Success checklist to guide their writing and systematically go through the checklist at the end of a writing model to check their writing.</a:t>
            </a:r>
          </a:p>
        </p:txBody>
      </p:sp>
      <p:pic>
        <p:nvPicPr>
          <p:cNvPr id="4" name="Picture 3">
            <a:extLst>
              <a:ext uri="{FF2B5EF4-FFF2-40B4-BE49-F238E27FC236}">
                <a16:creationId xmlns:a16="http://schemas.microsoft.com/office/drawing/2014/main" id="{2947B485-9FB9-42AD-84DA-DD19C9E8BAAF}"/>
              </a:ext>
            </a:extLst>
          </p:cNvPr>
          <p:cNvPicPr>
            <a:picLocks noChangeAspect="1"/>
          </p:cNvPicPr>
          <p:nvPr/>
        </p:nvPicPr>
        <p:blipFill>
          <a:blip r:embed="rId3"/>
          <a:stretch>
            <a:fillRect/>
          </a:stretch>
        </p:blipFill>
        <p:spPr>
          <a:xfrm>
            <a:off x="3550109" y="983036"/>
            <a:ext cx="6505575" cy="3943350"/>
          </a:xfrm>
          <a:prstGeom prst="rect">
            <a:avLst/>
          </a:prstGeom>
        </p:spPr>
      </p:pic>
      <p:grpSp>
        <p:nvGrpSpPr>
          <p:cNvPr id="10" name="Group 9">
            <a:extLst>
              <a:ext uri="{FF2B5EF4-FFF2-40B4-BE49-F238E27FC236}">
                <a16:creationId xmlns:a16="http://schemas.microsoft.com/office/drawing/2014/main" id="{27902B1E-33DA-4182-ABCE-2EF26DEB6B6F}"/>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625084FE-7E8F-48C3-ACDF-C6EEE6758D5C}"/>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88;p1">
              <a:extLst>
                <a:ext uri="{FF2B5EF4-FFF2-40B4-BE49-F238E27FC236}">
                  <a16:creationId xmlns:a16="http://schemas.microsoft.com/office/drawing/2014/main" id="{338F2C49-9C3C-4D05-A31D-2E404B4E03B3}"/>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3" name="Picture 12" descr="A picture containing text&#10;&#10;Description automatically generated">
              <a:extLst>
                <a:ext uri="{FF2B5EF4-FFF2-40B4-BE49-F238E27FC236}">
                  <a16:creationId xmlns:a16="http://schemas.microsoft.com/office/drawing/2014/main" id="{B325CF95-90FA-4460-9F88-78EF5F50C1FC}"/>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761255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925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-Spelling</a:t>
            </a:r>
          </a:p>
          <a:p>
            <a:endParaRPr lang="en-US" sz="9600" dirty="0"/>
          </a:p>
          <a:p>
            <a:r>
              <a:rPr lang="en-US" sz="6400" b="1" dirty="0">
                <a:latin typeface="+mj-lt"/>
                <a:cs typeface="Times New Roman" panose="02020603050405020304" pitchFamily="18" charset="0"/>
              </a:rPr>
              <a:t>Implementation</a:t>
            </a:r>
          </a:p>
          <a:p>
            <a:endParaRPr lang="en-US" sz="166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BEF94747-E68C-4DD5-B82C-062642754D70}"/>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1E7AD0E1-29C8-4F9C-B1F4-6DD6AEB7B370}"/>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 name="Google Shape;88;p1">
              <a:extLst>
                <a:ext uri="{FF2B5EF4-FFF2-40B4-BE49-F238E27FC236}">
                  <a16:creationId xmlns:a16="http://schemas.microsoft.com/office/drawing/2014/main" id="{9AE9A7C0-FD7F-4D9F-97A0-E126FD1456AB}"/>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2" name="Picture 11" descr="A picture containing text&#10;&#10;Description automatically generated">
              <a:extLst>
                <a:ext uri="{FF2B5EF4-FFF2-40B4-BE49-F238E27FC236}">
                  <a16:creationId xmlns:a16="http://schemas.microsoft.com/office/drawing/2014/main" id="{4C437B24-EF77-48AA-AD20-D46C5C9E9B5B}"/>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409326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366935" y="647530"/>
            <a:ext cx="9825065" cy="6432530"/>
          </a:xfrm>
          <a:prstGeom prst="rect">
            <a:avLst/>
          </a:prstGeom>
          <a:noFill/>
        </p:spPr>
        <p:txBody>
          <a:bodyPr wrap="square" lIns="91440" tIns="45720" rIns="91440" bIns="45720" rtlCol="0" anchor="t">
            <a:spAutoFit/>
          </a:bodyPr>
          <a:lstStyle/>
          <a:p>
            <a:r>
              <a:rPr lang="en-GB" sz="2800" b="1" dirty="0">
                <a:latin typeface="+mj-lt"/>
              </a:rPr>
              <a:t>Spelling lessons are typically structured in the following ways:</a:t>
            </a:r>
          </a:p>
          <a:p>
            <a:endParaRPr lang="en-GB" sz="2800" dirty="0">
              <a:latin typeface="+mj-lt"/>
            </a:endParaRPr>
          </a:p>
          <a:p>
            <a:r>
              <a:rPr lang="en-GB" sz="2800" dirty="0">
                <a:latin typeface="+mj-lt"/>
              </a:rPr>
              <a:t>In Key Stage One, Spelling is taught in Year 2 three times per week and in Year 1 three times per week after the May half-term.  </a:t>
            </a:r>
          </a:p>
          <a:p>
            <a:endParaRPr lang="en-GB" sz="2800" dirty="0">
              <a:latin typeface="+mj-lt"/>
            </a:endParaRPr>
          </a:p>
          <a:p>
            <a:r>
              <a:rPr lang="en-GB" sz="2800" dirty="0">
                <a:latin typeface="+mj-lt"/>
              </a:rPr>
              <a:t>In Key Stage Two, pupils access a Spelling lesson which are 20 minutes in length 3 times a week straight after registration.</a:t>
            </a:r>
          </a:p>
          <a:p>
            <a:endParaRPr lang="en-GB" sz="2800" dirty="0">
              <a:latin typeface="+mj-lt"/>
            </a:endParaRPr>
          </a:p>
          <a:p>
            <a:r>
              <a:rPr lang="en-GB" sz="2800" dirty="0">
                <a:latin typeface="+mj-lt"/>
              </a:rPr>
              <a:t>Each unit of Spelling is supplemented by 2 home learning sheets.</a:t>
            </a:r>
          </a:p>
          <a:p>
            <a:endParaRPr lang="en-GB" sz="2000" dirty="0"/>
          </a:p>
          <a:p>
            <a:endParaRPr lang="en-GB" sz="3200" b="1" dirty="0">
              <a:latin typeface="+mj-lt"/>
              <a:cs typeface="Calibri"/>
            </a:endParaRPr>
          </a:p>
          <a:p>
            <a:endParaRPr lang="en-GB" sz="2400" dirty="0">
              <a:cs typeface="Calibri"/>
            </a:endParaRPr>
          </a:p>
          <a:p>
            <a:pPr marL="457200" indent="-457200">
              <a:buFont typeface="Arial"/>
              <a:buChar char="•"/>
            </a:pPr>
            <a:endParaRPr lang="en-GB" sz="2800" dirty="0">
              <a:cs typeface="Calibri"/>
            </a:endParaRPr>
          </a:p>
          <a:p>
            <a:endParaRPr lang="en-GB" sz="2800" b="1" dirty="0">
              <a:cs typeface="Calibri"/>
            </a:endParaRPr>
          </a:p>
          <a:p>
            <a:endParaRPr lang="en-GB" sz="2800" b="1" dirty="0">
              <a:cs typeface="Calibri"/>
            </a:endParaRPr>
          </a:p>
        </p:txBody>
      </p:sp>
      <p:grpSp>
        <p:nvGrpSpPr>
          <p:cNvPr id="7" name="Group 6">
            <a:extLst>
              <a:ext uri="{FF2B5EF4-FFF2-40B4-BE49-F238E27FC236}">
                <a16:creationId xmlns:a16="http://schemas.microsoft.com/office/drawing/2014/main" id="{182E4F53-903C-4A44-A30C-8FB8686A86C4}"/>
              </a:ext>
            </a:extLst>
          </p:cNvPr>
          <p:cNvGrpSpPr/>
          <p:nvPr/>
        </p:nvGrpSpPr>
        <p:grpSpPr>
          <a:xfrm>
            <a:off x="9295" y="0"/>
            <a:ext cx="2152357" cy="6858000"/>
            <a:chOff x="9295" y="0"/>
            <a:chExt cx="2152357" cy="6858000"/>
          </a:xfrm>
        </p:grpSpPr>
        <p:sp>
          <p:nvSpPr>
            <p:cNvPr id="8" name="Google Shape;86;p1">
              <a:extLst>
                <a:ext uri="{FF2B5EF4-FFF2-40B4-BE49-F238E27FC236}">
                  <a16:creationId xmlns:a16="http://schemas.microsoft.com/office/drawing/2014/main" id="{53B785FF-B764-4DC7-BCD2-0B14E30626FC}"/>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88;p1">
              <a:extLst>
                <a:ext uri="{FF2B5EF4-FFF2-40B4-BE49-F238E27FC236}">
                  <a16:creationId xmlns:a16="http://schemas.microsoft.com/office/drawing/2014/main" id="{DEFCA410-39DC-4C3F-9833-2416DDF5565D}"/>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0" name="Picture 9" descr="A picture containing text&#10;&#10;Description automatically generated">
              <a:extLst>
                <a:ext uri="{FF2B5EF4-FFF2-40B4-BE49-F238E27FC236}">
                  <a16:creationId xmlns:a16="http://schemas.microsoft.com/office/drawing/2014/main" id="{F30F1361-9C17-4D41-A76A-6FCE8331C1CC}"/>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106883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2E24BB-8C14-47FF-9084-AD3F5EB77639}"/>
              </a:ext>
            </a:extLst>
          </p:cNvPr>
          <p:cNvPicPr>
            <a:picLocks noChangeAspect="1"/>
          </p:cNvPicPr>
          <p:nvPr/>
        </p:nvPicPr>
        <p:blipFill>
          <a:blip r:embed="rId2"/>
          <a:stretch>
            <a:fillRect/>
          </a:stretch>
        </p:blipFill>
        <p:spPr>
          <a:xfrm>
            <a:off x="2290127" y="1927074"/>
            <a:ext cx="9756178" cy="2959958"/>
          </a:xfrm>
          <a:prstGeom prst="rect">
            <a:avLst/>
          </a:prstGeom>
        </p:spPr>
      </p:pic>
      <p:sp>
        <p:nvSpPr>
          <p:cNvPr id="5" name="TextBox 4">
            <a:extLst>
              <a:ext uri="{FF2B5EF4-FFF2-40B4-BE49-F238E27FC236}">
                <a16:creationId xmlns:a16="http://schemas.microsoft.com/office/drawing/2014/main" id="{9D04D41F-6156-4365-9A99-CC57D2DB655F}"/>
              </a:ext>
            </a:extLst>
          </p:cNvPr>
          <p:cNvSpPr txBox="1"/>
          <p:nvPr/>
        </p:nvSpPr>
        <p:spPr>
          <a:xfrm>
            <a:off x="2366935" y="647530"/>
            <a:ext cx="9825065" cy="1323439"/>
          </a:xfrm>
          <a:prstGeom prst="rect">
            <a:avLst/>
          </a:prstGeom>
          <a:noFill/>
        </p:spPr>
        <p:txBody>
          <a:bodyPr wrap="square" lIns="91440" tIns="45720" rIns="91440" bIns="45720" rtlCol="0" anchor="t">
            <a:spAutoFit/>
          </a:bodyPr>
          <a:lstStyle/>
          <a:p>
            <a:r>
              <a:rPr lang="en-GB" sz="2800" dirty="0">
                <a:latin typeface="+mj-lt"/>
              </a:rPr>
              <a:t>What a sequence of Spelling looks like:</a:t>
            </a:r>
          </a:p>
          <a:p>
            <a:endParaRPr lang="en-GB" sz="2000" dirty="0"/>
          </a:p>
          <a:p>
            <a:endParaRPr lang="en-GB" sz="3200" b="1" dirty="0">
              <a:latin typeface="+mj-lt"/>
              <a:cs typeface="Calibri"/>
            </a:endParaRPr>
          </a:p>
        </p:txBody>
      </p:sp>
      <p:grpSp>
        <p:nvGrpSpPr>
          <p:cNvPr id="10" name="Group 9">
            <a:extLst>
              <a:ext uri="{FF2B5EF4-FFF2-40B4-BE49-F238E27FC236}">
                <a16:creationId xmlns:a16="http://schemas.microsoft.com/office/drawing/2014/main" id="{C38747A1-E4B5-489C-8E89-93CFEA778F0F}"/>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5ED19A5E-8112-4ADC-9798-DCB569D79E6F}"/>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88;p1">
              <a:extLst>
                <a:ext uri="{FF2B5EF4-FFF2-40B4-BE49-F238E27FC236}">
                  <a16:creationId xmlns:a16="http://schemas.microsoft.com/office/drawing/2014/main" id="{FADA0550-A085-4185-AF5D-36F51A697E7A}"/>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3" name="Picture 12" descr="A picture containing text&#10;&#10;Description automatically generated">
              <a:extLst>
                <a:ext uri="{FF2B5EF4-FFF2-40B4-BE49-F238E27FC236}">
                  <a16:creationId xmlns:a16="http://schemas.microsoft.com/office/drawing/2014/main" id="{AC7A7717-8137-4622-A325-6F29185649CD}"/>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974812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04D41F-6156-4365-9A99-CC57D2DB655F}"/>
              </a:ext>
            </a:extLst>
          </p:cNvPr>
          <p:cNvSpPr txBox="1"/>
          <p:nvPr/>
        </p:nvSpPr>
        <p:spPr>
          <a:xfrm>
            <a:off x="2424513" y="234575"/>
            <a:ext cx="9825065" cy="1323439"/>
          </a:xfrm>
          <a:prstGeom prst="rect">
            <a:avLst/>
          </a:prstGeom>
          <a:noFill/>
        </p:spPr>
        <p:txBody>
          <a:bodyPr wrap="square" lIns="91440" tIns="45720" rIns="91440" bIns="45720" rtlCol="0" anchor="t">
            <a:spAutoFit/>
          </a:bodyPr>
          <a:lstStyle/>
          <a:p>
            <a:r>
              <a:rPr lang="en-GB" sz="2800" dirty="0">
                <a:latin typeface="+mj-lt"/>
              </a:rPr>
              <a:t>What a good lesson of Spelling looks like:</a:t>
            </a:r>
          </a:p>
          <a:p>
            <a:endParaRPr lang="en-GB" sz="2000" dirty="0"/>
          </a:p>
          <a:p>
            <a:endParaRPr lang="en-GB" sz="3200" b="1" dirty="0">
              <a:latin typeface="+mj-lt"/>
              <a:cs typeface="Calibri"/>
            </a:endParaRPr>
          </a:p>
        </p:txBody>
      </p:sp>
      <p:sp>
        <p:nvSpPr>
          <p:cNvPr id="2" name="Rectangle 1">
            <a:extLst>
              <a:ext uri="{FF2B5EF4-FFF2-40B4-BE49-F238E27FC236}">
                <a16:creationId xmlns:a16="http://schemas.microsoft.com/office/drawing/2014/main" id="{9868BA17-B0ED-47B6-AED3-1FE9F4A51C58}"/>
              </a:ext>
            </a:extLst>
          </p:cNvPr>
          <p:cNvSpPr/>
          <p:nvPr/>
        </p:nvSpPr>
        <p:spPr>
          <a:xfrm>
            <a:off x="2424513" y="896294"/>
            <a:ext cx="9825064" cy="5632311"/>
          </a:xfrm>
          <a:prstGeom prst="rect">
            <a:avLst/>
          </a:prstGeom>
        </p:spPr>
        <p:txBody>
          <a:bodyPr wrap="square">
            <a:spAutoFit/>
          </a:bodyPr>
          <a:lstStyle/>
          <a:p>
            <a:r>
              <a:rPr lang="en-GB" sz="2400" dirty="0">
                <a:latin typeface="+mj-lt"/>
              </a:rPr>
              <a:t>Lessons are taught through the 6-part, ‘</a:t>
            </a:r>
            <a:r>
              <a:rPr lang="en-GB" sz="2400" b="1" dirty="0">
                <a:latin typeface="+mj-lt"/>
              </a:rPr>
              <a:t>Connect, Explain, Example, Attempt, Apply, Challenge</a:t>
            </a:r>
            <a:r>
              <a:rPr lang="en-GB" sz="2400" dirty="0">
                <a:latin typeface="+mj-lt"/>
              </a:rPr>
              <a:t>’ approach, with clear modelling at the heart of this.  </a:t>
            </a:r>
          </a:p>
          <a:p>
            <a:endParaRPr lang="en-GB" sz="2400" dirty="0">
              <a:latin typeface="+mj-lt"/>
            </a:endParaRPr>
          </a:p>
          <a:p>
            <a:pPr marL="457200" indent="-457200">
              <a:buAutoNum type="arabicPeriod"/>
            </a:pPr>
            <a:r>
              <a:rPr lang="en-GB" sz="2400" dirty="0">
                <a:latin typeface="+mj-lt"/>
              </a:rPr>
              <a:t>The </a:t>
            </a:r>
            <a:r>
              <a:rPr lang="en-GB" sz="2400" b="1" dirty="0">
                <a:latin typeface="+mj-lt"/>
              </a:rPr>
              <a:t>connect</a:t>
            </a:r>
            <a:r>
              <a:rPr lang="en-GB" sz="2400" dirty="0">
                <a:latin typeface="+mj-lt"/>
              </a:rPr>
              <a:t> part of the lesson supports  children in situating the learning in their existing schema. </a:t>
            </a:r>
          </a:p>
          <a:p>
            <a:pPr marL="457200" indent="-457200">
              <a:buAutoNum type="arabicPeriod"/>
            </a:pPr>
            <a:r>
              <a:rPr lang="en-GB" sz="2400" dirty="0">
                <a:latin typeface="+mj-lt"/>
              </a:rPr>
              <a:t>The </a:t>
            </a:r>
            <a:r>
              <a:rPr lang="en-GB" sz="2400" b="1" dirty="0">
                <a:latin typeface="+mj-lt"/>
              </a:rPr>
              <a:t>explain</a:t>
            </a:r>
            <a:r>
              <a:rPr lang="en-GB" sz="2400" dirty="0">
                <a:latin typeface="+mj-lt"/>
              </a:rPr>
              <a:t> stage discretely teaches the new skills that will be the focus of the lesson.</a:t>
            </a:r>
          </a:p>
          <a:p>
            <a:pPr marL="457200" indent="-457200">
              <a:buAutoNum type="arabicPeriod"/>
            </a:pPr>
            <a:r>
              <a:rPr lang="en-GB" sz="2400" dirty="0">
                <a:latin typeface="+mj-lt"/>
              </a:rPr>
              <a:t>In the </a:t>
            </a:r>
            <a:r>
              <a:rPr lang="en-GB" sz="2400" b="1" dirty="0">
                <a:latin typeface="+mj-lt"/>
              </a:rPr>
              <a:t>example</a:t>
            </a:r>
            <a:r>
              <a:rPr lang="en-GB" sz="2400" dirty="0">
                <a:latin typeface="+mj-lt"/>
              </a:rPr>
              <a:t> part of the lesson, teachers model using the skills that are required and discuss potential pitfalls and misconceptions.</a:t>
            </a:r>
          </a:p>
          <a:p>
            <a:pPr marL="457200" indent="-457200">
              <a:buAutoNum type="arabicPeriod"/>
            </a:pPr>
            <a:r>
              <a:rPr lang="en-GB" sz="2400" dirty="0">
                <a:latin typeface="+mj-lt"/>
              </a:rPr>
              <a:t>During the </a:t>
            </a:r>
            <a:r>
              <a:rPr lang="en-GB" sz="2400" b="1" dirty="0">
                <a:latin typeface="+mj-lt"/>
              </a:rPr>
              <a:t>attempt </a:t>
            </a:r>
            <a:r>
              <a:rPr lang="en-GB" sz="2400" dirty="0">
                <a:latin typeface="+mj-lt"/>
              </a:rPr>
              <a:t>stage, children are supported in using the taught skill and misconceptions that appear are addressed.</a:t>
            </a:r>
          </a:p>
          <a:p>
            <a:pPr marL="457200" indent="-457200">
              <a:buAutoNum type="arabicPeriod"/>
            </a:pPr>
            <a:r>
              <a:rPr lang="en-GB" sz="2400" dirty="0">
                <a:latin typeface="+mj-lt"/>
              </a:rPr>
              <a:t>As the lesson progresses, children are given the opportunity to </a:t>
            </a:r>
            <a:r>
              <a:rPr lang="en-GB" sz="2400" b="1" dirty="0">
                <a:latin typeface="+mj-lt"/>
              </a:rPr>
              <a:t>apply</a:t>
            </a:r>
            <a:r>
              <a:rPr lang="en-GB" sz="2400" dirty="0">
                <a:latin typeface="+mj-lt"/>
              </a:rPr>
              <a:t> their new skill with increased independence and within context.</a:t>
            </a:r>
          </a:p>
          <a:p>
            <a:pPr marL="457200" indent="-457200">
              <a:buAutoNum type="arabicPeriod"/>
            </a:pPr>
            <a:r>
              <a:rPr lang="en-GB" sz="2400" dirty="0">
                <a:latin typeface="+mj-lt"/>
              </a:rPr>
              <a:t>Finally, if they are confident, children will be </a:t>
            </a:r>
            <a:r>
              <a:rPr lang="en-GB" sz="2400" b="1" dirty="0">
                <a:latin typeface="+mj-lt"/>
              </a:rPr>
              <a:t>challenge</a:t>
            </a:r>
            <a:r>
              <a:rPr lang="en-GB" sz="2400" dirty="0">
                <a:latin typeface="+mj-lt"/>
              </a:rPr>
              <a:t>d to use the skill in a new context or with greater accuracy.</a:t>
            </a:r>
          </a:p>
        </p:txBody>
      </p:sp>
      <p:grpSp>
        <p:nvGrpSpPr>
          <p:cNvPr id="10" name="Group 9">
            <a:extLst>
              <a:ext uri="{FF2B5EF4-FFF2-40B4-BE49-F238E27FC236}">
                <a16:creationId xmlns:a16="http://schemas.microsoft.com/office/drawing/2014/main" id="{7A3F3245-2190-4799-AE97-10ADAF14970E}"/>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22EF7869-8688-4EC8-A64B-032BB3AABD0F}"/>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88;p1">
              <a:extLst>
                <a:ext uri="{FF2B5EF4-FFF2-40B4-BE49-F238E27FC236}">
                  <a16:creationId xmlns:a16="http://schemas.microsoft.com/office/drawing/2014/main" id="{687F79A1-B111-472D-A677-32F81B2CD85B}"/>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3" name="Picture 12" descr="A picture containing text&#10;&#10;Description automatically generated">
              <a:extLst>
                <a:ext uri="{FF2B5EF4-FFF2-40B4-BE49-F238E27FC236}">
                  <a16:creationId xmlns:a16="http://schemas.microsoft.com/office/drawing/2014/main" id="{BC4AFF05-AAF9-4948-8951-C47B7665271D}"/>
                </a:ext>
              </a:extLst>
            </p:cNvPr>
            <p:cNvPicPr>
              <a:picLocks noChangeAspect="1"/>
            </p:cNvPicPr>
            <p:nvPr/>
          </p:nvPicPr>
          <p:blipFill>
            <a:blip r:embed="rId2"/>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927990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4FC04-9F32-4C1F-AF31-B2204C35EAB9}"/>
              </a:ext>
            </a:extLst>
          </p:cNvPr>
          <p:cNvSpPr/>
          <p:nvPr/>
        </p:nvSpPr>
        <p:spPr>
          <a:xfrm>
            <a:off x="2424514" y="243512"/>
            <a:ext cx="9825064" cy="6063198"/>
          </a:xfrm>
          <a:prstGeom prst="rect">
            <a:avLst/>
          </a:prstGeom>
        </p:spPr>
        <p:txBody>
          <a:bodyPr wrap="square">
            <a:spAutoFit/>
          </a:bodyPr>
          <a:lstStyle/>
          <a:p>
            <a:r>
              <a:rPr lang="en-GB" sz="2800" dirty="0">
                <a:latin typeface="+mj-lt"/>
              </a:rPr>
              <a:t>Different foci of lesson:</a:t>
            </a:r>
          </a:p>
          <a:p>
            <a:endParaRPr lang="en-GB" sz="2800" dirty="0">
              <a:latin typeface="+mj-lt"/>
            </a:endParaRPr>
          </a:p>
          <a:p>
            <a:r>
              <a:rPr lang="en-GB" sz="2800" dirty="0">
                <a:latin typeface="+mj-lt"/>
              </a:rPr>
              <a:t>Focus on morphemes: Pupils will have a chance to explore the etymology (word origins) and morphology (how words are structured) of words that they will meet across the curriculum.  </a:t>
            </a:r>
          </a:p>
          <a:p>
            <a:endParaRPr lang="en-GB" sz="2800" dirty="0">
              <a:latin typeface="+mj-lt"/>
            </a:endParaRPr>
          </a:p>
          <a:p>
            <a:r>
              <a:rPr lang="en-GB" sz="2800" dirty="0">
                <a:latin typeface="+mj-lt"/>
              </a:rPr>
              <a:t>Dictionary task: Pupils should be encouraged to use a range of dictionaries efficiently and accurately to support them with checking spelling and word meaning.</a:t>
            </a:r>
          </a:p>
          <a:p>
            <a:endParaRPr lang="en-GB" sz="2800" dirty="0">
              <a:latin typeface="+mj-lt"/>
            </a:endParaRPr>
          </a:p>
          <a:p>
            <a:r>
              <a:rPr lang="en-GB" sz="2800" dirty="0">
                <a:latin typeface="+mj-lt"/>
              </a:rPr>
              <a:t>Word meaning: Pupils may be asked to complete sentences, sort words or match words according to their meaning. </a:t>
            </a:r>
          </a:p>
          <a:p>
            <a:endParaRPr lang="en-GB" sz="2800" dirty="0">
              <a:latin typeface="+mj-lt"/>
            </a:endParaRPr>
          </a:p>
          <a:p>
            <a:endParaRPr lang="en-GB" sz="2400" dirty="0">
              <a:latin typeface="+mj-lt"/>
            </a:endParaRPr>
          </a:p>
        </p:txBody>
      </p:sp>
      <p:grpSp>
        <p:nvGrpSpPr>
          <p:cNvPr id="11" name="Group 10">
            <a:extLst>
              <a:ext uri="{FF2B5EF4-FFF2-40B4-BE49-F238E27FC236}">
                <a16:creationId xmlns:a16="http://schemas.microsoft.com/office/drawing/2014/main" id="{8F1B83DB-0914-42B3-942D-D9666320B71C}"/>
              </a:ext>
            </a:extLst>
          </p:cNvPr>
          <p:cNvGrpSpPr/>
          <p:nvPr/>
        </p:nvGrpSpPr>
        <p:grpSpPr>
          <a:xfrm>
            <a:off x="9295" y="0"/>
            <a:ext cx="2152357" cy="6858000"/>
            <a:chOff x="9295" y="0"/>
            <a:chExt cx="2152357" cy="6858000"/>
          </a:xfrm>
        </p:grpSpPr>
        <p:sp>
          <p:nvSpPr>
            <p:cNvPr id="12" name="Google Shape;86;p1">
              <a:extLst>
                <a:ext uri="{FF2B5EF4-FFF2-40B4-BE49-F238E27FC236}">
                  <a16:creationId xmlns:a16="http://schemas.microsoft.com/office/drawing/2014/main" id="{D155BFAD-BAD0-480F-9A3B-15789507BDAE}"/>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88;p1">
              <a:extLst>
                <a:ext uri="{FF2B5EF4-FFF2-40B4-BE49-F238E27FC236}">
                  <a16:creationId xmlns:a16="http://schemas.microsoft.com/office/drawing/2014/main" id="{DD540B4F-51F1-4C52-9BAD-D45A215A0F74}"/>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4" name="Picture 13" descr="A picture containing text&#10;&#10;Description automatically generated">
              <a:extLst>
                <a:ext uri="{FF2B5EF4-FFF2-40B4-BE49-F238E27FC236}">
                  <a16:creationId xmlns:a16="http://schemas.microsoft.com/office/drawing/2014/main" id="{159F46C0-2FD0-4394-89F5-B80A68FA4CD6}"/>
                </a:ext>
              </a:extLst>
            </p:cNvPr>
            <p:cNvPicPr>
              <a:picLocks noChangeAspect="1"/>
            </p:cNvPicPr>
            <p:nvPr/>
          </p:nvPicPr>
          <p:blipFill>
            <a:blip r:embed="rId2"/>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308211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4FC04-9F32-4C1F-AF31-B2204C35EAB9}"/>
              </a:ext>
            </a:extLst>
          </p:cNvPr>
          <p:cNvSpPr/>
          <p:nvPr/>
        </p:nvSpPr>
        <p:spPr>
          <a:xfrm>
            <a:off x="2366935" y="452209"/>
            <a:ext cx="9825064" cy="5693866"/>
          </a:xfrm>
          <a:prstGeom prst="rect">
            <a:avLst/>
          </a:prstGeom>
        </p:spPr>
        <p:txBody>
          <a:bodyPr wrap="square">
            <a:spAutoFit/>
          </a:bodyPr>
          <a:lstStyle/>
          <a:p>
            <a:r>
              <a:rPr lang="en-GB" sz="2800" dirty="0">
                <a:latin typeface="+mj-lt"/>
              </a:rPr>
              <a:t>Different foci of lesson:</a:t>
            </a:r>
          </a:p>
          <a:p>
            <a:endParaRPr lang="en-GB" sz="2800" dirty="0">
              <a:latin typeface="+mj-lt"/>
            </a:endParaRPr>
          </a:p>
          <a:p>
            <a:r>
              <a:rPr lang="en-GB" sz="2800" dirty="0">
                <a:latin typeface="+mj-lt"/>
              </a:rPr>
              <a:t>Dictation: Sentences are read aloud several times. Pupils orally rehearse this sentence so that they can say the whole thing aloud before they write it. Pupils then read back what they have written to ensure that they have attempted each word in the sentence.</a:t>
            </a:r>
          </a:p>
          <a:p>
            <a:endParaRPr lang="en-GB" sz="2800" dirty="0">
              <a:latin typeface="+mj-lt"/>
            </a:endParaRPr>
          </a:p>
          <a:p>
            <a:r>
              <a:rPr lang="en-GB" sz="2800" dirty="0">
                <a:latin typeface="+mj-lt"/>
              </a:rPr>
              <a:t>Spotlight on spelling task: Pupils identify any words that use the taught concept from this unit and sort them according to those that they have spelled correctly and those that they have spelled incorrectly. Pupils then use this in their own extended writing for this task but they can use the passages provided in each block instead if necessary. </a:t>
            </a:r>
          </a:p>
        </p:txBody>
      </p:sp>
      <p:grpSp>
        <p:nvGrpSpPr>
          <p:cNvPr id="11" name="Group 10">
            <a:extLst>
              <a:ext uri="{FF2B5EF4-FFF2-40B4-BE49-F238E27FC236}">
                <a16:creationId xmlns:a16="http://schemas.microsoft.com/office/drawing/2014/main" id="{0A5716C8-2B96-459F-BD51-1900DC5B0246}"/>
              </a:ext>
            </a:extLst>
          </p:cNvPr>
          <p:cNvGrpSpPr/>
          <p:nvPr/>
        </p:nvGrpSpPr>
        <p:grpSpPr>
          <a:xfrm>
            <a:off x="9295" y="0"/>
            <a:ext cx="2152357" cy="6858000"/>
            <a:chOff x="9295" y="0"/>
            <a:chExt cx="2152357" cy="6858000"/>
          </a:xfrm>
        </p:grpSpPr>
        <p:sp>
          <p:nvSpPr>
            <p:cNvPr id="12" name="Google Shape;86;p1">
              <a:extLst>
                <a:ext uri="{FF2B5EF4-FFF2-40B4-BE49-F238E27FC236}">
                  <a16:creationId xmlns:a16="http://schemas.microsoft.com/office/drawing/2014/main" id="{7FC75437-FF49-4D13-8F59-29EAD01C3B3E}"/>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88;p1">
              <a:extLst>
                <a:ext uri="{FF2B5EF4-FFF2-40B4-BE49-F238E27FC236}">
                  <a16:creationId xmlns:a16="http://schemas.microsoft.com/office/drawing/2014/main" id="{27C0BDB1-0079-4E0F-8F85-4BB0DD145619}"/>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4" name="Picture 13" descr="A picture containing text&#10;&#10;Description automatically generated">
              <a:extLst>
                <a:ext uri="{FF2B5EF4-FFF2-40B4-BE49-F238E27FC236}">
                  <a16:creationId xmlns:a16="http://schemas.microsoft.com/office/drawing/2014/main" id="{EC772879-239D-4764-A61F-586AEC06B19B}"/>
                </a:ext>
              </a:extLst>
            </p:cNvPr>
            <p:cNvPicPr>
              <a:picLocks noChangeAspect="1"/>
            </p:cNvPicPr>
            <p:nvPr/>
          </p:nvPicPr>
          <p:blipFill>
            <a:blip r:embed="rId2"/>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64472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6"/>
          <p:cNvSpPr txBox="1">
            <a:spLocks noGrp="1"/>
          </p:cNvSpPr>
          <p:nvPr>
            <p:ph type="subTitle" idx="1"/>
          </p:nvPr>
        </p:nvSpPr>
        <p:spPr>
          <a:xfrm>
            <a:off x="2470047" y="392022"/>
            <a:ext cx="9310392" cy="6191657"/>
          </a:xfrm>
          <a:prstGeom prst="rect">
            <a:avLst/>
          </a:prstGeom>
          <a:noFill/>
          <a:ln>
            <a:noFill/>
          </a:ln>
        </p:spPr>
        <p:txBody>
          <a:bodyPr spcFirstLastPara="1" wrap="square" lIns="91425" tIns="45700" rIns="91425" bIns="45700" anchor="t" anchorCtr="0">
            <a:normAutofit/>
          </a:bodyPr>
          <a:lstStyle/>
          <a:p>
            <a:pPr marL="0" indent="0" algn="l">
              <a:spcBef>
                <a:spcPts val="0"/>
              </a:spcBef>
            </a:pPr>
            <a:r>
              <a:rPr lang="en-US" sz="2800" b="1" dirty="0">
                <a:latin typeface="+mj-lt"/>
                <a:cs typeface="Times New Roman" panose="02020603050405020304" pitchFamily="18" charset="0"/>
              </a:rPr>
              <a:t>Spaced Retrieval Practice Approach </a:t>
            </a:r>
            <a:endParaRPr lang="en-US" sz="3600" b="1" dirty="0">
              <a:latin typeface="+mj-lt"/>
              <a:cs typeface="Times New Roman" panose="02020603050405020304" pitchFamily="18" charset="0"/>
            </a:endParaRPr>
          </a:p>
          <a:p>
            <a:pPr marL="0" indent="0" algn="l">
              <a:spcBef>
                <a:spcPts val="0"/>
              </a:spcBef>
            </a:pPr>
            <a:endParaRPr lang="en-US" sz="2800" b="1" dirty="0">
              <a:latin typeface="+mj-lt"/>
              <a:cs typeface="Times New Roman" panose="02020603050405020304" pitchFamily="18" charset="0"/>
            </a:endParaRPr>
          </a:p>
          <a:p>
            <a:pPr algn="l">
              <a:spcBef>
                <a:spcPts val="0"/>
              </a:spcBef>
            </a:pPr>
            <a:endParaRPr lang="en-US" sz="2800" dirty="0">
              <a:latin typeface="+mj-lt"/>
              <a:cs typeface="Times New Roman" panose="02020603050405020304" pitchFamily="18" charset="0"/>
            </a:endParaRPr>
          </a:p>
          <a:p>
            <a:pPr algn="l">
              <a:spcBef>
                <a:spcPts val="0"/>
              </a:spcBef>
            </a:pPr>
            <a:r>
              <a:rPr lang="en-US" sz="2800" dirty="0">
                <a:latin typeface="+mj-lt"/>
                <a:cs typeface="Times New Roman" panose="02020603050405020304" pitchFamily="18" charset="0"/>
              </a:rPr>
              <a:t>Our English curriculum is built around a broad and varied literature spine for reading and an increased frequency model for writing – this deliberately returns to key skills and text types throughout the academic year with opportunities to introduce and revisit key concepts.  This approach enables staff to deepen pupil understanding and embed learning. </a:t>
            </a:r>
            <a:endParaRPr lang="en-US" dirty="0">
              <a:latin typeface="+mj-lt"/>
              <a:cs typeface="Times New Roman" panose="02020603050405020304" pitchFamily="18" charset="0"/>
            </a:endParaRPr>
          </a:p>
          <a:p>
            <a:pPr algn="l">
              <a:spcBef>
                <a:spcPts val="0"/>
              </a:spcBef>
            </a:pPr>
            <a:endParaRPr lang="en-US" sz="2800" dirty="0">
              <a:latin typeface="+mj-lt"/>
              <a:cs typeface="Times New Roman" panose="02020603050405020304" pitchFamily="18" charset="0"/>
            </a:endParaRPr>
          </a:p>
          <a:p>
            <a:pPr algn="l">
              <a:spcBef>
                <a:spcPts val="0"/>
              </a:spcBef>
            </a:pPr>
            <a:r>
              <a:rPr lang="en-GB" sz="2800" dirty="0">
                <a:latin typeface="+mj-lt"/>
                <a:cs typeface="Times New Roman" panose="02020603050405020304" pitchFamily="18" charset="0"/>
              </a:rPr>
              <a:t>Our curriculum maps clearly show how our CUSP English curriculum delivers (introduces and revisits) the National Curriculum expectations for Reading and Writing within and across year groups. </a:t>
            </a:r>
            <a:r>
              <a:rPr lang="en-US" sz="2800" dirty="0">
                <a:latin typeface="+mj-lt"/>
                <a:cs typeface="Times New Roman" panose="02020603050405020304" pitchFamily="18" charset="0"/>
              </a:rPr>
              <a:t> </a:t>
            </a:r>
          </a:p>
          <a:p>
            <a:pPr marL="0" indent="0" algn="l">
              <a:spcBef>
                <a:spcPts val="0"/>
              </a:spcBef>
            </a:pPr>
            <a:endParaRPr lang="en-US" sz="1800" dirty="0"/>
          </a:p>
        </p:txBody>
      </p:sp>
      <p:sp>
        <p:nvSpPr>
          <p:cNvPr id="8" name="Google Shape;88;p1">
            <a:extLst>
              <a:ext uri="{FF2B5EF4-FFF2-40B4-BE49-F238E27FC236}">
                <a16:creationId xmlns:a16="http://schemas.microsoft.com/office/drawing/2014/main" id="{36E1172D-EB59-4D19-BFDF-60B6D44E171C}"/>
              </a:ext>
            </a:extLst>
          </p:cNvPr>
          <p:cNvSpPr txBox="1"/>
          <p:nvPr/>
        </p:nvSpPr>
        <p:spPr>
          <a:xfrm rot="-5400000">
            <a:off x="-545624" y="2831465"/>
            <a:ext cx="3255328"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a:solidFill>
                  <a:schemeClr val="lt1"/>
                </a:solidFill>
                <a:latin typeface="Calibri"/>
                <a:ea typeface="Calibri"/>
                <a:cs typeface="Calibri"/>
                <a:sym typeface="Calibri"/>
              </a:rPr>
              <a:t>Intent</a:t>
            </a:r>
            <a:endParaRPr sz="8800" b="1">
              <a:solidFill>
                <a:schemeClr val="lt1"/>
              </a:solidFill>
              <a:latin typeface="Calibri"/>
              <a:ea typeface="Calibri"/>
              <a:cs typeface="Calibri"/>
              <a:sym typeface="Calibri"/>
            </a:endParaRPr>
          </a:p>
        </p:txBody>
      </p:sp>
      <p:grpSp>
        <p:nvGrpSpPr>
          <p:cNvPr id="9" name="Group 8">
            <a:extLst>
              <a:ext uri="{FF2B5EF4-FFF2-40B4-BE49-F238E27FC236}">
                <a16:creationId xmlns:a16="http://schemas.microsoft.com/office/drawing/2014/main" id="{CEA8445A-04AA-45DB-85AE-BB68AE2DFF85}"/>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D9B5BAD1-D2CE-4D69-9328-3416035EA63C}"/>
                </a:ext>
              </a:extLst>
            </p:cNvPr>
            <p:cNvGrpSpPr/>
            <p:nvPr/>
          </p:nvGrpSpPr>
          <p:grpSpPr>
            <a:xfrm>
              <a:off x="0" y="0"/>
              <a:ext cx="2152357" cy="6858000"/>
              <a:chOff x="0" y="0"/>
              <a:chExt cx="2152357" cy="6858000"/>
            </a:xfrm>
            <a:solidFill>
              <a:schemeClr val="accent1">
                <a:lumMod val="75000"/>
              </a:schemeClr>
            </a:solidFill>
          </p:grpSpPr>
          <p:sp>
            <p:nvSpPr>
              <p:cNvPr id="16" name="Google Shape;86;p1">
                <a:extLst>
                  <a:ext uri="{FF2B5EF4-FFF2-40B4-BE49-F238E27FC236}">
                    <a16:creationId xmlns:a16="http://schemas.microsoft.com/office/drawing/2014/main" id="{F46A94EF-C887-4840-AB59-5517F793449C}"/>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FA725FB8-F180-4CEA-A4F0-F52DCDB4F5D7}"/>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5" name="Picture 14" descr="A picture containing text&#10;&#10;Description automatically generated">
              <a:extLst>
                <a:ext uri="{FF2B5EF4-FFF2-40B4-BE49-F238E27FC236}">
                  <a16:creationId xmlns:a16="http://schemas.microsoft.com/office/drawing/2014/main" id="{AB9AD9F8-A26D-439B-A98C-C0D983EC7716}"/>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6063724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925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a:t>
            </a:r>
          </a:p>
          <a:p>
            <a:endParaRPr lang="en-US" sz="9600" dirty="0"/>
          </a:p>
          <a:p>
            <a:r>
              <a:rPr lang="en-US" sz="6400" b="1" dirty="0">
                <a:latin typeface="+mj-lt"/>
                <a:cs typeface="Times New Roman" panose="02020603050405020304" pitchFamily="18" charset="0"/>
              </a:rPr>
              <a:t>Implementation</a:t>
            </a:r>
          </a:p>
          <a:p>
            <a:endParaRPr lang="en-US" sz="16600" dirty="0">
              <a:latin typeface="Sassoon Penpals Joined" panose="02000400000000000000" pitchFamily="50" charset="0"/>
            </a:endParaRPr>
          </a:p>
        </p:txBody>
      </p:sp>
      <p:grpSp>
        <p:nvGrpSpPr>
          <p:cNvPr id="12" name="Group 11">
            <a:extLst>
              <a:ext uri="{FF2B5EF4-FFF2-40B4-BE49-F238E27FC236}">
                <a16:creationId xmlns:a16="http://schemas.microsoft.com/office/drawing/2014/main" id="{A67E20F9-76CF-4ED1-BFA7-CC1D355545CC}"/>
              </a:ext>
            </a:extLst>
          </p:cNvPr>
          <p:cNvGrpSpPr/>
          <p:nvPr/>
        </p:nvGrpSpPr>
        <p:grpSpPr>
          <a:xfrm>
            <a:off x="9295" y="0"/>
            <a:ext cx="2152357" cy="6858000"/>
            <a:chOff x="9295" y="0"/>
            <a:chExt cx="2152357" cy="6858000"/>
          </a:xfrm>
        </p:grpSpPr>
        <p:sp>
          <p:nvSpPr>
            <p:cNvPr id="13" name="Google Shape;86;p1">
              <a:extLst>
                <a:ext uri="{FF2B5EF4-FFF2-40B4-BE49-F238E27FC236}">
                  <a16:creationId xmlns:a16="http://schemas.microsoft.com/office/drawing/2014/main" id="{5E6D39B6-7652-42CD-B8B4-ED4FC5AC3552}"/>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88;p1">
              <a:extLst>
                <a:ext uri="{FF2B5EF4-FFF2-40B4-BE49-F238E27FC236}">
                  <a16:creationId xmlns:a16="http://schemas.microsoft.com/office/drawing/2014/main" id="{78C21DDF-A672-4D37-BA47-D036DEEC8349}"/>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5" name="Picture 14" descr="A picture containing text&#10;&#10;Description automatically generated">
              <a:extLst>
                <a:ext uri="{FF2B5EF4-FFF2-40B4-BE49-F238E27FC236}">
                  <a16:creationId xmlns:a16="http://schemas.microsoft.com/office/drawing/2014/main" id="{E67E3FBD-5AC5-494F-862F-6132ABA407D6}"/>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738176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511122" y="366623"/>
            <a:ext cx="9365853" cy="6124754"/>
          </a:xfrm>
          <a:prstGeom prst="rect">
            <a:avLst/>
          </a:prstGeom>
          <a:noFill/>
        </p:spPr>
        <p:txBody>
          <a:bodyPr wrap="square" lIns="91440" tIns="45720" rIns="91440" bIns="45720" rtlCol="0" anchor="t">
            <a:spAutoFit/>
          </a:bodyPr>
          <a:lstStyle/>
          <a:p>
            <a:r>
              <a:rPr lang="en-GB" sz="2800" b="1" dirty="0">
                <a:latin typeface="+mj-lt"/>
              </a:rPr>
              <a:t>Tailoring for SEND</a:t>
            </a:r>
          </a:p>
          <a:p>
            <a:endParaRPr lang="en-GB" sz="2800" b="1" dirty="0">
              <a:latin typeface="+mj-lt"/>
              <a:cs typeface="Calibri"/>
            </a:endParaRPr>
          </a:p>
          <a:p>
            <a:r>
              <a:rPr lang="en-GB" sz="2400" dirty="0">
                <a:latin typeface="+mj-lt"/>
                <a:cs typeface="Calibri"/>
              </a:rPr>
              <a:t>At Wells Hall we aim for all English lessons and learning to be accessible to all pupils.  </a:t>
            </a:r>
          </a:p>
          <a:p>
            <a:pPr marL="342900" indent="-342900">
              <a:buFont typeface="Arial" panose="020B0604020202020204" pitchFamily="34" charset="0"/>
              <a:buChar char="•"/>
            </a:pPr>
            <a:r>
              <a:rPr lang="en-GB" sz="2400" dirty="0">
                <a:latin typeface="+mj-lt"/>
                <a:cs typeface="Calibri"/>
              </a:rPr>
              <a:t>Pre-teaching of vocabulary provides all children with the opportunity to demonstrate an understanding of subject specific language. </a:t>
            </a:r>
          </a:p>
          <a:p>
            <a:pPr marL="342900" indent="-342900">
              <a:buFont typeface="Arial" panose="020B0604020202020204" pitchFamily="34" charset="0"/>
              <a:buChar char="•"/>
            </a:pPr>
            <a:r>
              <a:rPr lang="en-GB" sz="2400" dirty="0">
                <a:latin typeface="+mj-lt"/>
                <a:cs typeface="Calibri"/>
              </a:rPr>
              <a:t>In Reading: Expert, Echo and partner reading support pupils in accessing the core text.</a:t>
            </a:r>
          </a:p>
          <a:p>
            <a:pPr marL="342900" indent="-342900">
              <a:buFont typeface="Arial" panose="020B0604020202020204" pitchFamily="34" charset="0"/>
              <a:buChar char="•"/>
            </a:pPr>
            <a:r>
              <a:rPr lang="en-GB" sz="2400" dirty="0">
                <a:latin typeface="+mj-lt"/>
                <a:cs typeface="Calibri"/>
              </a:rPr>
              <a:t>In Writing: Shared analysis of the text and clear foci help chunk the learning and make it clear. </a:t>
            </a:r>
          </a:p>
          <a:p>
            <a:pPr marL="342900" indent="-342900">
              <a:buFont typeface="Arial" panose="020B0604020202020204" pitchFamily="34" charset="0"/>
              <a:buChar char="•"/>
            </a:pPr>
            <a:r>
              <a:rPr lang="en-GB" sz="2400" dirty="0">
                <a:latin typeface="+mj-lt"/>
                <a:cs typeface="Calibri"/>
              </a:rPr>
              <a:t>The 6-part structure of the lessons scaffold the pupil’s learning into smaller more manageable chunks allowing each to succeed.</a:t>
            </a:r>
          </a:p>
          <a:p>
            <a:pPr marL="342900" indent="-342900">
              <a:buFont typeface="Arial" panose="020B0604020202020204" pitchFamily="34" charset="0"/>
              <a:buChar char="•"/>
            </a:pPr>
            <a:r>
              <a:rPr lang="en-GB" sz="2400" dirty="0">
                <a:latin typeface="+mj-lt"/>
                <a:ea typeface="+mn-lt"/>
                <a:cs typeface="+mn-lt"/>
              </a:rPr>
              <a:t> In addition, knowledge notes are utilised in all lessons to minimise cognitive overload. </a:t>
            </a:r>
          </a:p>
          <a:p>
            <a:pPr marL="342900" indent="-342900">
              <a:buFont typeface="Arial" panose="020B0604020202020204" pitchFamily="34" charset="0"/>
              <a:buChar char="•"/>
            </a:pPr>
            <a:r>
              <a:rPr lang="en-GB" sz="2400" dirty="0">
                <a:latin typeface="+mj-lt"/>
                <a:ea typeface="+mn-lt"/>
                <a:cs typeface="+mn-lt"/>
              </a:rPr>
              <a:t>Sentence stems can be used where necessary to aid with written evidence. </a:t>
            </a:r>
            <a:endParaRPr lang="en-GB" dirty="0">
              <a:latin typeface="+mj-lt"/>
            </a:endParaRPr>
          </a:p>
        </p:txBody>
      </p:sp>
      <p:grpSp>
        <p:nvGrpSpPr>
          <p:cNvPr id="15" name="Group 14">
            <a:extLst>
              <a:ext uri="{FF2B5EF4-FFF2-40B4-BE49-F238E27FC236}">
                <a16:creationId xmlns:a16="http://schemas.microsoft.com/office/drawing/2014/main" id="{B36D6C9C-E1CE-41F4-8674-0034C2064A73}"/>
              </a:ext>
            </a:extLst>
          </p:cNvPr>
          <p:cNvGrpSpPr/>
          <p:nvPr/>
        </p:nvGrpSpPr>
        <p:grpSpPr>
          <a:xfrm>
            <a:off x="9295" y="0"/>
            <a:ext cx="2152357" cy="6858000"/>
            <a:chOff x="9295" y="0"/>
            <a:chExt cx="2152357" cy="6858000"/>
          </a:xfrm>
        </p:grpSpPr>
        <p:sp>
          <p:nvSpPr>
            <p:cNvPr id="16" name="Google Shape;86;p1">
              <a:extLst>
                <a:ext uri="{FF2B5EF4-FFF2-40B4-BE49-F238E27FC236}">
                  <a16:creationId xmlns:a16="http://schemas.microsoft.com/office/drawing/2014/main" id="{3652B886-2421-4459-9F07-4FA59C7E75D0}"/>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37412E5B-6B07-4E3F-9D5B-D906F3CD6C37}"/>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8" name="Picture 17" descr="A picture containing text&#10;&#10;Description automatically generated">
              <a:extLst>
                <a:ext uri="{FF2B5EF4-FFF2-40B4-BE49-F238E27FC236}">
                  <a16:creationId xmlns:a16="http://schemas.microsoft.com/office/drawing/2014/main" id="{B7E58B1A-0EFC-47EC-BC83-8CB948DBD508}"/>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945623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619688" y="1272463"/>
            <a:ext cx="9365853" cy="4678204"/>
          </a:xfrm>
          <a:prstGeom prst="rect">
            <a:avLst/>
          </a:prstGeom>
          <a:noFill/>
        </p:spPr>
        <p:txBody>
          <a:bodyPr wrap="square" lIns="91440" tIns="45720" rIns="91440" bIns="45720" rtlCol="0" anchor="t">
            <a:spAutoFit/>
          </a:bodyPr>
          <a:lstStyle/>
          <a:p>
            <a:r>
              <a:rPr lang="en-GB" sz="2800" b="1" dirty="0">
                <a:latin typeface="+mj-lt"/>
              </a:rPr>
              <a:t>Oracy</a:t>
            </a:r>
            <a:endParaRPr lang="en-GB" sz="2800" b="1" dirty="0">
              <a:latin typeface="+mj-lt"/>
              <a:cs typeface="Calibri"/>
            </a:endParaRPr>
          </a:p>
          <a:p>
            <a:endParaRPr lang="en-GB" dirty="0">
              <a:latin typeface="+mj-lt"/>
              <a:cs typeface="Calibri" panose="020F0502020204030204"/>
            </a:endParaRPr>
          </a:p>
          <a:p>
            <a:r>
              <a:rPr lang="en-GB" sz="2400" dirty="0">
                <a:latin typeface="+mj-lt"/>
                <a:cs typeface="Calibri" panose="020F0502020204030204"/>
              </a:rPr>
              <a:t>When discussing their findings or presenting information, pupils are encouraged to speak using full sentences and incorporating key vocabulary.  This is modelled by teachers e.g. using my turn, our turn, your turn.</a:t>
            </a:r>
          </a:p>
          <a:p>
            <a:endParaRPr lang="en-GB" dirty="0">
              <a:latin typeface="+mj-lt"/>
              <a:cs typeface="Calibri" panose="020F0502020204030204"/>
            </a:endParaRPr>
          </a:p>
          <a:p>
            <a:endParaRPr lang="en-GB" dirty="0">
              <a:latin typeface="+mj-lt"/>
              <a:cs typeface="Calibri" panose="020F0502020204030204"/>
            </a:endParaRPr>
          </a:p>
          <a:p>
            <a:endParaRPr lang="en-GB" sz="2400" dirty="0">
              <a:cs typeface="Calibri" panose="020F0502020204030204"/>
            </a:endParaRPr>
          </a:p>
          <a:p>
            <a:endParaRPr lang="en-GB" sz="2400" dirty="0">
              <a:cs typeface="Calibri" panose="020F0502020204030204"/>
            </a:endParaRPr>
          </a:p>
          <a:p>
            <a:endParaRPr lang="en-GB" dirty="0">
              <a:cs typeface="Calibri" panose="020F0502020204030204"/>
            </a:endParaRPr>
          </a:p>
          <a:p>
            <a:endParaRPr lang="en-GB" dirty="0">
              <a:cs typeface="Calibri" panose="020F0502020204030204"/>
            </a:endParaRPr>
          </a:p>
          <a:p>
            <a:endParaRPr lang="en-GB" dirty="0">
              <a:cs typeface="Calibri" panose="020F0502020204030204"/>
            </a:endParaRPr>
          </a:p>
          <a:p>
            <a:endParaRPr lang="en-GB" dirty="0">
              <a:cs typeface="Calibri" panose="020F0502020204030204"/>
            </a:endParaRPr>
          </a:p>
        </p:txBody>
      </p:sp>
      <p:grpSp>
        <p:nvGrpSpPr>
          <p:cNvPr id="15" name="Group 14">
            <a:extLst>
              <a:ext uri="{FF2B5EF4-FFF2-40B4-BE49-F238E27FC236}">
                <a16:creationId xmlns:a16="http://schemas.microsoft.com/office/drawing/2014/main" id="{0769F310-B56D-4F22-A3BB-4E7F686B2F92}"/>
              </a:ext>
            </a:extLst>
          </p:cNvPr>
          <p:cNvGrpSpPr/>
          <p:nvPr/>
        </p:nvGrpSpPr>
        <p:grpSpPr>
          <a:xfrm>
            <a:off x="9295" y="0"/>
            <a:ext cx="2152357" cy="6858000"/>
            <a:chOff x="9295" y="0"/>
            <a:chExt cx="2152357" cy="6858000"/>
          </a:xfrm>
        </p:grpSpPr>
        <p:sp>
          <p:nvSpPr>
            <p:cNvPr id="16" name="Google Shape;86;p1">
              <a:extLst>
                <a:ext uri="{FF2B5EF4-FFF2-40B4-BE49-F238E27FC236}">
                  <a16:creationId xmlns:a16="http://schemas.microsoft.com/office/drawing/2014/main" id="{4FE95EBB-6258-43A6-BAA6-4EEF4C9BB272}"/>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2B1E72D2-8AD3-476E-8DC8-EB8AC2D6F13B}"/>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8" name="Picture 17" descr="A picture containing text&#10;&#10;Description automatically generated">
              <a:extLst>
                <a:ext uri="{FF2B5EF4-FFF2-40B4-BE49-F238E27FC236}">
                  <a16:creationId xmlns:a16="http://schemas.microsoft.com/office/drawing/2014/main" id="{E50B8B3D-03E2-4E71-8085-3C38EAE484AD}"/>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166014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18405" y="1358727"/>
            <a:ext cx="9380230" cy="4893647"/>
          </a:xfrm>
          <a:prstGeom prst="rect">
            <a:avLst/>
          </a:prstGeom>
          <a:noFill/>
        </p:spPr>
        <p:txBody>
          <a:bodyPr wrap="square" lIns="91440" tIns="45720" rIns="91440" bIns="45720" rtlCol="0" anchor="t">
            <a:spAutoFit/>
          </a:bodyPr>
          <a:lstStyle/>
          <a:p>
            <a:r>
              <a:rPr lang="en-US" sz="2400" b="1" dirty="0">
                <a:latin typeface="+mj-lt"/>
                <a:ea typeface="Calibri Light"/>
                <a:cs typeface="Calibri Light"/>
              </a:rPr>
              <a:t>Continuous Professional Development</a:t>
            </a:r>
          </a:p>
          <a:p>
            <a:endParaRPr lang="en-US" sz="2400" b="1" dirty="0">
              <a:latin typeface="+mj-lt"/>
              <a:ea typeface="Calibri Light"/>
              <a:cs typeface="Calibri Light"/>
            </a:endParaRPr>
          </a:p>
          <a:p>
            <a:endParaRPr lang="en-US" sz="2400" b="1" dirty="0">
              <a:latin typeface="+mj-lt"/>
              <a:ea typeface="Calibri Light"/>
              <a:cs typeface="Calibri Light"/>
            </a:endParaRPr>
          </a:p>
          <a:p>
            <a:r>
              <a:rPr lang="en-US" sz="2400" dirty="0">
                <a:latin typeface="+mj-lt"/>
                <a:ea typeface="Calibri Light"/>
                <a:cs typeface="Calibri Light"/>
              </a:rPr>
              <a:t>All staff have undergone CPD in Cognitive Load Theory, Spaced Practice Retrieval Theory and planning the English curriculum through the use of Knowledge Notes and lesson strips.   </a:t>
            </a:r>
          </a:p>
          <a:p>
            <a:endParaRPr lang="en-US" sz="2400" dirty="0">
              <a:latin typeface="+mj-lt"/>
              <a:ea typeface="Calibri Light"/>
              <a:cs typeface="Calibri Light"/>
            </a:endParaRPr>
          </a:p>
          <a:p>
            <a:r>
              <a:rPr lang="en-US" sz="2400" dirty="0">
                <a:latin typeface="+mj-lt"/>
                <a:ea typeface="Calibri Light"/>
                <a:cs typeface="Calibri Light"/>
              </a:rPr>
              <a:t>In addition to this, staff have accessed planning sessions with Lauren Meadows (author of the Reading and Writing curriculum) to support them in effectively planning sequences of work using the materials provided within the modules. </a:t>
            </a:r>
          </a:p>
          <a:p>
            <a:endParaRPr lang="en-US" sz="2400" dirty="0">
              <a:latin typeface="+mj-lt"/>
              <a:cs typeface="Calibri Light"/>
            </a:endParaRPr>
          </a:p>
          <a:p>
            <a:r>
              <a:rPr lang="en-US" sz="2400" dirty="0">
                <a:solidFill>
                  <a:srgbClr val="FF0000"/>
                </a:solidFill>
                <a:latin typeface="+mj-lt"/>
                <a:cs typeface="Calibri Light"/>
              </a:rPr>
              <a:t>All staff have completed CPD from library.</a:t>
            </a:r>
          </a:p>
        </p:txBody>
      </p:sp>
      <p:grpSp>
        <p:nvGrpSpPr>
          <p:cNvPr id="15" name="Group 14">
            <a:extLst>
              <a:ext uri="{FF2B5EF4-FFF2-40B4-BE49-F238E27FC236}">
                <a16:creationId xmlns:a16="http://schemas.microsoft.com/office/drawing/2014/main" id="{344A4B24-2512-4F4D-A014-5702546F885D}"/>
              </a:ext>
            </a:extLst>
          </p:cNvPr>
          <p:cNvGrpSpPr/>
          <p:nvPr/>
        </p:nvGrpSpPr>
        <p:grpSpPr>
          <a:xfrm>
            <a:off x="9295" y="0"/>
            <a:ext cx="2152357" cy="6858000"/>
            <a:chOff x="9295" y="0"/>
            <a:chExt cx="2152357" cy="6858000"/>
          </a:xfrm>
        </p:grpSpPr>
        <p:sp>
          <p:nvSpPr>
            <p:cNvPr id="16" name="Google Shape;86;p1">
              <a:extLst>
                <a:ext uri="{FF2B5EF4-FFF2-40B4-BE49-F238E27FC236}">
                  <a16:creationId xmlns:a16="http://schemas.microsoft.com/office/drawing/2014/main" id="{28FF1729-7F48-420C-BF07-46BC76ACBBC2}"/>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B0B16DD7-A335-4694-9BDE-75675FB76FE5}"/>
                </a:ext>
              </a:extLst>
            </p:cNvPr>
            <p:cNvSpPr txBox="1"/>
            <p:nvPr/>
          </p:nvSpPr>
          <p:spPr>
            <a:xfrm rot="-5400000">
              <a:off x="-445250" y="3365715"/>
              <a:ext cx="32553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lt1"/>
                  </a:solidFill>
                  <a:latin typeface="Calibri"/>
                  <a:ea typeface="Calibri"/>
                  <a:cs typeface="Calibri"/>
                  <a:sym typeface="Calibri"/>
                </a:rPr>
                <a:t>Implementation</a:t>
              </a:r>
              <a:endParaRPr sz="3600" b="1" dirty="0">
                <a:solidFill>
                  <a:schemeClr val="lt1"/>
                </a:solidFill>
                <a:latin typeface="Calibri"/>
                <a:ea typeface="Calibri"/>
                <a:cs typeface="Calibri"/>
                <a:sym typeface="Calibri"/>
              </a:endParaRPr>
            </a:p>
          </p:txBody>
        </p:sp>
        <p:pic>
          <p:nvPicPr>
            <p:cNvPr id="18" name="Picture 17" descr="A picture containing text&#10;&#10;Description automatically generated">
              <a:extLst>
                <a:ext uri="{FF2B5EF4-FFF2-40B4-BE49-F238E27FC236}">
                  <a16:creationId xmlns:a16="http://schemas.microsoft.com/office/drawing/2014/main" id="{7F3D5926-9BE0-47F9-9DFC-BB249EAF76B0}"/>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9706833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a:t>
            </a:r>
          </a:p>
          <a:p>
            <a:endParaRPr lang="en-US" sz="9600" dirty="0"/>
          </a:p>
          <a:p>
            <a:r>
              <a:rPr lang="en-US" sz="6400" b="1" dirty="0">
                <a:latin typeface="+mj-lt"/>
                <a:cs typeface="Times New Roman" panose="02020603050405020304" pitchFamily="18" charset="0"/>
              </a:rPr>
              <a:t>Impact</a:t>
            </a:r>
          </a:p>
          <a:p>
            <a:endParaRPr lang="en-US" sz="166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4421F34F-54A7-469B-8FC2-1AE69E2220D5}"/>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D1218C95-4CD4-4CD6-BD9A-77240DC01BC9}"/>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88;p1">
              <a:extLst>
                <a:ext uri="{FF2B5EF4-FFF2-40B4-BE49-F238E27FC236}">
                  <a16:creationId xmlns:a16="http://schemas.microsoft.com/office/drawing/2014/main" id="{B5652243-37B1-441B-9EA2-D7A004426901}"/>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2" name="Picture 11" descr="A picture containing text&#10;&#10;Description automatically generated">
              <a:extLst>
                <a:ext uri="{FF2B5EF4-FFF2-40B4-BE49-F238E27FC236}">
                  <a16:creationId xmlns:a16="http://schemas.microsoft.com/office/drawing/2014/main" id="{F6587E69-1C2B-40E6-80D0-E1287407C183}"/>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251206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18405" y="1358727"/>
            <a:ext cx="9380230" cy="461665"/>
          </a:xfrm>
          <a:prstGeom prst="rect">
            <a:avLst/>
          </a:prstGeom>
          <a:noFill/>
        </p:spPr>
        <p:txBody>
          <a:bodyPr wrap="square" lIns="91440" tIns="45720" rIns="91440" bIns="45720" rtlCol="0" anchor="t">
            <a:spAutoFit/>
          </a:bodyPr>
          <a:lstStyle/>
          <a:p>
            <a:endParaRPr lang="en-US" sz="2400" b="1" dirty="0">
              <a:cs typeface="Calibri Light"/>
            </a:endParaRPr>
          </a:p>
        </p:txBody>
      </p:sp>
      <p:sp>
        <p:nvSpPr>
          <p:cNvPr id="2" name="TextBox 1">
            <a:extLst>
              <a:ext uri="{FF2B5EF4-FFF2-40B4-BE49-F238E27FC236}">
                <a16:creationId xmlns:a16="http://schemas.microsoft.com/office/drawing/2014/main" id="{3AF77BEC-2549-4D57-8FF1-A5C384CFFC88}"/>
              </a:ext>
            </a:extLst>
          </p:cNvPr>
          <p:cNvSpPr txBox="1"/>
          <p:nvPr/>
        </p:nvSpPr>
        <p:spPr>
          <a:xfrm>
            <a:off x="2567797" y="1748287"/>
            <a:ext cx="909799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600" b="1" dirty="0">
              <a:cs typeface="Calibri"/>
            </a:endParaRPr>
          </a:p>
        </p:txBody>
      </p:sp>
      <p:sp>
        <p:nvSpPr>
          <p:cNvPr id="4" name="TextBox 3">
            <a:extLst>
              <a:ext uri="{FF2B5EF4-FFF2-40B4-BE49-F238E27FC236}">
                <a16:creationId xmlns:a16="http://schemas.microsoft.com/office/drawing/2014/main" id="{38A844F4-F871-493E-B2DB-E55D089AC80A}"/>
              </a:ext>
            </a:extLst>
          </p:cNvPr>
          <p:cNvSpPr txBox="1"/>
          <p:nvPr/>
        </p:nvSpPr>
        <p:spPr>
          <a:xfrm>
            <a:off x="2567796" y="250732"/>
            <a:ext cx="909799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Pupil book study</a:t>
            </a:r>
          </a:p>
          <a:p>
            <a:endParaRPr lang="en-US" sz="2400" b="1" dirty="0">
              <a:latin typeface="+mj-lt"/>
              <a:cs typeface="Calibri"/>
            </a:endParaRPr>
          </a:p>
        </p:txBody>
      </p:sp>
      <p:pic>
        <p:nvPicPr>
          <p:cNvPr id="5" name="Picture 4">
            <a:extLst>
              <a:ext uri="{FF2B5EF4-FFF2-40B4-BE49-F238E27FC236}">
                <a16:creationId xmlns:a16="http://schemas.microsoft.com/office/drawing/2014/main" id="{507A452D-7A37-4910-8264-402FC4364A05}"/>
              </a:ext>
            </a:extLst>
          </p:cNvPr>
          <p:cNvPicPr>
            <a:picLocks noChangeAspect="1"/>
          </p:cNvPicPr>
          <p:nvPr/>
        </p:nvPicPr>
        <p:blipFill>
          <a:blip r:embed="rId3"/>
          <a:stretch>
            <a:fillRect/>
          </a:stretch>
        </p:blipFill>
        <p:spPr>
          <a:xfrm>
            <a:off x="2426676" y="998896"/>
            <a:ext cx="9380231" cy="3535452"/>
          </a:xfrm>
          <a:prstGeom prst="rect">
            <a:avLst/>
          </a:prstGeom>
        </p:spPr>
      </p:pic>
      <p:sp>
        <p:nvSpPr>
          <p:cNvPr id="16" name="TextBox 15">
            <a:extLst>
              <a:ext uri="{FF2B5EF4-FFF2-40B4-BE49-F238E27FC236}">
                <a16:creationId xmlns:a16="http://schemas.microsoft.com/office/drawing/2014/main" id="{4E4CB8AE-5490-4CE8-8574-264330247211}"/>
              </a:ext>
            </a:extLst>
          </p:cNvPr>
          <p:cNvSpPr txBox="1"/>
          <p:nvPr/>
        </p:nvSpPr>
        <p:spPr>
          <a:xfrm>
            <a:off x="2567796" y="4821460"/>
            <a:ext cx="9380230" cy="830997"/>
          </a:xfrm>
          <a:prstGeom prst="rect">
            <a:avLst/>
          </a:prstGeom>
          <a:noFill/>
        </p:spPr>
        <p:txBody>
          <a:bodyPr wrap="square" lIns="91440" tIns="45720" rIns="91440" bIns="45720" rtlCol="0" anchor="t">
            <a:spAutoFit/>
          </a:bodyPr>
          <a:lstStyle/>
          <a:p>
            <a:r>
              <a:rPr lang="en-US" sz="2400" dirty="0">
                <a:latin typeface="+mj-lt"/>
                <a:cs typeface="Calibri Light"/>
              </a:rPr>
              <a:t>Trust wide pupil book study. Teachers used the writing indicators to assess a wide variety of pupils’ work from across the age groups.</a:t>
            </a:r>
          </a:p>
        </p:txBody>
      </p:sp>
      <p:grpSp>
        <p:nvGrpSpPr>
          <p:cNvPr id="17" name="Group 16">
            <a:extLst>
              <a:ext uri="{FF2B5EF4-FFF2-40B4-BE49-F238E27FC236}">
                <a16:creationId xmlns:a16="http://schemas.microsoft.com/office/drawing/2014/main" id="{E2D05D50-943D-4EBF-993F-D39626734F8E}"/>
              </a:ext>
            </a:extLst>
          </p:cNvPr>
          <p:cNvGrpSpPr/>
          <p:nvPr/>
        </p:nvGrpSpPr>
        <p:grpSpPr>
          <a:xfrm>
            <a:off x="9295" y="0"/>
            <a:ext cx="2152357" cy="6858000"/>
            <a:chOff x="9295" y="0"/>
            <a:chExt cx="2152357" cy="6858000"/>
          </a:xfrm>
        </p:grpSpPr>
        <p:sp>
          <p:nvSpPr>
            <p:cNvPr id="18" name="Google Shape;86;p1">
              <a:extLst>
                <a:ext uri="{FF2B5EF4-FFF2-40B4-BE49-F238E27FC236}">
                  <a16:creationId xmlns:a16="http://schemas.microsoft.com/office/drawing/2014/main" id="{51D09F6D-9600-495C-931A-FDE9A7B0FADA}"/>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88;p1">
              <a:extLst>
                <a:ext uri="{FF2B5EF4-FFF2-40B4-BE49-F238E27FC236}">
                  <a16:creationId xmlns:a16="http://schemas.microsoft.com/office/drawing/2014/main" id="{2F9A30F3-B32A-4AB6-9620-42C863E8F4F1}"/>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20" name="Picture 19" descr="A picture containing text&#10;&#10;Description automatically generated">
              <a:extLst>
                <a:ext uri="{FF2B5EF4-FFF2-40B4-BE49-F238E27FC236}">
                  <a16:creationId xmlns:a16="http://schemas.microsoft.com/office/drawing/2014/main" id="{86BF1E57-4AA1-468C-A5F5-9B670E44069A}"/>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658832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850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 Reading</a:t>
            </a:r>
          </a:p>
          <a:p>
            <a:endParaRPr lang="en-US" sz="9600" dirty="0"/>
          </a:p>
          <a:p>
            <a:r>
              <a:rPr lang="en-US" sz="6400" b="1" dirty="0">
                <a:latin typeface="+mj-lt"/>
                <a:cs typeface="Times New Roman" panose="02020603050405020304" pitchFamily="18" charset="0"/>
              </a:rPr>
              <a:t>Impact</a:t>
            </a:r>
          </a:p>
          <a:p>
            <a:endParaRPr lang="en-US" sz="166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037DA913-E185-4C69-8E74-F79D2B6C1EEC}"/>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8DAFBC22-EDF8-4A75-9D3B-1B91707FDCB5}"/>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88;p1">
              <a:extLst>
                <a:ext uri="{FF2B5EF4-FFF2-40B4-BE49-F238E27FC236}">
                  <a16:creationId xmlns:a16="http://schemas.microsoft.com/office/drawing/2014/main" id="{39EE61A2-1862-4BB3-BA4C-F9E0EFB37FF5}"/>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2" name="Picture 11" descr="A picture containing text&#10;&#10;Description automatically generated">
              <a:extLst>
                <a:ext uri="{FF2B5EF4-FFF2-40B4-BE49-F238E27FC236}">
                  <a16:creationId xmlns:a16="http://schemas.microsoft.com/office/drawing/2014/main" id="{C1B9A38B-D413-4BEE-B266-EBF42C8F44A9}"/>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7477654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extBox 1">
            <a:extLst>
              <a:ext uri="{FF2B5EF4-FFF2-40B4-BE49-F238E27FC236}">
                <a16:creationId xmlns:a16="http://schemas.microsoft.com/office/drawing/2014/main" id="{3AF77BEC-2549-4D57-8FF1-A5C384CFFC88}"/>
              </a:ext>
            </a:extLst>
          </p:cNvPr>
          <p:cNvSpPr txBox="1"/>
          <p:nvPr/>
        </p:nvSpPr>
        <p:spPr>
          <a:xfrm>
            <a:off x="2639683" y="1211978"/>
            <a:ext cx="928016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Whole class feedback sheets are completed in lessons with pupil progress being assessed against the lesson focus.  These sheets are used to identify misconceptions in learning, including when these will be addressed and shared with pupils the next lesson or when the skill type is revisited (see feedback and marking policy).</a:t>
            </a:r>
          </a:p>
          <a:p>
            <a:endParaRPr lang="en-GB" sz="2000" dirty="0"/>
          </a:p>
          <a:p>
            <a:r>
              <a:rPr lang="en-GB" sz="2000" dirty="0"/>
              <a:t>In Early Years and Year 1</a:t>
            </a:r>
            <a:r>
              <a:rPr lang="en-GB" sz="2000" b="1" dirty="0"/>
              <a:t> </a:t>
            </a:r>
            <a:r>
              <a:rPr lang="en-GB" sz="2000" b="1" dirty="0" err="1"/>
              <a:t>SoundsWrite</a:t>
            </a:r>
            <a:r>
              <a:rPr lang="en-GB" sz="2000" b="1" dirty="0"/>
              <a:t> assessments</a:t>
            </a:r>
            <a:r>
              <a:rPr lang="en-GB" sz="2000" dirty="0"/>
              <a:t> are completed half termly and the groups are reorganised in accordance with the results to place pupils on the most appropriate group. At the end of Year 1, pupils complete the </a:t>
            </a:r>
            <a:r>
              <a:rPr lang="en-GB" sz="2000" b="1" dirty="0"/>
              <a:t>Phonics screening</a:t>
            </a:r>
            <a:r>
              <a:rPr lang="en-GB" sz="2000" dirty="0"/>
              <a:t> to confirm that all pupils have learned phonic decoding to an age-appropriate standard. Pupils who have not reached this level receive extra support from our school to ensure they can improve their decoding skills. This is monitored on a half termly basis. These pupils will then have the opportunity to retake the phonics screening check in Year 2. Alongside this, whole class phonics sessions are completed in Year 2 to consolidate and secure the pupil’s learning.</a:t>
            </a:r>
          </a:p>
          <a:p>
            <a:endParaRPr lang="en-GB" sz="2000" dirty="0"/>
          </a:p>
        </p:txBody>
      </p:sp>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Assessment Reading</a:t>
            </a:r>
            <a:endParaRPr lang="en-US" dirty="0">
              <a:latin typeface="+mj-lt"/>
              <a:cs typeface="Calibri"/>
            </a:endParaRPr>
          </a:p>
          <a:p>
            <a:endParaRPr lang="en-US" sz="2800" b="1" dirty="0">
              <a:latin typeface="+mj-lt"/>
              <a:cs typeface="Calibri"/>
            </a:endParaRPr>
          </a:p>
        </p:txBody>
      </p:sp>
      <p:grpSp>
        <p:nvGrpSpPr>
          <p:cNvPr id="8" name="Group 7">
            <a:extLst>
              <a:ext uri="{FF2B5EF4-FFF2-40B4-BE49-F238E27FC236}">
                <a16:creationId xmlns:a16="http://schemas.microsoft.com/office/drawing/2014/main" id="{4CF15737-8E96-4491-8614-0302DE5E561E}"/>
              </a:ext>
            </a:extLst>
          </p:cNvPr>
          <p:cNvGrpSpPr/>
          <p:nvPr/>
        </p:nvGrpSpPr>
        <p:grpSpPr>
          <a:xfrm>
            <a:off x="9295" y="0"/>
            <a:ext cx="2152357" cy="6858000"/>
            <a:chOff x="9295" y="0"/>
            <a:chExt cx="2152357" cy="6858000"/>
          </a:xfrm>
        </p:grpSpPr>
        <p:sp>
          <p:nvSpPr>
            <p:cNvPr id="9" name="Google Shape;86;p1">
              <a:extLst>
                <a:ext uri="{FF2B5EF4-FFF2-40B4-BE49-F238E27FC236}">
                  <a16:creationId xmlns:a16="http://schemas.microsoft.com/office/drawing/2014/main" id="{B85AB9B0-7974-4A27-AA31-86030FC4234F}"/>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88;p1">
              <a:extLst>
                <a:ext uri="{FF2B5EF4-FFF2-40B4-BE49-F238E27FC236}">
                  <a16:creationId xmlns:a16="http://schemas.microsoft.com/office/drawing/2014/main" id="{8C7B2060-491A-4604-845C-EA243F60D906}"/>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1" name="Picture 10" descr="A picture containing text&#10;&#10;Description automatically generated">
              <a:extLst>
                <a:ext uri="{FF2B5EF4-FFF2-40B4-BE49-F238E27FC236}">
                  <a16:creationId xmlns:a16="http://schemas.microsoft.com/office/drawing/2014/main" id="{027E399F-0DC0-4E3C-84C4-F5067A365ACD}"/>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154732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extBox 1">
            <a:extLst>
              <a:ext uri="{FF2B5EF4-FFF2-40B4-BE49-F238E27FC236}">
                <a16:creationId xmlns:a16="http://schemas.microsoft.com/office/drawing/2014/main" id="{3AF77BEC-2549-4D57-8FF1-A5C384CFFC88}"/>
              </a:ext>
            </a:extLst>
          </p:cNvPr>
          <p:cNvSpPr txBox="1"/>
          <p:nvPr/>
        </p:nvSpPr>
        <p:spPr>
          <a:xfrm>
            <a:off x="2639683" y="1211978"/>
            <a:ext cx="928016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Years 2 – 6 complete termly </a:t>
            </a:r>
            <a:r>
              <a:rPr lang="en-GB" sz="2000" dirty="0" err="1"/>
              <a:t>PiXL</a:t>
            </a:r>
            <a:r>
              <a:rPr lang="en-GB" sz="2000" dirty="0"/>
              <a:t> reading assessment or previous year’s SATs papers. Teachers then complete QLA for each assessment and use the data to inform future planning, direct subsequent lessons and their instruction. Data is submitted to Unity Schools Partnership on agreed tracker (date set by USP) to ensure coherency within the trust.</a:t>
            </a:r>
          </a:p>
          <a:p>
            <a:endParaRPr lang="en-GB" sz="2000" dirty="0"/>
          </a:p>
          <a:p>
            <a:r>
              <a:rPr lang="en-GB" sz="2000" dirty="0"/>
              <a:t>Pupils are assessed termly for their reading speeds, this highlights pupils who need additional support through reading interventions and allows teachers to monitor the progress of all.</a:t>
            </a:r>
          </a:p>
          <a:p>
            <a:endParaRPr lang="en-GB" sz="2000" dirty="0"/>
          </a:p>
          <a:p>
            <a:r>
              <a:rPr lang="en-GB" sz="2000" dirty="0"/>
              <a:t>Reading is monitored through the Accelerated Reader programme for Years 2 - 5. </a:t>
            </a:r>
            <a:endParaRPr lang="en-GB" sz="2400" dirty="0"/>
          </a:p>
        </p:txBody>
      </p:sp>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Assessment Reading continued</a:t>
            </a:r>
            <a:endParaRPr lang="en-US" dirty="0">
              <a:latin typeface="+mj-lt"/>
              <a:cs typeface="Calibri"/>
            </a:endParaRPr>
          </a:p>
          <a:p>
            <a:endParaRPr lang="en-US" sz="2800" b="1" dirty="0">
              <a:latin typeface="+mj-lt"/>
              <a:cs typeface="Calibri"/>
            </a:endParaRPr>
          </a:p>
        </p:txBody>
      </p:sp>
      <p:grpSp>
        <p:nvGrpSpPr>
          <p:cNvPr id="8" name="Group 7">
            <a:extLst>
              <a:ext uri="{FF2B5EF4-FFF2-40B4-BE49-F238E27FC236}">
                <a16:creationId xmlns:a16="http://schemas.microsoft.com/office/drawing/2014/main" id="{F5B9D1CE-7F0B-44CE-85FC-79FBE6FCE7E2}"/>
              </a:ext>
            </a:extLst>
          </p:cNvPr>
          <p:cNvGrpSpPr/>
          <p:nvPr/>
        </p:nvGrpSpPr>
        <p:grpSpPr>
          <a:xfrm>
            <a:off x="9295" y="0"/>
            <a:ext cx="2152357" cy="6858000"/>
            <a:chOff x="9295" y="0"/>
            <a:chExt cx="2152357" cy="6858000"/>
          </a:xfrm>
        </p:grpSpPr>
        <p:sp>
          <p:nvSpPr>
            <p:cNvPr id="9" name="Google Shape;86;p1">
              <a:extLst>
                <a:ext uri="{FF2B5EF4-FFF2-40B4-BE49-F238E27FC236}">
                  <a16:creationId xmlns:a16="http://schemas.microsoft.com/office/drawing/2014/main" id="{A7C8E26B-757E-44FE-B281-736F27EA5E7B}"/>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88;p1">
              <a:extLst>
                <a:ext uri="{FF2B5EF4-FFF2-40B4-BE49-F238E27FC236}">
                  <a16:creationId xmlns:a16="http://schemas.microsoft.com/office/drawing/2014/main" id="{D9ACF703-7A30-448C-A232-85EB5F603644}"/>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1" name="Picture 10" descr="A picture containing text&#10;&#10;Description automatically generated">
              <a:extLst>
                <a:ext uri="{FF2B5EF4-FFF2-40B4-BE49-F238E27FC236}">
                  <a16:creationId xmlns:a16="http://schemas.microsoft.com/office/drawing/2014/main" id="{770400C7-7E8E-4938-BF28-3D9D9D9C3FD7}"/>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171566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A1C6-FBEB-4514-9D56-A5B65E31C9F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48B1BF-16D6-4A5A-A0C8-F0EC0E94D52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936EB3F-31B8-4C26-B935-2D1077D9B40A}"/>
              </a:ext>
            </a:extLst>
          </p:cNvPr>
          <p:cNvPicPr>
            <a:picLocks noChangeAspect="1"/>
          </p:cNvPicPr>
          <p:nvPr/>
        </p:nvPicPr>
        <p:blipFill>
          <a:blip r:embed="rId2"/>
          <a:stretch>
            <a:fillRect/>
          </a:stretch>
        </p:blipFill>
        <p:spPr>
          <a:xfrm>
            <a:off x="3522867" y="931378"/>
            <a:ext cx="6827582" cy="5891755"/>
          </a:xfrm>
          <a:prstGeom prst="rect">
            <a:avLst/>
          </a:prstGeom>
        </p:spPr>
      </p:pic>
      <p:sp>
        <p:nvSpPr>
          <p:cNvPr id="9" name="TextBox 8">
            <a:extLst>
              <a:ext uri="{FF2B5EF4-FFF2-40B4-BE49-F238E27FC236}">
                <a16:creationId xmlns:a16="http://schemas.microsoft.com/office/drawing/2014/main" id="{84D87157-3E1D-497F-A915-04F96B203CE6}"/>
              </a:ext>
            </a:extLst>
          </p:cNvPr>
          <p:cNvSpPr txBox="1"/>
          <p:nvPr/>
        </p:nvSpPr>
        <p:spPr>
          <a:xfrm>
            <a:off x="2639683" y="454325"/>
            <a:ext cx="820038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Assessment Reading Framework: End of Key Stage 1</a:t>
            </a:r>
            <a:endParaRPr lang="en-US" dirty="0">
              <a:latin typeface="+mj-lt"/>
              <a:cs typeface="Calibri"/>
            </a:endParaRPr>
          </a:p>
          <a:p>
            <a:endParaRPr lang="en-US" sz="2800" b="1" dirty="0">
              <a:latin typeface="+mj-lt"/>
              <a:cs typeface="Calibri"/>
            </a:endParaRPr>
          </a:p>
        </p:txBody>
      </p:sp>
      <p:grpSp>
        <p:nvGrpSpPr>
          <p:cNvPr id="10" name="Group 9">
            <a:extLst>
              <a:ext uri="{FF2B5EF4-FFF2-40B4-BE49-F238E27FC236}">
                <a16:creationId xmlns:a16="http://schemas.microsoft.com/office/drawing/2014/main" id="{615E3C2C-4775-42BF-99C9-CF3908149143}"/>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F6727C9F-A31C-4429-99C2-166FEAAC1DC2}"/>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88;p1">
              <a:extLst>
                <a:ext uri="{FF2B5EF4-FFF2-40B4-BE49-F238E27FC236}">
                  <a16:creationId xmlns:a16="http://schemas.microsoft.com/office/drawing/2014/main" id="{54F00AAA-7D10-4E3A-B244-650CBF71B4DA}"/>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3" name="Picture 12" descr="A picture containing text&#10;&#10;Description automatically generated">
              <a:extLst>
                <a:ext uri="{FF2B5EF4-FFF2-40B4-BE49-F238E27FC236}">
                  <a16:creationId xmlns:a16="http://schemas.microsoft.com/office/drawing/2014/main" id="{8719EEA8-F4EC-469B-A208-B3EFAC60B6D7}"/>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02184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925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Reading</a:t>
            </a:r>
          </a:p>
          <a:p>
            <a:endParaRPr lang="en-US" sz="9600" dirty="0"/>
          </a:p>
          <a:p>
            <a:r>
              <a:rPr lang="en-US" sz="6400" b="1" dirty="0">
                <a:latin typeface="+mj-lt"/>
                <a:cs typeface="Times New Roman" panose="02020603050405020304" pitchFamily="18" charset="0"/>
              </a:rPr>
              <a:t>Intent</a:t>
            </a:r>
          </a:p>
          <a:p>
            <a:endParaRPr lang="en-US" sz="166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C42F5A5F-0BA3-49AB-AC97-528D0E2831D9}"/>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6C0A4602-EB3D-42F8-9C43-99B2A6DF2DB9}"/>
                </a:ext>
              </a:extLst>
            </p:cNvPr>
            <p:cNvGrpSpPr/>
            <p:nvPr/>
          </p:nvGrpSpPr>
          <p:grpSpPr>
            <a:xfrm>
              <a:off x="0" y="0"/>
              <a:ext cx="2152357" cy="6858000"/>
              <a:chOff x="0" y="0"/>
              <a:chExt cx="2152357" cy="6858000"/>
            </a:xfrm>
            <a:solidFill>
              <a:schemeClr val="accent1">
                <a:lumMod val="75000"/>
              </a:schemeClr>
            </a:solidFill>
          </p:grpSpPr>
          <p:sp>
            <p:nvSpPr>
              <p:cNvPr id="12" name="Google Shape;86;p1">
                <a:extLst>
                  <a:ext uri="{FF2B5EF4-FFF2-40B4-BE49-F238E27FC236}">
                    <a16:creationId xmlns:a16="http://schemas.microsoft.com/office/drawing/2014/main" id="{C9B9375B-B04D-43E9-B5AB-A9074D20E398}"/>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 name="Google Shape;88;p1">
                <a:extLst>
                  <a:ext uri="{FF2B5EF4-FFF2-40B4-BE49-F238E27FC236}">
                    <a16:creationId xmlns:a16="http://schemas.microsoft.com/office/drawing/2014/main" id="{1B19F443-8658-4CF3-91B2-C3DDC5D17281}"/>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1" name="Picture 10" descr="A picture containing text&#10;&#10;Description automatically generated">
              <a:extLst>
                <a:ext uri="{FF2B5EF4-FFF2-40B4-BE49-F238E27FC236}">
                  <a16:creationId xmlns:a16="http://schemas.microsoft.com/office/drawing/2014/main" id="{965DD60D-7D8F-4B1A-B967-766BC18E93AC}"/>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716225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A1C6-FBEB-4514-9D56-A5B65E31C9F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48B1BF-16D6-4A5A-A0C8-F0EC0E94D525}"/>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57D23B9A-035C-4EBA-B55F-0133823D348B}"/>
              </a:ext>
            </a:extLst>
          </p:cNvPr>
          <p:cNvPicPr>
            <a:picLocks noChangeAspect="1"/>
          </p:cNvPicPr>
          <p:nvPr/>
        </p:nvPicPr>
        <p:blipFill>
          <a:blip r:embed="rId2"/>
          <a:stretch>
            <a:fillRect/>
          </a:stretch>
        </p:blipFill>
        <p:spPr>
          <a:xfrm>
            <a:off x="3463680" y="365125"/>
            <a:ext cx="6578797" cy="5724754"/>
          </a:xfrm>
          <a:prstGeom prst="rect">
            <a:avLst/>
          </a:prstGeom>
        </p:spPr>
      </p:pic>
      <p:grpSp>
        <p:nvGrpSpPr>
          <p:cNvPr id="10" name="Group 9">
            <a:extLst>
              <a:ext uri="{FF2B5EF4-FFF2-40B4-BE49-F238E27FC236}">
                <a16:creationId xmlns:a16="http://schemas.microsoft.com/office/drawing/2014/main" id="{9FC31876-4A68-47F7-B36D-CC09D9C9BD5B}"/>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6FC6CE15-18B1-42F6-977A-8816672EEEF9}"/>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88;p1">
              <a:extLst>
                <a:ext uri="{FF2B5EF4-FFF2-40B4-BE49-F238E27FC236}">
                  <a16:creationId xmlns:a16="http://schemas.microsoft.com/office/drawing/2014/main" id="{B42F1410-F1CA-4ECD-A835-804BC00D27F3}"/>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3" name="Picture 12" descr="A picture containing text&#10;&#10;Description automatically generated">
              <a:extLst>
                <a:ext uri="{FF2B5EF4-FFF2-40B4-BE49-F238E27FC236}">
                  <a16:creationId xmlns:a16="http://schemas.microsoft.com/office/drawing/2014/main" id="{3D8EE44B-3EBB-4FD4-A1B8-296AAB0C3809}"/>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569478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8" name="Google Shape;96;p2">
            <a:extLst>
              <a:ext uri="{FF2B5EF4-FFF2-40B4-BE49-F238E27FC236}">
                <a16:creationId xmlns:a16="http://schemas.microsoft.com/office/drawing/2014/main" id="{CDCDB4F8-74F1-4CBC-8594-846C98F0C5D3}"/>
              </a:ext>
            </a:extLst>
          </p:cNvPr>
          <p:cNvSpPr txBox="1">
            <a:spLocks/>
          </p:cNvSpPr>
          <p:nvPr/>
        </p:nvSpPr>
        <p:spPr>
          <a:xfrm>
            <a:off x="2511122" y="3699802"/>
            <a:ext cx="9144000" cy="3587261"/>
          </a:xfrm>
          <a:prstGeom prst="rect">
            <a:avLst/>
          </a:prstGeom>
          <a:noFill/>
          <a:ln>
            <a:noFill/>
          </a:ln>
        </p:spPr>
        <p:txBody>
          <a:bodyPr spcFirstLastPara="1" wrap="square" lIns="91425" tIns="45700" rIns="91425" bIns="45700" anchor="b" anchorCtr="0">
            <a:normAutofit fontScale="925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1700" b="1" dirty="0">
                <a:latin typeface="+mj-lt"/>
                <a:cs typeface="Times New Roman" panose="02020603050405020304" pitchFamily="18" charset="0"/>
              </a:rPr>
              <a:t>English - Writing</a:t>
            </a:r>
          </a:p>
          <a:p>
            <a:endParaRPr lang="en-US" sz="9600" dirty="0"/>
          </a:p>
          <a:p>
            <a:r>
              <a:rPr lang="en-US" sz="6400" b="1" dirty="0">
                <a:latin typeface="+mj-lt"/>
                <a:cs typeface="Times New Roman" panose="02020603050405020304" pitchFamily="18" charset="0"/>
              </a:rPr>
              <a:t>Impact</a:t>
            </a:r>
          </a:p>
          <a:p>
            <a:endParaRPr lang="en-US" sz="16600" dirty="0">
              <a:latin typeface="Sassoon Penpals Joined" panose="02000400000000000000" pitchFamily="50" charset="0"/>
            </a:endParaRPr>
          </a:p>
        </p:txBody>
      </p:sp>
      <p:grpSp>
        <p:nvGrpSpPr>
          <p:cNvPr id="9" name="Group 8">
            <a:extLst>
              <a:ext uri="{FF2B5EF4-FFF2-40B4-BE49-F238E27FC236}">
                <a16:creationId xmlns:a16="http://schemas.microsoft.com/office/drawing/2014/main" id="{AF6478E9-3AD1-4975-BE48-E113EC6B84E2}"/>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FE8BFEAE-2F88-4D7C-9F87-2E3EE8F4F6A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88;p1">
              <a:extLst>
                <a:ext uri="{FF2B5EF4-FFF2-40B4-BE49-F238E27FC236}">
                  <a16:creationId xmlns:a16="http://schemas.microsoft.com/office/drawing/2014/main" id="{0DE80CDB-436D-439C-BEE0-11331C13472D}"/>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2" name="Picture 11" descr="A picture containing text&#10;&#10;Description automatically generated">
              <a:extLst>
                <a:ext uri="{FF2B5EF4-FFF2-40B4-BE49-F238E27FC236}">
                  <a16:creationId xmlns:a16="http://schemas.microsoft.com/office/drawing/2014/main" id="{426AE781-C1C4-4629-822E-9FB38943E1AE}"/>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714710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extBox 1">
            <a:extLst>
              <a:ext uri="{FF2B5EF4-FFF2-40B4-BE49-F238E27FC236}">
                <a16:creationId xmlns:a16="http://schemas.microsoft.com/office/drawing/2014/main" id="{3AF77BEC-2549-4D57-8FF1-A5C384CFFC88}"/>
              </a:ext>
            </a:extLst>
          </p:cNvPr>
          <p:cNvSpPr txBox="1"/>
          <p:nvPr/>
        </p:nvSpPr>
        <p:spPr>
          <a:xfrm>
            <a:off x="2639683" y="1211978"/>
            <a:ext cx="928016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Whole class feedback sheets are completed in lesson with pupil progress being assessed against the lesson success criteria.  These sheets are used to identify key next steps in the pupils learning, including when these will be addressed, (see feedback and marking policy).</a:t>
            </a:r>
          </a:p>
          <a:p>
            <a:endParaRPr lang="en-GB" sz="2000" dirty="0"/>
          </a:p>
          <a:p>
            <a:r>
              <a:rPr lang="en-GB" sz="2000" dirty="0"/>
              <a:t>Within each writing unit, there is a short set of genre specific, assessment criteria, ‘Ingredients for success,’ which are used for pupils to self-assess their work and for staff to identify key teaching points for the future.</a:t>
            </a:r>
          </a:p>
          <a:p>
            <a:endParaRPr lang="en-GB" sz="2000" dirty="0"/>
          </a:p>
          <a:p>
            <a:r>
              <a:rPr lang="en-GB" sz="2000" dirty="0"/>
              <a:t>A trust wide assessment calendar stipulates set assessment points throughout the year.  At these assessment points, staff use </a:t>
            </a:r>
            <a:r>
              <a:rPr lang="en-GB" sz="2000" dirty="0" err="1"/>
              <a:t>PiXL</a:t>
            </a:r>
            <a:r>
              <a:rPr lang="en-GB" sz="2000" dirty="0"/>
              <a:t> writing indicators to assess pupils writing (usually once each term).  These assessments are used to create a, ‘gap analysis,’ for individuals, groups and cohorts.  This analysis is used to shape planning for the teaching of writing.</a:t>
            </a:r>
          </a:p>
          <a:p>
            <a:endParaRPr lang="en-GB" sz="2000" dirty="0"/>
          </a:p>
          <a:p>
            <a:r>
              <a:rPr lang="en-GB" sz="2000" dirty="0"/>
              <a:t>In addition to this, pupils in each year group (Years 1 – 6), take part in an Assessing Primary Writing (APW) task once a year.  </a:t>
            </a:r>
          </a:p>
        </p:txBody>
      </p:sp>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Assessment Writing</a:t>
            </a:r>
            <a:endParaRPr lang="en-US" dirty="0">
              <a:latin typeface="+mj-lt"/>
              <a:cs typeface="Calibri"/>
            </a:endParaRPr>
          </a:p>
          <a:p>
            <a:endParaRPr lang="en-US" sz="2800" b="1" dirty="0">
              <a:latin typeface="+mj-lt"/>
              <a:cs typeface="Calibri"/>
            </a:endParaRPr>
          </a:p>
        </p:txBody>
      </p:sp>
      <p:grpSp>
        <p:nvGrpSpPr>
          <p:cNvPr id="8" name="Group 7">
            <a:extLst>
              <a:ext uri="{FF2B5EF4-FFF2-40B4-BE49-F238E27FC236}">
                <a16:creationId xmlns:a16="http://schemas.microsoft.com/office/drawing/2014/main" id="{CDAD158F-2920-4904-8484-138E112FF12B}"/>
              </a:ext>
            </a:extLst>
          </p:cNvPr>
          <p:cNvGrpSpPr/>
          <p:nvPr/>
        </p:nvGrpSpPr>
        <p:grpSpPr>
          <a:xfrm>
            <a:off x="9295" y="0"/>
            <a:ext cx="2152357" cy="6858000"/>
            <a:chOff x="9295" y="0"/>
            <a:chExt cx="2152357" cy="6858000"/>
          </a:xfrm>
        </p:grpSpPr>
        <p:sp>
          <p:nvSpPr>
            <p:cNvPr id="9" name="Google Shape;86;p1">
              <a:extLst>
                <a:ext uri="{FF2B5EF4-FFF2-40B4-BE49-F238E27FC236}">
                  <a16:creationId xmlns:a16="http://schemas.microsoft.com/office/drawing/2014/main" id="{D0F9475A-070C-429D-8C70-1F67C694F9D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88;p1">
              <a:extLst>
                <a:ext uri="{FF2B5EF4-FFF2-40B4-BE49-F238E27FC236}">
                  <a16:creationId xmlns:a16="http://schemas.microsoft.com/office/drawing/2014/main" id="{E850AD88-ADB8-4F79-B975-D2A6EC74A2D3}"/>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1" name="Picture 10" descr="A picture containing text&#10;&#10;Description automatically generated">
              <a:extLst>
                <a:ext uri="{FF2B5EF4-FFF2-40B4-BE49-F238E27FC236}">
                  <a16:creationId xmlns:a16="http://schemas.microsoft.com/office/drawing/2014/main" id="{125B0428-3AA0-44E3-9D32-9052D72F3AE4}"/>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7612285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Assessment Writing Framework</a:t>
            </a:r>
            <a:endParaRPr lang="en-US" dirty="0">
              <a:latin typeface="+mj-lt"/>
              <a:cs typeface="Calibri"/>
            </a:endParaRPr>
          </a:p>
          <a:p>
            <a:endParaRPr lang="en-US" sz="2800" b="1" dirty="0">
              <a:latin typeface="+mj-lt"/>
              <a:cs typeface="Calibri"/>
            </a:endParaRPr>
          </a:p>
        </p:txBody>
      </p:sp>
      <p:pic>
        <p:nvPicPr>
          <p:cNvPr id="8" name="Picture 7">
            <a:extLst>
              <a:ext uri="{FF2B5EF4-FFF2-40B4-BE49-F238E27FC236}">
                <a16:creationId xmlns:a16="http://schemas.microsoft.com/office/drawing/2014/main" id="{D499B65D-04B7-4243-B6CD-35D5BA8AAF13}"/>
              </a:ext>
            </a:extLst>
          </p:cNvPr>
          <p:cNvPicPr/>
          <p:nvPr/>
        </p:nvPicPr>
        <p:blipFill>
          <a:blip r:embed="rId3"/>
          <a:stretch>
            <a:fillRect/>
          </a:stretch>
        </p:blipFill>
        <p:spPr>
          <a:xfrm>
            <a:off x="3230245" y="1570037"/>
            <a:ext cx="7241110" cy="4624286"/>
          </a:xfrm>
          <a:prstGeom prst="rect">
            <a:avLst/>
          </a:prstGeom>
        </p:spPr>
      </p:pic>
      <p:grpSp>
        <p:nvGrpSpPr>
          <p:cNvPr id="9" name="Group 8">
            <a:extLst>
              <a:ext uri="{FF2B5EF4-FFF2-40B4-BE49-F238E27FC236}">
                <a16:creationId xmlns:a16="http://schemas.microsoft.com/office/drawing/2014/main" id="{BF073B43-734D-4B28-BB42-6D885F48E621}"/>
              </a:ext>
            </a:extLst>
          </p:cNvPr>
          <p:cNvGrpSpPr/>
          <p:nvPr/>
        </p:nvGrpSpPr>
        <p:grpSpPr>
          <a:xfrm>
            <a:off x="9295" y="0"/>
            <a:ext cx="2152357" cy="6858000"/>
            <a:chOff x="9295" y="0"/>
            <a:chExt cx="2152357" cy="6858000"/>
          </a:xfrm>
        </p:grpSpPr>
        <p:sp>
          <p:nvSpPr>
            <p:cNvPr id="10" name="Google Shape;86;p1">
              <a:extLst>
                <a:ext uri="{FF2B5EF4-FFF2-40B4-BE49-F238E27FC236}">
                  <a16:creationId xmlns:a16="http://schemas.microsoft.com/office/drawing/2014/main" id="{CCF80C5D-215B-464D-A93D-1FBF19303AC3}"/>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88;p1">
              <a:extLst>
                <a:ext uri="{FF2B5EF4-FFF2-40B4-BE49-F238E27FC236}">
                  <a16:creationId xmlns:a16="http://schemas.microsoft.com/office/drawing/2014/main" id="{316D8198-D373-428A-B194-38FB347D681C}"/>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6" name="Picture 15" descr="A picture containing text&#10;&#10;Description automatically generated">
              <a:extLst>
                <a:ext uri="{FF2B5EF4-FFF2-40B4-BE49-F238E27FC236}">
                  <a16:creationId xmlns:a16="http://schemas.microsoft.com/office/drawing/2014/main" id="{3A324FC1-D3D6-44CC-BD2A-F8C69F3B5887}"/>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14668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Assessment Writing Framework</a:t>
            </a:r>
            <a:endParaRPr lang="en-US" dirty="0">
              <a:latin typeface="+mj-lt"/>
              <a:cs typeface="Calibri"/>
            </a:endParaRPr>
          </a:p>
          <a:p>
            <a:endParaRPr lang="en-US" sz="2800" b="1" dirty="0">
              <a:latin typeface="+mj-lt"/>
              <a:cs typeface="Calibri"/>
            </a:endParaRPr>
          </a:p>
        </p:txBody>
      </p:sp>
      <p:pic>
        <p:nvPicPr>
          <p:cNvPr id="9" name="Picture 8">
            <a:extLst>
              <a:ext uri="{FF2B5EF4-FFF2-40B4-BE49-F238E27FC236}">
                <a16:creationId xmlns:a16="http://schemas.microsoft.com/office/drawing/2014/main" id="{41B869EC-C2DC-4879-AD07-C07A4D6C50BF}"/>
              </a:ext>
            </a:extLst>
          </p:cNvPr>
          <p:cNvPicPr/>
          <p:nvPr/>
        </p:nvPicPr>
        <p:blipFill>
          <a:blip r:embed="rId3"/>
          <a:stretch>
            <a:fillRect/>
          </a:stretch>
        </p:blipFill>
        <p:spPr>
          <a:xfrm>
            <a:off x="3908670" y="1122392"/>
            <a:ext cx="6429949" cy="5116175"/>
          </a:xfrm>
          <a:prstGeom prst="rect">
            <a:avLst/>
          </a:prstGeom>
        </p:spPr>
      </p:pic>
      <p:grpSp>
        <p:nvGrpSpPr>
          <p:cNvPr id="10" name="Group 9">
            <a:extLst>
              <a:ext uri="{FF2B5EF4-FFF2-40B4-BE49-F238E27FC236}">
                <a16:creationId xmlns:a16="http://schemas.microsoft.com/office/drawing/2014/main" id="{00348E40-97BF-4971-A4EE-DF33D16CE93D}"/>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C0B39A40-4770-4ACE-A1AF-EC28D846B04B}"/>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E407F578-584F-4B4D-98D7-61B541AA04B6}"/>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7" name="Picture 16" descr="A picture containing text&#10;&#10;Description automatically generated">
              <a:extLst>
                <a:ext uri="{FF2B5EF4-FFF2-40B4-BE49-F238E27FC236}">
                  <a16:creationId xmlns:a16="http://schemas.microsoft.com/office/drawing/2014/main" id="{4F96D5FD-B1E6-4213-86ED-7798744825F4}"/>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6191964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820038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Assessment Writing Framework: End of Key Stage 1</a:t>
            </a:r>
            <a:endParaRPr lang="en-US" dirty="0">
              <a:latin typeface="+mj-lt"/>
              <a:cs typeface="Calibri"/>
            </a:endParaRPr>
          </a:p>
          <a:p>
            <a:endParaRPr lang="en-US" sz="2800" b="1" dirty="0">
              <a:latin typeface="+mj-lt"/>
              <a:cs typeface="Calibri"/>
            </a:endParaRPr>
          </a:p>
        </p:txBody>
      </p:sp>
      <p:pic>
        <p:nvPicPr>
          <p:cNvPr id="2" name="Picture 1">
            <a:extLst>
              <a:ext uri="{FF2B5EF4-FFF2-40B4-BE49-F238E27FC236}">
                <a16:creationId xmlns:a16="http://schemas.microsoft.com/office/drawing/2014/main" id="{307F7146-087F-405D-8D4A-8830AA5B8F0F}"/>
              </a:ext>
            </a:extLst>
          </p:cNvPr>
          <p:cNvPicPr>
            <a:picLocks noChangeAspect="1"/>
          </p:cNvPicPr>
          <p:nvPr/>
        </p:nvPicPr>
        <p:blipFill>
          <a:blip r:embed="rId3"/>
          <a:stretch>
            <a:fillRect/>
          </a:stretch>
        </p:blipFill>
        <p:spPr>
          <a:xfrm>
            <a:off x="3607670" y="1076854"/>
            <a:ext cx="6539221" cy="5326821"/>
          </a:xfrm>
          <a:prstGeom prst="rect">
            <a:avLst/>
          </a:prstGeom>
        </p:spPr>
      </p:pic>
      <p:grpSp>
        <p:nvGrpSpPr>
          <p:cNvPr id="10" name="Group 9">
            <a:extLst>
              <a:ext uri="{FF2B5EF4-FFF2-40B4-BE49-F238E27FC236}">
                <a16:creationId xmlns:a16="http://schemas.microsoft.com/office/drawing/2014/main" id="{2BA46DD3-8947-4478-896A-9E310AB3007F}"/>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A355F195-637E-42E5-A4DA-98DEAB263CFF}"/>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371AE0D5-C501-4409-A59B-F2FA9FD5BE65}"/>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7" name="Picture 16" descr="A picture containing text&#10;&#10;Description automatically generated">
              <a:extLst>
                <a:ext uri="{FF2B5EF4-FFF2-40B4-BE49-F238E27FC236}">
                  <a16:creationId xmlns:a16="http://schemas.microsoft.com/office/drawing/2014/main" id="{33E8EC1B-AB9B-47FB-ACF6-BE8937895BEB}"/>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7928620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3" name="Picture 2">
            <a:extLst>
              <a:ext uri="{FF2B5EF4-FFF2-40B4-BE49-F238E27FC236}">
                <a16:creationId xmlns:a16="http://schemas.microsoft.com/office/drawing/2014/main" id="{9DF1D001-C464-43B1-BFA9-A0BDFA57AD7F}"/>
              </a:ext>
            </a:extLst>
          </p:cNvPr>
          <p:cNvPicPr>
            <a:picLocks noChangeAspect="1"/>
          </p:cNvPicPr>
          <p:nvPr/>
        </p:nvPicPr>
        <p:blipFill>
          <a:blip r:embed="rId3"/>
          <a:stretch>
            <a:fillRect/>
          </a:stretch>
        </p:blipFill>
        <p:spPr>
          <a:xfrm>
            <a:off x="3452659" y="168992"/>
            <a:ext cx="6193348" cy="2780687"/>
          </a:xfrm>
          <a:prstGeom prst="rect">
            <a:avLst/>
          </a:prstGeom>
        </p:spPr>
      </p:pic>
      <p:sp>
        <p:nvSpPr>
          <p:cNvPr id="9" name="TextBox 8">
            <a:extLst>
              <a:ext uri="{FF2B5EF4-FFF2-40B4-BE49-F238E27FC236}">
                <a16:creationId xmlns:a16="http://schemas.microsoft.com/office/drawing/2014/main" id="{4B829053-93A6-47EC-9A2C-BAA7B8A7209E}"/>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KS1</a:t>
            </a:r>
            <a:endParaRPr lang="en-US" dirty="0">
              <a:latin typeface="+mj-lt"/>
              <a:cs typeface="Calibri"/>
            </a:endParaRPr>
          </a:p>
          <a:p>
            <a:endParaRPr lang="en-US" sz="2800" b="1" dirty="0">
              <a:latin typeface="+mj-lt"/>
              <a:cs typeface="Calibri"/>
            </a:endParaRPr>
          </a:p>
        </p:txBody>
      </p:sp>
      <p:pic>
        <p:nvPicPr>
          <p:cNvPr id="5" name="Picture 4">
            <a:extLst>
              <a:ext uri="{FF2B5EF4-FFF2-40B4-BE49-F238E27FC236}">
                <a16:creationId xmlns:a16="http://schemas.microsoft.com/office/drawing/2014/main" id="{36954333-DFD0-40E3-B613-ECF4D6325D95}"/>
              </a:ext>
            </a:extLst>
          </p:cNvPr>
          <p:cNvPicPr>
            <a:picLocks noChangeAspect="1"/>
          </p:cNvPicPr>
          <p:nvPr/>
        </p:nvPicPr>
        <p:blipFill>
          <a:blip r:embed="rId4"/>
          <a:stretch>
            <a:fillRect/>
          </a:stretch>
        </p:blipFill>
        <p:spPr>
          <a:xfrm>
            <a:off x="3437911" y="3030794"/>
            <a:ext cx="6308747" cy="3790336"/>
          </a:xfrm>
          <a:prstGeom prst="rect">
            <a:avLst/>
          </a:prstGeom>
        </p:spPr>
      </p:pic>
      <p:grpSp>
        <p:nvGrpSpPr>
          <p:cNvPr id="11" name="Group 10">
            <a:extLst>
              <a:ext uri="{FF2B5EF4-FFF2-40B4-BE49-F238E27FC236}">
                <a16:creationId xmlns:a16="http://schemas.microsoft.com/office/drawing/2014/main" id="{DF072770-8B2D-4DC8-BBD1-65B97B2FFFAF}"/>
              </a:ext>
            </a:extLst>
          </p:cNvPr>
          <p:cNvGrpSpPr/>
          <p:nvPr/>
        </p:nvGrpSpPr>
        <p:grpSpPr>
          <a:xfrm>
            <a:off x="9295" y="0"/>
            <a:ext cx="2152357" cy="6858000"/>
            <a:chOff x="9295" y="0"/>
            <a:chExt cx="2152357" cy="6858000"/>
          </a:xfrm>
        </p:grpSpPr>
        <p:sp>
          <p:nvSpPr>
            <p:cNvPr id="16" name="Google Shape;86;p1">
              <a:extLst>
                <a:ext uri="{FF2B5EF4-FFF2-40B4-BE49-F238E27FC236}">
                  <a16:creationId xmlns:a16="http://schemas.microsoft.com/office/drawing/2014/main" id="{B55B75C6-3FD3-4365-8F5E-9021EB2F115E}"/>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F5917D12-344D-45B0-8409-7A5127A2533D}"/>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8" name="Picture 17" descr="A picture containing text&#10;&#10;Description automatically generated">
              <a:extLst>
                <a:ext uri="{FF2B5EF4-FFF2-40B4-BE49-F238E27FC236}">
                  <a16:creationId xmlns:a16="http://schemas.microsoft.com/office/drawing/2014/main" id="{42502048-44E2-491F-AF19-B06DA7532D39}"/>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1221682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TextBox 8">
            <a:extLst>
              <a:ext uri="{FF2B5EF4-FFF2-40B4-BE49-F238E27FC236}">
                <a16:creationId xmlns:a16="http://schemas.microsoft.com/office/drawing/2014/main" id="{4B829053-93A6-47EC-9A2C-BAA7B8A7209E}"/>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KS1</a:t>
            </a:r>
            <a:endParaRPr lang="en-US" dirty="0">
              <a:latin typeface="+mj-lt"/>
              <a:cs typeface="Calibri"/>
            </a:endParaRPr>
          </a:p>
          <a:p>
            <a:endParaRPr lang="en-US" sz="2800" b="1" dirty="0">
              <a:latin typeface="+mj-lt"/>
              <a:cs typeface="Calibri"/>
            </a:endParaRPr>
          </a:p>
        </p:txBody>
      </p:sp>
      <p:pic>
        <p:nvPicPr>
          <p:cNvPr id="2" name="Picture 1">
            <a:extLst>
              <a:ext uri="{FF2B5EF4-FFF2-40B4-BE49-F238E27FC236}">
                <a16:creationId xmlns:a16="http://schemas.microsoft.com/office/drawing/2014/main" id="{0C511E9A-AA7A-4EE3-B8FF-2CF124BCE652}"/>
              </a:ext>
            </a:extLst>
          </p:cNvPr>
          <p:cNvPicPr>
            <a:picLocks noChangeAspect="1"/>
          </p:cNvPicPr>
          <p:nvPr/>
        </p:nvPicPr>
        <p:blipFill>
          <a:blip r:embed="rId3"/>
          <a:stretch>
            <a:fillRect/>
          </a:stretch>
        </p:blipFill>
        <p:spPr>
          <a:xfrm>
            <a:off x="3187802" y="1182481"/>
            <a:ext cx="7471536" cy="3050306"/>
          </a:xfrm>
          <a:prstGeom prst="rect">
            <a:avLst/>
          </a:prstGeom>
        </p:spPr>
      </p:pic>
      <p:grpSp>
        <p:nvGrpSpPr>
          <p:cNvPr id="10" name="Group 9">
            <a:extLst>
              <a:ext uri="{FF2B5EF4-FFF2-40B4-BE49-F238E27FC236}">
                <a16:creationId xmlns:a16="http://schemas.microsoft.com/office/drawing/2014/main" id="{54556EDF-CEAD-48DF-8272-FB81C94C96B5}"/>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D22F41A4-6379-47C9-B7F7-954C4DEB9C48}"/>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7049C3BF-B360-4143-A936-31A86664448D}"/>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7" name="Picture 16" descr="A picture containing text&#10;&#10;Description automatically generated">
              <a:extLst>
                <a:ext uri="{FF2B5EF4-FFF2-40B4-BE49-F238E27FC236}">
                  <a16:creationId xmlns:a16="http://schemas.microsoft.com/office/drawing/2014/main" id="{2F8C1D0B-6C7A-4FB1-8034-3693799EA69D}"/>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200117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876082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Assessment Writing Framework: End of Key Stage 2</a:t>
            </a:r>
            <a:endParaRPr lang="en-US" dirty="0">
              <a:latin typeface="+mj-lt"/>
              <a:cs typeface="Calibri"/>
            </a:endParaRPr>
          </a:p>
          <a:p>
            <a:endParaRPr lang="en-US" sz="2800" b="1" dirty="0">
              <a:latin typeface="+mj-lt"/>
              <a:cs typeface="Calibri"/>
            </a:endParaRPr>
          </a:p>
        </p:txBody>
      </p:sp>
      <p:pic>
        <p:nvPicPr>
          <p:cNvPr id="3" name="Picture 2">
            <a:extLst>
              <a:ext uri="{FF2B5EF4-FFF2-40B4-BE49-F238E27FC236}">
                <a16:creationId xmlns:a16="http://schemas.microsoft.com/office/drawing/2014/main" id="{9BC410DB-0C30-416B-933B-CD411C677F88}"/>
              </a:ext>
            </a:extLst>
          </p:cNvPr>
          <p:cNvPicPr>
            <a:picLocks noChangeAspect="1"/>
          </p:cNvPicPr>
          <p:nvPr/>
        </p:nvPicPr>
        <p:blipFill>
          <a:blip r:embed="rId3"/>
          <a:stretch>
            <a:fillRect/>
          </a:stretch>
        </p:blipFill>
        <p:spPr>
          <a:xfrm>
            <a:off x="3803393" y="1211978"/>
            <a:ext cx="6296025" cy="2495550"/>
          </a:xfrm>
          <a:prstGeom prst="rect">
            <a:avLst/>
          </a:prstGeom>
        </p:spPr>
      </p:pic>
      <p:pic>
        <p:nvPicPr>
          <p:cNvPr id="5" name="Picture 4">
            <a:extLst>
              <a:ext uri="{FF2B5EF4-FFF2-40B4-BE49-F238E27FC236}">
                <a16:creationId xmlns:a16="http://schemas.microsoft.com/office/drawing/2014/main" id="{D6A79D4D-7B39-4B18-A26B-0AE5A99BF573}"/>
              </a:ext>
            </a:extLst>
          </p:cNvPr>
          <p:cNvPicPr>
            <a:picLocks noChangeAspect="1"/>
          </p:cNvPicPr>
          <p:nvPr/>
        </p:nvPicPr>
        <p:blipFill>
          <a:blip r:embed="rId4"/>
          <a:stretch>
            <a:fillRect/>
          </a:stretch>
        </p:blipFill>
        <p:spPr>
          <a:xfrm>
            <a:off x="3874830" y="3554740"/>
            <a:ext cx="6153150" cy="2628900"/>
          </a:xfrm>
          <a:prstGeom prst="rect">
            <a:avLst/>
          </a:prstGeom>
        </p:spPr>
      </p:pic>
      <p:grpSp>
        <p:nvGrpSpPr>
          <p:cNvPr id="10" name="Group 9">
            <a:extLst>
              <a:ext uri="{FF2B5EF4-FFF2-40B4-BE49-F238E27FC236}">
                <a16:creationId xmlns:a16="http://schemas.microsoft.com/office/drawing/2014/main" id="{FD1949C6-EA1D-4C30-ABF1-E30CC4D37669}"/>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19E0C75C-AE34-4207-9093-71C1EEA782A5}"/>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799857A8-C59D-4AA6-992B-722336064F91}"/>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7" name="Picture 16" descr="A picture containing text&#10;&#10;Description automatically generated">
              <a:extLst>
                <a:ext uri="{FF2B5EF4-FFF2-40B4-BE49-F238E27FC236}">
                  <a16:creationId xmlns:a16="http://schemas.microsoft.com/office/drawing/2014/main" id="{452973E8-A8B6-4FBD-90E2-2185D68CFEDB}"/>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16473447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TextBox 8">
            <a:extLst>
              <a:ext uri="{FF2B5EF4-FFF2-40B4-BE49-F238E27FC236}">
                <a16:creationId xmlns:a16="http://schemas.microsoft.com/office/drawing/2014/main" id="{4B829053-93A6-47EC-9A2C-BAA7B8A7209E}"/>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KS2</a:t>
            </a:r>
            <a:endParaRPr lang="en-US" dirty="0">
              <a:latin typeface="+mj-lt"/>
              <a:cs typeface="Calibri"/>
            </a:endParaRPr>
          </a:p>
          <a:p>
            <a:endParaRPr lang="en-US" sz="2800" b="1" dirty="0">
              <a:latin typeface="+mj-lt"/>
              <a:cs typeface="Calibri"/>
            </a:endParaRPr>
          </a:p>
        </p:txBody>
      </p:sp>
      <p:pic>
        <p:nvPicPr>
          <p:cNvPr id="2" name="Picture 1">
            <a:extLst>
              <a:ext uri="{FF2B5EF4-FFF2-40B4-BE49-F238E27FC236}">
                <a16:creationId xmlns:a16="http://schemas.microsoft.com/office/drawing/2014/main" id="{0314654F-9200-4F5D-B6CF-710B43803D36}"/>
              </a:ext>
            </a:extLst>
          </p:cNvPr>
          <p:cNvPicPr>
            <a:picLocks noChangeAspect="1"/>
          </p:cNvPicPr>
          <p:nvPr/>
        </p:nvPicPr>
        <p:blipFill>
          <a:blip r:embed="rId3"/>
          <a:stretch>
            <a:fillRect/>
          </a:stretch>
        </p:blipFill>
        <p:spPr>
          <a:xfrm>
            <a:off x="3790181" y="697322"/>
            <a:ext cx="7495727" cy="4258136"/>
          </a:xfrm>
          <a:prstGeom prst="rect">
            <a:avLst/>
          </a:prstGeom>
        </p:spPr>
      </p:pic>
      <p:grpSp>
        <p:nvGrpSpPr>
          <p:cNvPr id="10" name="Group 9">
            <a:extLst>
              <a:ext uri="{FF2B5EF4-FFF2-40B4-BE49-F238E27FC236}">
                <a16:creationId xmlns:a16="http://schemas.microsoft.com/office/drawing/2014/main" id="{54ED3EAB-66B3-4079-A8F6-AD97549732AD}"/>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833A18CB-CF3A-48CC-A629-5B007A9E94F5}"/>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AE742251-5FD1-4098-91E4-E2AEC3B3B6D1}"/>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7" name="Picture 16" descr="A picture containing text&#10;&#10;Description automatically generated">
              <a:extLst>
                <a:ext uri="{FF2B5EF4-FFF2-40B4-BE49-F238E27FC236}">
                  <a16:creationId xmlns:a16="http://schemas.microsoft.com/office/drawing/2014/main" id="{49BAD7C0-18C0-42CB-9A69-F5C61FA25140}"/>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89781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F4F5730E-852E-4AE3-A09B-543386252DB8}"/>
              </a:ext>
            </a:extLst>
          </p:cNvPr>
          <p:cNvSpPr>
            <a:spLocks noGrp="1"/>
          </p:cNvSpPr>
          <p:nvPr>
            <p:ph type="ctrTitle"/>
          </p:nvPr>
        </p:nvSpPr>
        <p:spPr>
          <a:xfrm>
            <a:off x="2487283" y="4472288"/>
            <a:ext cx="9144000" cy="2387600"/>
          </a:xfrm>
        </p:spPr>
        <p:txBody>
          <a:bodyPr>
            <a:normAutofit/>
          </a:bodyPr>
          <a:lstStyle/>
          <a:p>
            <a:br>
              <a:rPr lang="en-US" dirty="0"/>
            </a:br>
            <a:endParaRPr lang="en-US" sz="1400" dirty="0"/>
          </a:p>
          <a:p>
            <a:endParaRPr lang="en-US" sz="1400" dirty="0"/>
          </a:p>
        </p:txBody>
      </p:sp>
      <p:sp>
        <p:nvSpPr>
          <p:cNvPr id="2" name="TextBox 1">
            <a:extLst>
              <a:ext uri="{FF2B5EF4-FFF2-40B4-BE49-F238E27FC236}">
                <a16:creationId xmlns:a16="http://schemas.microsoft.com/office/drawing/2014/main" id="{19D8F6FC-EA43-43EC-B455-B0911DCE1B7A}"/>
              </a:ext>
            </a:extLst>
          </p:cNvPr>
          <p:cNvSpPr txBox="1"/>
          <p:nvPr/>
        </p:nvSpPr>
        <p:spPr>
          <a:xfrm>
            <a:off x="2533649" y="833996"/>
            <a:ext cx="9432560" cy="5262979"/>
          </a:xfrm>
          <a:prstGeom prst="rect">
            <a:avLst/>
          </a:prstGeom>
          <a:noFill/>
        </p:spPr>
        <p:txBody>
          <a:bodyPr wrap="square" rtlCol="0">
            <a:spAutoFit/>
          </a:bodyPr>
          <a:lstStyle/>
          <a:p>
            <a:r>
              <a:rPr lang="en-GB" sz="2800" dirty="0">
                <a:latin typeface="+mj-lt"/>
              </a:rPr>
              <a:t>Each cohort will have a suite of core texts that will form the depth study for the academic year. These texts represent a promise from the school to every pupil that it serves of the literature that it is committed to studying throughout a pupil’s school journey. These texts have been mapped carefully to ensure a breadth of experiences, authors, texts and themes is addressed across the Primary years. In addition to these texts, there are core poems that each year group will study in detail. </a:t>
            </a:r>
          </a:p>
          <a:p>
            <a:endParaRPr lang="en-GB" sz="2800" dirty="0">
              <a:latin typeface="+mj-lt"/>
            </a:endParaRPr>
          </a:p>
          <a:p>
            <a:r>
              <a:rPr lang="en-GB" sz="2800" dirty="0">
                <a:latin typeface="+mj-lt"/>
              </a:rPr>
              <a:t>Other texts that will be studied in part will be outlined within the curriculum. This spine represents the core texts for depth study only. </a:t>
            </a:r>
          </a:p>
        </p:txBody>
      </p:sp>
      <p:grpSp>
        <p:nvGrpSpPr>
          <p:cNvPr id="9" name="Group 8">
            <a:extLst>
              <a:ext uri="{FF2B5EF4-FFF2-40B4-BE49-F238E27FC236}">
                <a16:creationId xmlns:a16="http://schemas.microsoft.com/office/drawing/2014/main" id="{8C63CCFE-D3EF-4FE4-BDC3-1AFC12DE61EA}"/>
              </a:ext>
            </a:extLst>
          </p:cNvPr>
          <p:cNvGrpSpPr/>
          <p:nvPr/>
        </p:nvGrpSpPr>
        <p:grpSpPr>
          <a:xfrm>
            <a:off x="0" y="0"/>
            <a:ext cx="2152357" cy="6858000"/>
            <a:chOff x="0" y="0"/>
            <a:chExt cx="2152357" cy="6858000"/>
          </a:xfrm>
        </p:grpSpPr>
        <p:grpSp>
          <p:nvGrpSpPr>
            <p:cNvPr id="10" name="Group 9">
              <a:extLst>
                <a:ext uri="{FF2B5EF4-FFF2-40B4-BE49-F238E27FC236}">
                  <a16:creationId xmlns:a16="http://schemas.microsoft.com/office/drawing/2014/main" id="{06E75146-68FC-4857-BC9A-524A56181F41}"/>
                </a:ext>
              </a:extLst>
            </p:cNvPr>
            <p:cNvGrpSpPr/>
            <p:nvPr/>
          </p:nvGrpSpPr>
          <p:grpSpPr>
            <a:xfrm>
              <a:off x="0" y="0"/>
              <a:ext cx="2152357" cy="6858000"/>
              <a:chOff x="0" y="0"/>
              <a:chExt cx="2152357" cy="6858000"/>
            </a:xfrm>
            <a:solidFill>
              <a:schemeClr val="accent1">
                <a:lumMod val="75000"/>
              </a:schemeClr>
            </a:solidFill>
          </p:grpSpPr>
          <p:sp>
            <p:nvSpPr>
              <p:cNvPr id="12" name="Google Shape;86;p1">
                <a:extLst>
                  <a:ext uri="{FF2B5EF4-FFF2-40B4-BE49-F238E27FC236}">
                    <a16:creationId xmlns:a16="http://schemas.microsoft.com/office/drawing/2014/main" id="{6FDC9F02-AE0F-484D-976B-0B4ED0BEB62E}"/>
                  </a:ext>
                </a:extLst>
              </p:cNvPr>
              <p:cNvSpPr/>
              <p:nvPr/>
            </p:nvSpPr>
            <p:spPr>
              <a:xfrm>
                <a:off x="0" y="0"/>
                <a:ext cx="2152357" cy="6858000"/>
              </a:xfrm>
              <a:prstGeom prst="rect">
                <a:avLst/>
              </a:prstGeom>
              <a:grp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 name="Google Shape;88;p1">
                <a:extLst>
                  <a:ext uri="{FF2B5EF4-FFF2-40B4-BE49-F238E27FC236}">
                    <a16:creationId xmlns:a16="http://schemas.microsoft.com/office/drawing/2014/main" id="{ECFA4408-D6CA-4CAC-82EE-B69D2097A077}"/>
                  </a:ext>
                </a:extLst>
              </p:cNvPr>
              <p:cNvSpPr txBox="1"/>
              <p:nvPr/>
            </p:nvSpPr>
            <p:spPr>
              <a:xfrm rot="-5400000">
                <a:off x="-545624" y="2831465"/>
                <a:ext cx="3255328" cy="1446550"/>
              </a:xfrm>
              <a:prstGeom prst="rect">
                <a:avLst/>
              </a:prstGeom>
              <a:grp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i="0" u="none" strike="noStrike" cap="none" dirty="0">
                    <a:solidFill>
                      <a:schemeClr val="lt1"/>
                    </a:solidFill>
                    <a:latin typeface="+mj-lt"/>
                    <a:ea typeface="Calibri"/>
                    <a:cs typeface="Times New Roman" panose="02020603050405020304" pitchFamily="18" charset="0"/>
                    <a:sym typeface="Calibri"/>
                  </a:rPr>
                  <a:t>Intent</a:t>
                </a:r>
                <a:endParaRPr sz="8800" b="1" dirty="0">
                  <a:solidFill>
                    <a:schemeClr val="lt1"/>
                  </a:solidFill>
                  <a:latin typeface="+mj-lt"/>
                  <a:ea typeface="Calibri"/>
                  <a:cs typeface="Times New Roman" panose="02020603050405020304" pitchFamily="18" charset="0"/>
                  <a:sym typeface="Calibri"/>
                </a:endParaRPr>
              </a:p>
            </p:txBody>
          </p:sp>
        </p:grpSp>
        <p:pic>
          <p:nvPicPr>
            <p:cNvPr id="11" name="Picture 10" descr="A picture containing text&#10;&#10;Description automatically generated">
              <a:extLst>
                <a:ext uri="{FF2B5EF4-FFF2-40B4-BE49-F238E27FC236}">
                  <a16:creationId xmlns:a16="http://schemas.microsoft.com/office/drawing/2014/main" id="{E3A8AF7A-5FCC-4E5B-9629-42AECBFDF580}"/>
                </a:ext>
              </a:extLst>
            </p:cNvPr>
            <p:cNvPicPr>
              <a:picLocks noChangeAspect="1"/>
            </p:cNvPicPr>
            <p:nvPr/>
          </p:nvPicPr>
          <p:blipFill>
            <a:blip r:embed="rId3"/>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845086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TextBox 8">
            <a:extLst>
              <a:ext uri="{FF2B5EF4-FFF2-40B4-BE49-F238E27FC236}">
                <a16:creationId xmlns:a16="http://schemas.microsoft.com/office/drawing/2014/main" id="{4B829053-93A6-47EC-9A2C-BAA7B8A7209E}"/>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KS2</a:t>
            </a:r>
            <a:endParaRPr lang="en-US" dirty="0">
              <a:latin typeface="+mj-lt"/>
              <a:cs typeface="Calibri"/>
            </a:endParaRPr>
          </a:p>
          <a:p>
            <a:endParaRPr lang="en-US" sz="2800" b="1" dirty="0">
              <a:latin typeface="+mj-lt"/>
              <a:cs typeface="Calibri"/>
            </a:endParaRPr>
          </a:p>
        </p:txBody>
      </p:sp>
      <p:pic>
        <p:nvPicPr>
          <p:cNvPr id="3" name="Picture 2">
            <a:extLst>
              <a:ext uri="{FF2B5EF4-FFF2-40B4-BE49-F238E27FC236}">
                <a16:creationId xmlns:a16="http://schemas.microsoft.com/office/drawing/2014/main" id="{707C5A02-865D-4A97-8734-4EFFB00DAB48}"/>
              </a:ext>
            </a:extLst>
          </p:cNvPr>
          <p:cNvPicPr>
            <a:picLocks noChangeAspect="1"/>
          </p:cNvPicPr>
          <p:nvPr/>
        </p:nvPicPr>
        <p:blipFill>
          <a:blip r:embed="rId3"/>
          <a:stretch>
            <a:fillRect/>
          </a:stretch>
        </p:blipFill>
        <p:spPr>
          <a:xfrm>
            <a:off x="3732542" y="452209"/>
            <a:ext cx="7199788" cy="5314410"/>
          </a:xfrm>
          <a:prstGeom prst="rect">
            <a:avLst/>
          </a:prstGeom>
        </p:spPr>
      </p:pic>
      <p:grpSp>
        <p:nvGrpSpPr>
          <p:cNvPr id="10" name="Group 9">
            <a:extLst>
              <a:ext uri="{FF2B5EF4-FFF2-40B4-BE49-F238E27FC236}">
                <a16:creationId xmlns:a16="http://schemas.microsoft.com/office/drawing/2014/main" id="{E88E04C0-C087-4049-8DEE-781AF782308C}"/>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67B8C308-85C3-4A9D-AB45-93F02C348F91}"/>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93D477F0-CACE-4E25-A654-1CBA4EC45920}"/>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7" name="Picture 16" descr="A picture containing text&#10;&#10;Description automatically generated">
              <a:extLst>
                <a:ext uri="{FF2B5EF4-FFF2-40B4-BE49-F238E27FC236}">
                  <a16:creationId xmlns:a16="http://schemas.microsoft.com/office/drawing/2014/main" id="{E0088A24-57D2-4107-B700-08A27781C14D}"/>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6939638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TextBox 8">
            <a:extLst>
              <a:ext uri="{FF2B5EF4-FFF2-40B4-BE49-F238E27FC236}">
                <a16:creationId xmlns:a16="http://schemas.microsoft.com/office/drawing/2014/main" id="{4B829053-93A6-47EC-9A2C-BAA7B8A7209E}"/>
              </a:ext>
            </a:extLst>
          </p:cNvPr>
          <p:cNvSpPr txBox="1"/>
          <p:nvPr/>
        </p:nvSpPr>
        <p:spPr>
          <a:xfrm>
            <a:off x="2639683" y="454325"/>
            <a:ext cx="51803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j-lt"/>
                <a:cs typeface="Calibri"/>
              </a:rPr>
              <a:t>KS2</a:t>
            </a:r>
            <a:endParaRPr lang="en-US" dirty="0">
              <a:latin typeface="+mj-lt"/>
              <a:cs typeface="Calibri"/>
            </a:endParaRPr>
          </a:p>
          <a:p>
            <a:endParaRPr lang="en-US" sz="2800" b="1" dirty="0">
              <a:latin typeface="+mj-lt"/>
              <a:cs typeface="Calibri"/>
            </a:endParaRPr>
          </a:p>
        </p:txBody>
      </p:sp>
      <p:pic>
        <p:nvPicPr>
          <p:cNvPr id="2" name="Picture 1">
            <a:extLst>
              <a:ext uri="{FF2B5EF4-FFF2-40B4-BE49-F238E27FC236}">
                <a16:creationId xmlns:a16="http://schemas.microsoft.com/office/drawing/2014/main" id="{34991928-9332-4EFB-A341-94CC24BC2218}"/>
              </a:ext>
            </a:extLst>
          </p:cNvPr>
          <p:cNvPicPr>
            <a:picLocks noChangeAspect="1"/>
          </p:cNvPicPr>
          <p:nvPr/>
        </p:nvPicPr>
        <p:blipFill>
          <a:blip r:embed="rId3"/>
          <a:stretch>
            <a:fillRect/>
          </a:stretch>
        </p:blipFill>
        <p:spPr>
          <a:xfrm>
            <a:off x="3176587" y="1270051"/>
            <a:ext cx="8119238" cy="4317898"/>
          </a:xfrm>
          <a:prstGeom prst="rect">
            <a:avLst/>
          </a:prstGeom>
        </p:spPr>
      </p:pic>
      <p:grpSp>
        <p:nvGrpSpPr>
          <p:cNvPr id="10" name="Group 9">
            <a:extLst>
              <a:ext uri="{FF2B5EF4-FFF2-40B4-BE49-F238E27FC236}">
                <a16:creationId xmlns:a16="http://schemas.microsoft.com/office/drawing/2014/main" id="{E0A6DE1E-9A05-472C-A054-DB73F3D07D34}"/>
              </a:ext>
            </a:extLst>
          </p:cNvPr>
          <p:cNvGrpSpPr/>
          <p:nvPr/>
        </p:nvGrpSpPr>
        <p:grpSpPr>
          <a:xfrm>
            <a:off x="9295" y="0"/>
            <a:ext cx="2152357" cy="6858000"/>
            <a:chOff x="9295" y="0"/>
            <a:chExt cx="2152357" cy="6858000"/>
          </a:xfrm>
        </p:grpSpPr>
        <p:sp>
          <p:nvSpPr>
            <p:cNvPr id="11" name="Google Shape;86;p1">
              <a:extLst>
                <a:ext uri="{FF2B5EF4-FFF2-40B4-BE49-F238E27FC236}">
                  <a16:creationId xmlns:a16="http://schemas.microsoft.com/office/drawing/2014/main" id="{4C4090AF-F14F-453F-9F02-E2FA6FFD8ECF}"/>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69F620BE-C72F-407C-856D-2AE139932C60}"/>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7" name="Picture 16" descr="A picture containing text&#10;&#10;Description automatically generated">
              <a:extLst>
                <a:ext uri="{FF2B5EF4-FFF2-40B4-BE49-F238E27FC236}">
                  <a16:creationId xmlns:a16="http://schemas.microsoft.com/office/drawing/2014/main" id="{5F374AB9-640A-463A-ABD8-C6ACC373505A}"/>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4796703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18405" y="1358727"/>
            <a:ext cx="9380230" cy="461665"/>
          </a:xfrm>
          <a:prstGeom prst="rect">
            <a:avLst/>
          </a:prstGeom>
          <a:noFill/>
        </p:spPr>
        <p:txBody>
          <a:bodyPr wrap="square" lIns="91440" tIns="45720" rIns="91440" bIns="45720" rtlCol="0" anchor="t">
            <a:spAutoFit/>
          </a:bodyPr>
          <a:lstStyle/>
          <a:p>
            <a:endParaRPr lang="en-US" sz="2400" b="1" dirty="0">
              <a:cs typeface="Calibri Light"/>
            </a:endParaRPr>
          </a:p>
        </p:txBody>
      </p:sp>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9097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Sequence of learning: Reading Year 2</a:t>
            </a:r>
          </a:p>
        </p:txBody>
      </p:sp>
      <p:pic>
        <p:nvPicPr>
          <p:cNvPr id="19" name="Picture 18">
            <a:extLst>
              <a:ext uri="{FF2B5EF4-FFF2-40B4-BE49-F238E27FC236}">
                <a16:creationId xmlns:a16="http://schemas.microsoft.com/office/drawing/2014/main" id="{7FA67338-BBBB-4949-9412-D87C676EF970}"/>
              </a:ext>
            </a:extLst>
          </p:cNvPr>
          <p:cNvPicPr/>
          <p:nvPr/>
        </p:nvPicPr>
        <p:blipFill rotWithShape="1">
          <a:blip r:embed="rId3" cstate="print">
            <a:extLst>
              <a:ext uri="{28A0092B-C50C-407E-A947-70E740481C1C}">
                <a14:useLocalDpi xmlns:a14="http://schemas.microsoft.com/office/drawing/2010/main" val="0"/>
              </a:ext>
            </a:extLst>
          </a:blip>
          <a:srcRect t="2938" b="18755"/>
          <a:stretch/>
        </p:blipFill>
        <p:spPr bwMode="auto">
          <a:xfrm>
            <a:off x="2834322" y="1381125"/>
            <a:ext cx="2999740" cy="3324225"/>
          </a:xfrm>
          <a:prstGeom prst="rect">
            <a:avLst/>
          </a:prstGeom>
          <a:noFill/>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960AD596-8909-43F3-98F7-04DD57F817E6}"/>
              </a:ext>
            </a:extLst>
          </p:cNvPr>
          <p:cNvPicPr/>
          <p:nvPr/>
        </p:nvPicPr>
        <p:blipFill rotWithShape="1">
          <a:blip r:embed="rId4" cstate="print">
            <a:extLst>
              <a:ext uri="{28A0092B-C50C-407E-A947-70E740481C1C}">
                <a14:useLocalDpi xmlns:a14="http://schemas.microsoft.com/office/drawing/2010/main" val="0"/>
              </a:ext>
            </a:extLst>
          </a:blip>
          <a:srcRect b="3255"/>
          <a:stretch/>
        </p:blipFill>
        <p:spPr bwMode="auto">
          <a:xfrm>
            <a:off x="6310947" y="1343025"/>
            <a:ext cx="3046730" cy="4171950"/>
          </a:xfrm>
          <a:prstGeom prst="rect">
            <a:avLst/>
          </a:prstGeom>
          <a:noFill/>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55E63A09-FECA-41FE-9897-B2359C33D236}"/>
              </a:ext>
            </a:extLst>
          </p:cNvPr>
          <p:cNvGrpSpPr/>
          <p:nvPr/>
        </p:nvGrpSpPr>
        <p:grpSpPr>
          <a:xfrm>
            <a:off x="9295" y="0"/>
            <a:ext cx="2152357" cy="6858000"/>
            <a:chOff x="9295" y="0"/>
            <a:chExt cx="2152357" cy="6858000"/>
          </a:xfrm>
        </p:grpSpPr>
        <p:sp>
          <p:nvSpPr>
            <p:cNvPr id="15" name="Google Shape;86;p1">
              <a:extLst>
                <a:ext uri="{FF2B5EF4-FFF2-40B4-BE49-F238E27FC236}">
                  <a16:creationId xmlns:a16="http://schemas.microsoft.com/office/drawing/2014/main" id="{6F06F4C5-310F-44FA-B5D0-61A2E465F48E}"/>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88;p1">
              <a:extLst>
                <a:ext uri="{FF2B5EF4-FFF2-40B4-BE49-F238E27FC236}">
                  <a16:creationId xmlns:a16="http://schemas.microsoft.com/office/drawing/2014/main" id="{93B805E7-7817-4FA2-9E11-24E6BEB29948}"/>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7" name="Picture 16" descr="A picture containing text&#10;&#10;Description automatically generated">
              <a:extLst>
                <a:ext uri="{FF2B5EF4-FFF2-40B4-BE49-F238E27FC236}">
                  <a16:creationId xmlns:a16="http://schemas.microsoft.com/office/drawing/2014/main" id="{7DCD5609-9A95-4BCA-8522-5D37F963F27B}"/>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26135013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18405" y="1358727"/>
            <a:ext cx="9380230" cy="461665"/>
          </a:xfrm>
          <a:prstGeom prst="rect">
            <a:avLst/>
          </a:prstGeom>
          <a:noFill/>
        </p:spPr>
        <p:txBody>
          <a:bodyPr wrap="square" lIns="91440" tIns="45720" rIns="91440" bIns="45720" rtlCol="0" anchor="t">
            <a:spAutoFit/>
          </a:bodyPr>
          <a:lstStyle/>
          <a:p>
            <a:endParaRPr lang="en-US" sz="2400" b="1" dirty="0">
              <a:cs typeface="Calibri Light"/>
            </a:endParaRPr>
          </a:p>
        </p:txBody>
      </p:sp>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9097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Sequence of learning: Reading Year 2</a:t>
            </a:r>
          </a:p>
        </p:txBody>
      </p:sp>
      <p:pic>
        <p:nvPicPr>
          <p:cNvPr id="10" name="Picture 9">
            <a:extLst>
              <a:ext uri="{FF2B5EF4-FFF2-40B4-BE49-F238E27FC236}">
                <a16:creationId xmlns:a16="http://schemas.microsoft.com/office/drawing/2014/main" id="{615F15E8-B3CE-41CE-B822-7781862AF96F}"/>
              </a:ext>
            </a:extLst>
          </p:cNvPr>
          <p:cNvPicPr/>
          <p:nvPr/>
        </p:nvPicPr>
        <p:blipFill rotWithShape="1">
          <a:blip r:embed="rId3" cstate="print">
            <a:extLst>
              <a:ext uri="{28A0092B-C50C-407E-A947-70E740481C1C}">
                <a14:useLocalDpi xmlns:a14="http://schemas.microsoft.com/office/drawing/2010/main" val="0"/>
              </a:ext>
            </a:extLst>
          </a:blip>
          <a:srcRect t="2229" b="9131"/>
          <a:stretch/>
        </p:blipFill>
        <p:spPr bwMode="auto">
          <a:xfrm>
            <a:off x="2345493" y="1979853"/>
            <a:ext cx="2915920" cy="3657600"/>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DE0D72A1-CF75-47D2-83CE-6384A5AF8E0E}"/>
              </a:ext>
            </a:extLst>
          </p:cNvPr>
          <p:cNvPicPr/>
          <p:nvPr/>
        </p:nvPicPr>
        <p:blipFill rotWithShape="1">
          <a:blip r:embed="rId4" cstate="print">
            <a:extLst>
              <a:ext uri="{28A0092B-C50C-407E-A947-70E740481C1C}">
                <a14:useLocalDpi xmlns:a14="http://schemas.microsoft.com/office/drawing/2010/main" val="0"/>
              </a:ext>
            </a:extLst>
          </a:blip>
          <a:srcRect l="4587" b="15914"/>
          <a:stretch/>
        </p:blipFill>
        <p:spPr bwMode="auto">
          <a:xfrm>
            <a:off x="5597272" y="1820392"/>
            <a:ext cx="3324225" cy="4145280"/>
          </a:xfrm>
          <a:prstGeom prst="rect">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76AD4980-05EB-4F0E-95C6-F851D89F6D76}"/>
              </a:ext>
            </a:extLst>
          </p:cNvPr>
          <p:cNvPicPr/>
          <p:nvPr/>
        </p:nvPicPr>
        <p:blipFill rotWithShape="1">
          <a:blip r:embed="rId5" cstate="print">
            <a:extLst>
              <a:ext uri="{28A0092B-C50C-407E-A947-70E740481C1C}">
                <a14:useLocalDpi xmlns:a14="http://schemas.microsoft.com/office/drawing/2010/main" val="0"/>
              </a:ext>
            </a:extLst>
          </a:blip>
          <a:srcRect t="5066" b="27568"/>
          <a:stretch/>
        </p:blipFill>
        <p:spPr bwMode="auto">
          <a:xfrm>
            <a:off x="9039560" y="2268865"/>
            <a:ext cx="3060804" cy="2768744"/>
          </a:xfrm>
          <a:prstGeom prst="rect">
            <a:avLst/>
          </a:prstGeom>
          <a:noFill/>
          <a:ln>
            <a:noFill/>
          </a:ln>
          <a:extLst>
            <a:ext uri="{53640926-AAD7-44D8-BBD7-CCE9431645EC}">
              <a14:shadowObscured xmlns:a14="http://schemas.microsoft.com/office/drawing/2010/main"/>
            </a:ext>
          </a:extLst>
        </p:spPr>
      </p:pic>
      <p:grpSp>
        <p:nvGrpSpPr>
          <p:cNvPr id="17" name="Group 16">
            <a:extLst>
              <a:ext uri="{FF2B5EF4-FFF2-40B4-BE49-F238E27FC236}">
                <a16:creationId xmlns:a16="http://schemas.microsoft.com/office/drawing/2014/main" id="{8643ADB6-1810-4B93-9155-9A185F0685E7}"/>
              </a:ext>
            </a:extLst>
          </p:cNvPr>
          <p:cNvGrpSpPr/>
          <p:nvPr/>
        </p:nvGrpSpPr>
        <p:grpSpPr>
          <a:xfrm>
            <a:off x="9295" y="0"/>
            <a:ext cx="2152357" cy="6858000"/>
            <a:chOff x="9295" y="0"/>
            <a:chExt cx="2152357" cy="6858000"/>
          </a:xfrm>
        </p:grpSpPr>
        <p:sp>
          <p:nvSpPr>
            <p:cNvPr id="18" name="Google Shape;86;p1">
              <a:extLst>
                <a:ext uri="{FF2B5EF4-FFF2-40B4-BE49-F238E27FC236}">
                  <a16:creationId xmlns:a16="http://schemas.microsoft.com/office/drawing/2014/main" id="{AD3AC562-DAD4-4489-8446-48C965CC3F5C}"/>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88;p1">
              <a:extLst>
                <a:ext uri="{FF2B5EF4-FFF2-40B4-BE49-F238E27FC236}">
                  <a16:creationId xmlns:a16="http://schemas.microsoft.com/office/drawing/2014/main" id="{A0BD856E-365E-47E5-BE5E-F83B61722F3F}"/>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20" name="Picture 19" descr="A picture containing text&#10;&#10;Description automatically generated">
              <a:extLst>
                <a:ext uri="{FF2B5EF4-FFF2-40B4-BE49-F238E27FC236}">
                  <a16:creationId xmlns:a16="http://schemas.microsoft.com/office/drawing/2014/main" id="{EDA069AF-6CCF-4061-8ADE-8DF458718B5E}"/>
                </a:ext>
              </a:extLst>
            </p:cNvPr>
            <p:cNvPicPr>
              <a:picLocks noChangeAspect="1"/>
            </p:cNvPicPr>
            <p:nvPr/>
          </p:nvPicPr>
          <p:blipFill>
            <a:blip r:embed="rId6"/>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31044104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18405" y="1358727"/>
            <a:ext cx="9380230" cy="461665"/>
          </a:xfrm>
          <a:prstGeom prst="rect">
            <a:avLst/>
          </a:prstGeom>
          <a:noFill/>
        </p:spPr>
        <p:txBody>
          <a:bodyPr wrap="square" lIns="91440" tIns="45720" rIns="91440" bIns="45720" rtlCol="0" anchor="t">
            <a:spAutoFit/>
          </a:bodyPr>
          <a:lstStyle/>
          <a:p>
            <a:endParaRPr lang="en-US" sz="2400" b="1" dirty="0">
              <a:cs typeface="Calibri Light"/>
            </a:endParaRPr>
          </a:p>
        </p:txBody>
      </p:sp>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9097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Sequence of learning: Writing Year 5</a:t>
            </a:r>
          </a:p>
        </p:txBody>
      </p:sp>
      <p:grpSp>
        <p:nvGrpSpPr>
          <p:cNvPr id="9" name="Group 8">
            <a:extLst>
              <a:ext uri="{FF2B5EF4-FFF2-40B4-BE49-F238E27FC236}">
                <a16:creationId xmlns:a16="http://schemas.microsoft.com/office/drawing/2014/main" id="{998C7951-8045-4626-979D-2D770AC3B8D0}"/>
              </a:ext>
            </a:extLst>
          </p:cNvPr>
          <p:cNvGrpSpPr/>
          <p:nvPr/>
        </p:nvGrpSpPr>
        <p:grpSpPr>
          <a:xfrm>
            <a:off x="2792541" y="1416704"/>
            <a:ext cx="3032760" cy="4364990"/>
            <a:chOff x="0" y="0"/>
            <a:chExt cx="3032760" cy="4364990"/>
          </a:xfrm>
        </p:grpSpPr>
        <p:pic>
          <p:nvPicPr>
            <p:cNvPr id="15" name="Picture 14">
              <a:extLst>
                <a:ext uri="{FF2B5EF4-FFF2-40B4-BE49-F238E27FC236}">
                  <a16:creationId xmlns:a16="http://schemas.microsoft.com/office/drawing/2014/main" id="{0361CE46-E1A8-4A95-AC8A-38EA689F2F53}"/>
                </a:ext>
              </a:extLst>
            </p:cNvPr>
            <p:cNvPicPr>
              <a:picLocks noChangeAspect="1"/>
            </p:cNvPicPr>
            <p:nvPr/>
          </p:nvPicPr>
          <p:blipFill rotWithShape="1">
            <a:blip r:embed="rId3">
              <a:extLst>
                <a:ext uri="{28A0092B-C50C-407E-A947-70E740481C1C}">
                  <a14:useLocalDpi xmlns:a14="http://schemas.microsoft.com/office/drawing/2010/main" val="0"/>
                </a:ext>
              </a:extLst>
            </a:blip>
            <a:srcRect t="54244" r="13601"/>
            <a:stretch/>
          </p:blipFill>
          <p:spPr bwMode="auto">
            <a:xfrm rot="16200000">
              <a:off x="-631190" y="631190"/>
              <a:ext cx="4295140" cy="3032760"/>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FA61A5F8-8A38-499C-8051-572ED5712AAE}"/>
                </a:ext>
              </a:extLst>
            </p:cNvPr>
            <p:cNvSpPr/>
            <p:nvPr/>
          </p:nvSpPr>
          <p:spPr>
            <a:xfrm>
              <a:off x="1826260" y="4117340"/>
              <a:ext cx="704850" cy="24765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 name="Text Box 12">
            <a:extLst>
              <a:ext uri="{FF2B5EF4-FFF2-40B4-BE49-F238E27FC236}">
                <a16:creationId xmlns:a16="http://schemas.microsoft.com/office/drawing/2014/main" id="{56D6C359-2375-4020-BB8B-D95FCC75EAA9}"/>
              </a:ext>
            </a:extLst>
          </p:cNvPr>
          <p:cNvSpPr txBox="1"/>
          <p:nvPr/>
        </p:nvSpPr>
        <p:spPr>
          <a:xfrm>
            <a:off x="2178976" y="5214956"/>
            <a:ext cx="1495425" cy="885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Explanation, example and attempt of the key features and skills of the learning.</a:t>
            </a:r>
          </a:p>
        </p:txBody>
      </p:sp>
      <p:pic>
        <p:nvPicPr>
          <p:cNvPr id="17" name="Picture 16">
            <a:extLst>
              <a:ext uri="{FF2B5EF4-FFF2-40B4-BE49-F238E27FC236}">
                <a16:creationId xmlns:a16="http://schemas.microsoft.com/office/drawing/2014/main" id="{AE39C8FB-6DCE-4F63-AA41-C4C02ACBC344}"/>
              </a:ext>
            </a:extLst>
          </p:cNvPr>
          <p:cNvPicPr/>
          <p:nvPr/>
        </p:nvPicPr>
        <p:blipFill rotWithShape="1">
          <a:blip r:embed="rId4">
            <a:extLst>
              <a:ext uri="{28A0092B-C50C-407E-A947-70E740481C1C}">
                <a14:useLocalDpi xmlns:a14="http://schemas.microsoft.com/office/drawing/2010/main" val="0"/>
              </a:ext>
            </a:extLst>
          </a:blip>
          <a:srcRect l="7821" t="7545" r="7068" b="2397"/>
          <a:stretch/>
        </p:blipFill>
        <p:spPr bwMode="auto">
          <a:xfrm rot="16200000">
            <a:off x="6746240" y="1014895"/>
            <a:ext cx="3921125" cy="5532120"/>
          </a:xfrm>
          <a:prstGeom prst="rect">
            <a:avLst/>
          </a:prstGeom>
          <a:ln>
            <a:noFill/>
          </a:ln>
          <a:extLst>
            <a:ext uri="{53640926-AAD7-44D8-BBD7-CCE9431645EC}">
              <a14:shadowObscured xmlns:a14="http://schemas.microsoft.com/office/drawing/2010/main"/>
            </a:ext>
          </a:extLst>
        </p:spPr>
      </p:pic>
      <p:sp>
        <p:nvSpPr>
          <p:cNvPr id="18" name="Text Box 13">
            <a:extLst>
              <a:ext uri="{FF2B5EF4-FFF2-40B4-BE49-F238E27FC236}">
                <a16:creationId xmlns:a16="http://schemas.microsoft.com/office/drawing/2014/main" id="{EAA67B5B-36FF-4457-8B99-1856E07C206C}"/>
              </a:ext>
            </a:extLst>
          </p:cNvPr>
          <p:cNvSpPr txBox="1"/>
          <p:nvPr/>
        </p:nvSpPr>
        <p:spPr>
          <a:xfrm>
            <a:off x="10569258" y="2442057"/>
            <a:ext cx="1495425" cy="885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Unpicking of the model text with annotations of the key features.</a:t>
            </a:r>
          </a:p>
        </p:txBody>
      </p:sp>
      <p:grpSp>
        <p:nvGrpSpPr>
          <p:cNvPr id="19" name="Group 18">
            <a:extLst>
              <a:ext uri="{FF2B5EF4-FFF2-40B4-BE49-F238E27FC236}">
                <a16:creationId xmlns:a16="http://schemas.microsoft.com/office/drawing/2014/main" id="{585A4000-2C5E-4FD7-B321-3227F69D6D33}"/>
              </a:ext>
            </a:extLst>
          </p:cNvPr>
          <p:cNvGrpSpPr/>
          <p:nvPr/>
        </p:nvGrpSpPr>
        <p:grpSpPr>
          <a:xfrm>
            <a:off x="9295" y="0"/>
            <a:ext cx="2152357" cy="6858000"/>
            <a:chOff x="9295" y="0"/>
            <a:chExt cx="2152357" cy="6858000"/>
          </a:xfrm>
        </p:grpSpPr>
        <p:sp>
          <p:nvSpPr>
            <p:cNvPr id="20" name="Google Shape;86;p1">
              <a:extLst>
                <a:ext uri="{FF2B5EF4-FFF2-40B4-BE49-F238E27FC236}">
                  <a16:creationId xmlns:a16="http://schemas.microsoft.com/office/drawing/2014/main" id="{42289B22-42D5-4973-BA75-38D07FEE4A48}"/>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88;p1">
              <a:extLst>
                <a:ext uri="{FF2B5EF4-FFF2-40B4-BE49-F238E27FC236}">
                  <a16:creationId xmlns:a16="http://schemas.microsoft.com/office/drawing/2014/main" id="{50638649-AC06-4D4E-8297-F3A1DA8724AE}"/>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22" name="Picture 21" descr="A picture containing text&#10;&#10;Description automatically generated">
              <a:extLst>
                <a:ext uri="{FF2B5EF4-FFF2-40B4-BE49-F238E27FC236}">
                  <a16:creationId xmlns:a16="http://schemas.microsoft.com/office/drawing/2014/main" id="{0A632914-FEF6-4C73-84D4-7158D1C7CC8C}"/>
                </a:ext>
              </a:extLst>
            </p:cNvPr>
            <p:cNvPicPr>
              <a:picLocks noChangeAspect="1"/>
            </p:cNvPicPr>
            <p:nvPr/>
          </p:nvPicPr>
          <p:blipFill>
            <a:blip r:embed="rId5"/>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014158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18405" y="1358727"/>
            <a:ext cx="9380230" cy="461665"/>
          </a:xfrm>
          <a:prstGeom prst="rect">
            <a:avLst/>
          </a:prstGeom>
          <a:noFill/>
        </p:spPr>
        <p:txBody>
          <a:bodyPr wrap="square" lIns="91440" tIns="45720" rIns="91440" bIns="45720" rtlCol="0" anchor="t">
            <a:spAutoFit/>
          </a:bodyPr>
          <a:lstStyle/>
          <a:p>
            <a:endParaRPr lang="en-US" sz="2400" b="1" dirty="0">
              <a:cs typeface="Calibri Light"/>
            </a:endParaRPr>
          </a:p>
        </p:txBody>
      </p:sp>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9097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Sequence of learning: Writing Year 5</a:t>
            </a:r>
          </a:p>
        </p:txBody>
      </p:sp>
      <p:pic>
        <p:nvPicPr>
          <p:cNvPr id="19" name="Picture 18">
            <a:extLst>
              <a:ext uri="{FF2B5EF4-FFF2-40B4-BE49-F238E27FC236}">
                <a16:creationId xmlns:a16="http://schemas.microsoft.com/office/drawing/2014/main" id="{F1A6C698-4FC8-4327-B2A2-D1B0519B5D9F}"/>
              </a:ext>
            </a:extLst>
          </p:cNvPr>
          <p:cNvPicPr/>
          <p:nvPr/>
        </p:nvPicPr>
        <p:blipFill rotWithShape="1">
          <a:blip r:embed="rId3">
            <a:extLst>
              <a:ext uri="{28A0092B-C50C-407E-A947-70E740481C1C}">
                <a14:useLocalDpi xmlns:a14="http://schemas.microsoft.com/office/drawing/2010/main" val="0"/>
              </a:ext>
            </a:extLst>
          </a:blip>
          <a:srcRect l="2754" t="8265" r="6594"/>
          <a:stretch/>
        </p:blipFill>
        <p:spPr bwMode="auto">
          <a:xfrm rot="16200000">
            <a:off x="4130992" y="759142"/>
            <a:ext cx="3957955" cy="5339715"/>
          </a:xfrm>
          <a:prstGeom prst="rect">
            <a:avLst/>
          </a:prstGeom>
          <a:ln>
            <a:noFill/>
          </a:ln>
          <a:extLst>
            <a:ext uri="{53640926-AAD7-44D8-BBD7-CCE9431645EC}">
              <a14:shadowObscured xmlns:a14="http://schemas.microsoft.com/office/drawing/2010/main"/>
            </a:ext>
          </a:extLst>
        </p:spPr>
      </p:pic>
      <p:sp>
        <p:nvSpPr>
          <p:cNvPr id="20" name="Text Box 14">
            <a:extLst>
              <a:ext uri="{FF2B5EF4-FFF2-40B4-BE49-F238E27FC236}">
                <a16:creationId xmlns:a16="http://schemas.microsoft.com/office/drawing/2014/main" id="{4859CE7B-D6F5-492B-93F2-861EFDDAFB84}"/>
              </a:ext>
            </a:extLst>
          </p:cNvPr>
          <p:cNvSpPr txBox="1"/>
          <p:nvPr/>
        </p:nvSpPr>
        <p:spPr>
          <a:xfrm>
            <a:off x="2787332" y="4225607"/>
            <a:ext cx="1495425" cy="885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Explicit teaching of core skills and language required for the module.</a:t>
            </a:r>
          </a:p>
        </p:txBody>
      </p:sp>
      <p:sp>
        <p:nvSpPr>
          <p:cNvPr id="21" name="Text Box 15">
            <a:extLst>
              <a:ext uri="{FF2B5EF4-FFF2-40B4-BE49-F238E27FC236}">
                <a16:creationId xmlns:a16="http://schemas.microsoft.com/office/drawing/2014/main" id="{8476AC28-13FA-4E63-800F-3625786B63F2}"/>
              </a:ext>
            </a:extLst>
          </p:cNvPr>
          <p:cNvSpPr txBox="1"/>
          <p:nvPr/>
        </p:nvSpPr>
        <p:spPr>
          <a:xfrm>
            <a:off x="7909242" y="4769167"/>
            <a:ext cx="1495425" cy="885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Planning framework used to structure the extended piece of writing.</a:t>
            </a:r>
          </a:p>
        </p:txBody>
      </p:sp>
      <p:grpSp>
        <p:nvGrpSpPr>
          <p:cNvPr id="15" name="Group 14">
            <a:extLst>
              <a:ext uri="{FF2B5EF4-FFF2-40B4-BE49-F238E27FC236}">
                <a16:creationId xmlns:a16="http://schemas.microsoft.com/office/drawing/2014/main" id="{5AF41956-A57D-45E5-9E6C-EC6D58C7D7B9}"/>
              </a:ext>
            </a:extLst>
          </p:cNvPr>
          <p:cNvGrpSpPr/>
          <p:nvPr/>
        </p:nvGrpSpPr>
        <p:grpSpPr>
          <a:xfrm>
            <a:off x="9295" y="0"/>
            <a:ext cx="2152357" cy="6858000"/>
            <a:chOff x="9295" y="0"/>
            <a:chExt cx="2152357" cy="6858000"/>
          </a:xfrm>
        </p:grpSpPr>
        <p:sp>
          <p:nvSpPr>
            <p:cNvPr id="16" name="Google Shape;86;p1">
              <a:extLst>
                <a:ext uri="{FF2B5EF4-FFF2-40B4-BE49-F238E27FC236}">
                  <a16:creationId xmlns:a16="http://schemas.microsoft.com/office/drawing/2014/main" id="{846043CF-E03F-491A-BBEC-D66690226729}"/>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88;p1">
              <a:extLst>
                <a:ext uri="{FF2B5EF4-FFF2-40B4-BE49-F238E27FC236}">
                  <a16:creationId xmlns:a16="http://schemas.microsoft.com/office/drawing/2014/main" id="{E9A72FFE-377D-4C27-B647-F03763F3F408}"/>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18" name="Picture 17" descr="A picture containing text&#10;&#10;Description automatically generated">
              <a:extLst>
                <a:ext uri="{FF2B5EF4-FFF2-40B4-BE49-F238E27FC236}">
                  <a16:creationId xmlns:a16="http://schemas.microsoft.com/office/drawing/2014/main" id="{B75AC297-4860-4BC8-8F0A-E82A1177E298}"/>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8273092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TextBox 2">
            <a:extLst>
              <a:ext uri="{FF2B5EF4-FFF2-40B4-BE49-F238E27FC236}">
                <a16:creationId xmlns:a16="http://schemas.microsoft.com/office/drawing/2014/main" id="{CC9FD419-9CB3-4F0A-959D-D31FBB4530D7}"/>
              </a:ext>
            </a:extLst>
          </p:cNvPr>
          <p:cNvSpPr txBox="1"/>
          <p:nvPr/>
        </p:nvSpPr>
        <p:spPr>
          <a:xfrm>
            <a:off x="2418405" y="1358727"/>
            <a:ext cx="9380230" cy="461665"/>
          </a:xfrm>
          <a:prstGeom prst="rect">
            <a:avLst/>
          </a:prstGeom>
          <a:noFill/>
        </p:spPr>
        <p:txBody>
          <a:bodyPr wrap="square" lIns="91440" tIns="45720" rIns="91440" bIns="45720" rtlCol="0" anchor="t">
            <a:spAutoFit/>
          </a:bodyPr>
          <a:lstStyle/>
          <a:p>
            <a:endParaRPr lang="en-US" sz="2400" b="1" dirty="0">
              <a:cs typeface="Calibri Light"/>
            </a:endParaRPr>
          </a:p>
        </p:txBody>
      </p:sp>
      <p:sp>
        <p:nvSpPr>
          <p:cNvPr id="4" name="TextBox 3">
            <a:extLst>
              <a:ext uri="{FF2B5EF4-FFF2-40B4-BE49-F238E27FC236}">
                <a16:creationId xmlns:a16="http://schemas.microsoft.com/office/drawing/2014/main" id="{38A844F4-F871-493E-B2DB-E55D089AC80A}"/>
              </a:ext>
            </a:extLst>
          </p:cNvPr>
          <p:cNvSpPr txBox="1"/>
          <p:nvPr/>
        </p:nvSpPr>
        <p:spPr>
          <a:xfrm>
            <a:off x="2639683" y="454325"/>
            <a:ext cx="9097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Sequence of learning: Writing Year 5</a:t>
            </a:r>
          </a:p>
        </p:txBody>
      </p:sp>
      <p:grpSp>
        <p:nvGrpSpPr>
          <p:cNvPr id="15" name="Group 14">
            <a:extLst>
              <a:ext uri="{FF2B5EF4-FFF2-40B4-BE49-F238E27FC236}">
                <a16:creationId xmlns:a16="http://schemas.microsoft.com/office/drawing/2014/main" id="{B8A6C270-5AA1-4E37-AE1C-3EFB3E0114C1}"/>
              </a:ext>
            </a:extLst>
          </p:cNvPr>
          <p:cNvGrpSpPr/>
          <p:nvPr/>
        </p:nvGrpSpPr>
        <p:grpSpPr>
          <a:xfrm>
            <a:off x="3958426" y="1580269"/>
            <a:ext cx="5539105" cy="4090035"/>
            <a:chOff x="0" y="0"/>
            <a:chExt cx="5539105" cy="4090035"/>
          </a:xfrm>
        </p:grpSpPr>
        <p:pic>
          <p:nvPicPr>
            <p:cNvPr id="18" name="Picture 17">
              <a:extLst>
                <a:ext uri="{FF2B5EF4-FFF2-40B4-BE49-F238E27FC236}">
                  <a16:creationId xmlns:a16="http://schemas.microsoft.com/office/drawing/2014/main" id="{82DF992C-45A5-4CEF-AC26-DE827A1E265F}"/>
                </a:ext>
              </a:extLst>
            </p:cNvPr>
            <p:cNvPicPr>
              <a:picLocks noChangeAspect="1"/>
            </p:cNvPicPr>
            <p:nvPr/>
          </p:nvPicPr>
          <p:blipFill rotWithShape="1">
            <a:blip r:embed="rId3">
              <a:extLst>
                <a:ext uri="{28A0092B-C50C-407E-A947-70E740481C1C}">
                  <a14:useLocalDpi xmlns:a14="http://schemas.microsoft.com/office/drawing/2010/main" val="0"/>
                </a:ext>
              </a:extLst>
            </a:blip>
            <a:srcRect l="-49" t="3675" r="9066" b="3934"/>
            <a:stretch/>
          </p:blipFill>
          <p:spPr bwMode="auto">
            <a:xfrm rot="16200000">
              <a:off x="724535" y="-724535"/>
              <a:ext cx="4090035" cy="5539105"/>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E82FD013-638A-4345-BFCE-FB26DF940AC6}"/>
                </a:ext>
              </a:extLst>
            </p:cNvPr>
            <p:cNvSpPr/>
            <p:nvPr/>
          </p:nvSpPr>
          <p:spPr>
            <a:xfrm>
              <a:off x="2067560" y="256540"/>
              <a:ext cx="819150" cy="2190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Rectangle 22">
              <a:extLst>
                <a:ext uri="{FF2B5EF4-FFF2-40B4-BE49-F238E27FC236}">
                  <a16:creationId xmlns:a16="http://schemas.microsoft.com/office/drawing/2014/main" id="{D6F41CF8-DF29-4B89-B8E4-A56A7F61F5D6}"/>
                </a:ext>
              </a:extLst>
            </p:cNvPr>
            <p:cNvSpPr/>
            <p:nvPr/>
          </p:nvSpPr>
          <p:spPr>
            <a:xfrm>
              <a:off x="3839210" y="1780540"/>
              <a:ext cx="819150" cy="2190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6" name="Text Box 16">
            <a:extLst>
              <a:ext uri="{FF2B5EF4-FFF2-40B4-BE49-F238E27FC236}">
                <a16:creationId xmlns:a16="http://schemas.microsoft.com/office/drawing/2014/main" id="{D279894A-1F0D-41D2-8BD4-CCDC8DAE8C35}"/>
              </a:ext>
            </a:extLst>
          </p:cNvPr>
          <p:cNvSpPr txBox="1"/>
          <p:nvPr/>
        </p:nvSpPr>
        <p:spPr>
          <a:xfrm>
            <a:off x="3692361" y="1578364"/>
            <a:ext cx="1495425" cy="885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Extended writing exercise carried out over a number of days.</a:t>
            </a:r>
          </a:p>
        </p:txBody>
      </p:sp>
      <p:sp>
        <p:nvSpPr>
          <p:cNvPr id="17" name="Text Box 17">
            <a:extLst>
              <a:ext uri="{FF2B5EF4-FFF2-40B4-BE49-F238E27FC236}">
                <a16:creationId xmlns:a16="http://schemas.microsoft.com/office/drawing/2014/main" id="{F7768A0B-E392-45A0-8E2D-259D9E1FA8A6}"/>
              </a:ext>
            </a:extLst>
          </p:cNvPr>
          <p:cNvSpPr txBox="1"/>
          <p:nvPr/>
        </p:nvSpPr>
        <p:spPr>
          <a:xfrm>
            <a:off x="8890471" y="4865759"/>
            <a:ext cx="1143000" cy="8858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Ingredients for success self-marked and teacher-marked.</a:t>
            </a:r>
          </a:p>
        </p:txBody>
      </p:sp>
      <p:grpSp>
        <p:nvGrpSpPr>
          <p:cNvPr id="19" name="Group 18">
            <a:extLst>
              <a:ext uri="{FF2B5EF4-FFF2-40B4-BE49-F238E27FC236}">
                <a16:creationId xmlns:a16="http://schemas.microsoft.com/office/drawing/2014/main" id="{5C603C51-32BC-4445-A614-F01361C4A319}"/>
              </a:ext>
            </a:extLst>
          </p:cNvPr>
          <p:cNvGrpSpPr/>
          <p:nvPr/>
        </p:nvGrpSpPr>
        <p:grpSpPr>
          <a:xfrm>
            <a:off x="9295" y="0"/>
            <a:ext cx="2152357" cy="6858000"/>
            <a:chOff x="9295" y="0"/>
            <a:chExt cx="2152357" cy="6858000"/>
          </a:xfrm>
        </p:grpSpPr>
        <p:sp>
          <p:nvSpPr>
            <p:cNvPr id="20" name="Google Shape;86;p1">
              <a:extLst>
                <a:ext uri="{FF2B5EF4-FFF2-40B4-BE49-F238E27FC236}">
                  <a16:creationId xmlns:a16="http://schemas.microsoft.com/office/drawing/2014/main" id="{A691A13A-9C86-4395-8C1C-B8D1D86310B6}"/>
                </a:ext>
              </a:extLst>
            </p:cNvPr>
            <p:cNvSpPr/>
            <p:nvPr/>
          </p:nvSpPr>
          <p:spPr>
            <a:xfrm>
              <a:off x="9295" y="0"/>
              <a:ext cx="2152357" cy="6858000"/>
            </a:xfrm>
            <a:prstGeom prst="rect">
              <a:avLst/>
            </a:prstGeom>
            <a:solidFill>
              <a:schemeClr val="accent1">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88;p1">
              <a:extLst>
                <a:ext uri="{FF2B5EF4-FFF2-40B4-BE49-F238E27FC236}">
                  <a16:creationId xmlns:a16="http://schemas.microsoft.com/office/drawing/2014/main" id="{76AFDFF8-BA29-4CD3-9960-407F10A80DBC}"/>
                </a:ext>
              </a:extLst>
            </p:cNvPr>
            <p:cNvSpPr txBox="1"/>
            <p:nvPr/>
          </p:nvSpPr>
          <p:spPr>
            <a:xfrm rot="16200000">
              <a:off x="-445250" y="3181050"/>
              <a:ext cx="325532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Calibri"/>
                  <a:ea typeface="Calibri"/>
                  <a:cs typeface="Calibri"/>
                </a:rPr>
                <a:t>Impact</a:t>
              </a:r>
            </a:p>
          </p:txBody>
        </p:sp>
        <p:pic>
          <p:nvPicPr>
            <p:cNvPr id="24" name="Picture 23" descr="A picture containing text&#10;&#10;Description automatically generated">
              <a:extLst>
                <a:ext uri="{FF2B5EF4-FFF2-40B4-BE49-F238E27FC236}">
                  <a16:creationId xmlns:a16="http://schemas.microsoft.com/office/drawing/2014/main" id="{2DEB5F47-5D18-46C6-99E1-230CC9487617}"/>
                </a:ext>
              </a:extLst>
            </p:cNvPr>
            <p:cNvPicPr>
              <a:picLocks noChangeAspect="1"/>
            </p:cNvPicPr>
            <p:nvPr/>
          </p:nvPicPr>
          <p:blipFill>
            <a:blip r:embed="rId4"/>
            <a:stretch>
              <a:fillRect/>
            </a:stretch>
          </p:blipFill>
          <p:spPr>
            <a:xfrm>
              <a:off x="240371" y="200729"/>
              <a:ext cx="1671614" cy="1669275"/>
            </a:xfrm>
            <a:prstGeom prst="rect">
              <a:avLst/>
            </a:prstGeom>
          </p:spPr>
        </p:pic>
      </p:grpSp>
    </p:spTree>
    <p:extLst>
      <p:ext uri="{BB962C8B-B14F-4D97-AF65-F5344CB8AC3E}">
        <p14:creationId xmlns:p14="http://schemas.microsoft.com/office/powerpoint/2010/main" val="4485731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AB7EA8910C9848B7DEF82E81AFA548" ma:contentTypeVersion="13" ma:contentTypeDescription="Create a new document." ma:contentTypeScope="" ma:versionID="99e1646f27f3a3366d25e86b089e356b">
  <xsd:schema xmlns:xsd="http://www.w3.org/2001/XMLSchema" xmlns:xs="http://www.w3.org/2001/XMLSchema" xmlns:p="http://schemas.microsoft.com/office/2006/metadata/properties" xmlns:ns3="ff883953-0f04-45ad-bfe5-84c9833369af" xmlns:ns4="9eaabae9-94f3-4afd-aef2-dda144ca660f" targetNamespace="http://schemas.microsoft.com/office/2006/metadata/properties" ma:root="true" ma:fieldsID="f003206b4d06bf55f55fa59c0281ad67" ns3:_="" ns4:_="">
    <xsd:import namespace="ff883953-0f04-45ad-bfe5-84c9833369af"/>
    <xsd:import namespace="9eaabae9-94f3-4afd-aef2-dda144ca660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883953-0f04-45ad-bfe5-84c9833369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aabae9-94f3-4afd-aef2-dda144ca66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57A23C-C3AB-4899-8325-EB9460CB139D}">
  <ds:schemaRefs>
    <ds:schemaRef ds:uri="ff883953-0f04-45ad-bfe5-84c9833369af"/>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9eaabae9-94f3-4afd-aef2-dda144ca660f"/>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F1815F41-F304-4FA7-B623-9BD1DC2E38DE}">
  <ds:schemaRefs>
    <ds:schemaRef ds:uri="9eaabae9-94f3-4afd-aef2-dda144ca660f"/>
    <ds:schemaRef ds:uri="ff883953-0f04-45ad-bfe5-84c9833369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7FAD3D-C0CA-4925-AB2D-27A90746ED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1798</TotalTime>
  <Words>5094</Words>
  <Application>Microsoft Office PowerPoint</Application>
  <PresentationFormat>Widescreen</PresentationFormat>
  <Paragraphs>502</Paragraphs>
  <Slides>96</Slides>
  <Notes>89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Calibri</vt:lpstr>
      <vt:lpstr>Calibri Light</vt:lpstr>
      <vt:lpstr>Sassoon Penpals Joined</vt:lpstr>
      <vt:lpstr>Symbol</vt:lpstr>
      <vt:lpstr>Times New Roman</vt:lpstr>
      <vt:lpstr>Trebuchet MS</vt:lpstr>
      <vt:lpstr>Office Theme</vt:lpstr>
      <vt:lpstr>  </vt:lpstr>
      <vt:lpstr>English Why is English important?</vt:lpstr>
      <vt:lpstr>English</vt:lpstr>
      <vt:lpstr>PowerPoint Presentation</vt:lpstr>
      <vt:lpstr>English</vt:lpstr>
      <vt:lpstr>PowerPoint Presentation</vt:lpstr>
      <vt:lpstr>PowerPoint Presentation</vt:lpstr>
      <vt:lpstr>  </vt:lpstr>
      <vt:lpstr>  </vt:lpstr>
      <vt:lpstr>Reading Spine</vt:lpstr>
      <vt:lpstr>PowerPoint Presentation</vt:lpstr>
      <vt:lpstr>PowerPoint Presentation</vt:lpstr>
      <vt:lpstr>PowerPoint Presentation</vt:lpstr>
      <vt:lpstr>  </vt:lpstr>
      <vt:lpstr>PowerPoint Presentation</vt:lpstr>
      <vt:lpstr>Long Term Writing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Intent</dc:title>
  <dc:creator>Fran Hart</dc:creator>
  <cp:lastModifiedBy>Dave Gooderham</cp:lastModifiedBy>
  <cp:revision>818</cp:revision>
  <cp:lastPrinted>2021-09-13T14:39:06Z</cp:lastPrinted>
  <dcterms:created xsi:type="dcterms:W3CDTF">2021-01-26T21:26:53Z</dcterms:created>
  <dcterms:modified xsi:type="dcterms:W3CDTF">2025-02-05T07:58:59Z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0x0101001AAB7EA8910C9848B7DEF82E81AFA548</vt:lpwstr>
  </property>
</Properties>
</file>