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3E3AB76-90DB-4B3F-7889-3A95E7359E36}"/>
              </a:ext>
            </a:extLst>
          </p:cNvPr>
          <p:cNvSpPr/>
          <p:nvPr/>
        </p:nvSpPr>
        <p:spPr>
          <a:xfrm>
            <a:off x="3992691" y="192628"/>
            <a:ext cx="4208727" cy="2038974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mic Sans MS"/>
              </a:rPr>
              <a:t>Apple Class </a:t>
            </a:r>
          </a:p>
          <a:p>
            <a:pPr algn="ctr"/>
            <a:r>
              <a:rPr lang="en-US" dirty="0">
                <a:latin typeface="Comic Sans MS"/>
              </a:rPr>
              <a:t>Summer Term 1 2024</a:t>
            </a:r>
          </a:p>
          <a:p>
            <a:pPr algn="ctr"/>
            <a:endParaRPr lang="en-US" dirty="0">
              <a:latin typeface="Comic Sans MS"/>
            </a:endParaRPr>
          </a:p>
          <a:p>
            <a:pPr algn="ctr"/>
            <a:r>
              <a:rPr lang="en-US" dirty="0">
                <a:latin typeface="Comic Sans MS"/>
              </a:rPr>
              <a:t>Traditional Tales</a:t>
            </a:r>
          </a:p>
        </p:txBody>
      </p:sp>
      <p:pic>
        <p:nvPicPr>
          <p:cNvPr id="6" name="Picture 6" descr="Apple Red Food · Free vector graphic on Pixabay">
            <a:extLst>
              <a:ext uri="{FF2B5EF4-FFF2-40B4-BE49-F238E27FC236}">
                <a16:creationId xmlns:a16="http://schemas.microsoft.com/office/drawing/2014/main" id="{8FEC9C46-B9E8-B49A-8DF8-62851C6D6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665" y="1166359"/>
            <a:ext cx="773279" cy="862468"/>
          </a:xfrm>
          <a:prstGeom prst="rect">
            <a:avLst/>
          </a:prstGeom>
        </p:spPr>
      </p:pic>
      <p:pic>
        <p:nvPicPr>
          <p:cNvPr id="7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EEAEA9CA-2F0E-704F-3430-2B74C4674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9813" y="1109097"/>
            <a:ext cx="867538" cy="862468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E9C0A1-EB86-95E4-164F-FE5F3F0DF09A}"/>
              </a:ext>
            </a:extLst>
          </p:cNvPr>
          <p:cNvSpPr/>
          <p:nvPr/>
        </p:nvSpPr>
        <p:spPr>
          <a:xfrm>
            <a:off x="4115544" y="2319924"/>
            <a:ext cx="4167737" cy="295003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1C8C52C-CAD7-D071-797E-1DAC490DF3BC}"/>
              </a:ext>
            </a:extLst>
          </p:cNvPr>
          <p:cNvSpPr/>
          <p:nvPr/>
        </p:nvSpPr>
        <p:spPr>
          <a:xfrm>
            <a:off x="359228" y="381000"/>
            <a:ext cx="3363685" cy="185057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2780309-4BEB-9914-69A2-BB68EB781DF5}"/>
              </a:ext>
            </a:extLst>
          </p:cNvPr>
          <p:cNvSpPr/>
          <p:nvPr/>
        </p:nvSpPr>
        <p:spPr>
          <a:xfrm>
            <a:off x="386444" y="2388737"/>
            <a:ext cx="3405440" cy="236832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1E0AA18-C836-0333-AC70-35B75DE0DEE9}"/>
              </a:ext>
            </a:extLst>
          </p:cNvPr>
          <p:cNvSpPr/>
          <p:nvPr/>
        </p:nvSpPr>
        <p:spPr>
          <a:xfrm>
            <a:off x="359228" y="4876798"/>
            <a:ext cx="3276604" cy="185057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5E2CB9E-C536-2584-6082-0E62A749CAF9}"/>
              </a:ext>
            </a:extLst>
          </p:cNvPr>
          <p:cNvSpPr/>
          <p:nvPr/>
        </p:nvSpPr>
        <p:spPr>
          <a:xfrm>
            <a:off x="8442108" y="72697"/>
            <a:ext cx="3451599" cy="254638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2DF3634-C839-7F75-07D1-53C75D7CDC1B}"/>
              </a:ext>
            </a:extLst>
          </p:cNvPr>
          <p:cNvSpPr/>
          <p:nvPr/>
        </p:nvSpPr>
        <p:spPr>
          <a:xfrm>
            <a:off x="8556171" y="2786742"/>
            <a:ext cx="3363685" cy="204793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9556C5D-7740-6165-F0FE-181C39A70B3B}"/>
              </a:ext>
            </a:extLst>
          </p:cNvPr>
          <p:cNvSpPr/>
          <p:nvPr/>
        </p:nvSpPr>
        <p:spPr>
          <a:xfrm>
            <a:off x="8556170" y="4942113"/>
            <a:ext cx="3337537" cy="185057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1DA612-CC2E-C7FD-D806-0C8A1F79FC67}"/>
              </a:ext>
            </a:extLst>
          </p:cNvPr>
          <p:cNvSpPr txBox="1"/>
          <p:nvPr/>
        </p:nvSpPr>
        <p:spPr>
          <a:xfrm>
            <a:off x="5039805" y="2388736"/>
            <a:ext cx="18669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Comic Sans MS"/>
                <a:cs typeface="Calibri"/>
              </a:rPr>
              <a:t>     Key Texts </a:t>
            </a:r>
            <a:endParaRPr lang="en-US" sz="1200" b="1" dirty="0">
              <a:latin typeface="Comic Sans MS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151D35FA-AA23-6DD0-DA4D-DB94BFF9FC4E}"/>
              </a:ext>
            </a:extLst>
          </p:cNvPr>
          <p:cNvSpPr/>
          <p:nvPr/>
        </p:nvSpPr>
        <p:spPr>
          <a:xfrm>
            <a:off x="4125685" y="5442857"/>
            <a:ext cx="4169229" cy="128451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0AA673-14C8-A06C-18E7-686B8C2B02FA}"/>
              </a:ext>
            </a:extLst>
          </p:cNvPr>
          <p:cNvSpPr txBox="1"/>
          <p:nvPr/>
        </p:nvSpPr>
        <p:spPr>
          <a:xfrm>
            <a:off x="411316" y="320511"/>
            <a:ext cx="3010614" cy="29854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Comic Sans MS"/>
                <a:cs typeface="Calibri"/>
              </a:rPr>
              <a:t>Communication and Language</a:t>
            </a:r>
            <a:endParaRPr lang="en-US" sz="1200" dirty="0"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n-US" sz="1100" dirty="0">
                <a:latin typeface="Comic Sans MS"/>
                <a:cs typeface="Calibri"/>
              </a:rPr>
              <a:t>Speech and Language Targets</a:t>
            </a:r>
          </a:p>
          <a:p>
            <a:pPr marL="285750" indent="-285750">
              <a:buFont typeface="Calibri"/>
              <a:buChar char="-"/>
            </a:pPr>
            <a:r>
              <a:rPr lang="en-US" sz="1100" dirty="0">
                <a:latin typeface="Comic Sans MS"/>
                <a:cs typeface="Calibri"/>
              </a:rPr>
              <a:t>Using PECS board to communicate needs, wants and to answer questions within a simple sentence</a:t>
            </a:r>
          </a:p>
          <a:p>
            <a:pPr marL="285750" indent="-285750">
              <a:buFont typeface="Calibri"/>
              <a:buChar char="-"/>
            </a:pPr>
            <a:r>
              <a:rPr lang="en-US" sz="1100" dirty="0">
                <a:latin typeface="Comic Sans MS"/>
                <a:cs typeface="Calibri"/>
              </a:rPr>
              <a:t>Makaton Signs and Star maths and vocab words of the week</a:t>
            </a:r>
          </a:p>
          <a:p>
            <a:pPr marL="285750" indent="-285750">
              <a:buFont typeface="Calibri"/>
              <a:buChar char="-"/>
            </a:pPr>
            <a:r>
              <a:rPr lang="en-US" sz="1100" dirty="0">
                <a:latin typeface="Comic Sans MS"/>
                <a:cs typeface="Calibri"/>
              </a:rPr>
              <a:t>Daily Attention Autism Activities </a:t>
            </a:r>
          </a:p>
          <a:p>
            <a:pPr marL="285750" indent="-285750">
              <a:buFont typeface="Calibri"/>
              <a:buChar char="-"/>
            </a:pPr>
            <a:r>
              <a:rPr lang="en-US" sz="1100" dirty="0">
                <a:latin typeface="Comic Sans MS"/>
                <a:cs typeface="Calibri"/>
              </a:rPr>
              <a:t>Daily </a:t>
            </a:r>
            <a:r>
              <a:rPr lang="en-US" sz="1100" dirty="0" err="1">
                <a:latin typeface="Comic Sans MS"/>
                <a:cs typeface="Calibri"/>
              </a:rPr>
              <a:t>Oracy</a:t>
            </a:r>
            <a:r>
              <a:rPr lang="en-US" sz="1100" dirty="0">
                <a:latin typeface="Comic Sans MS"/>
                <a:cs typeface="Calibri"/>
              </a:rPr>
              <a:t> development sessions.</a:t>
            </a:r>
          </a:p>
          <a:p>
            <a:pPr marL="285750" indent="-285750">
              <a:buFont typeface="Calibri"/>
              <a:buChar char="-"/>
            </a:pPr>
            <a:r>
              <a:rPr lang="en-US" sz="1100" dirty="0">
                <a:latin typeface="Comic Sans MS"/>
                <a:cs typeface="Calibri"/>
              </a:rPr>
              <a:t>To listen for short periods during a focused task. </a:t>
            </a:r>
          </a:p>
          <a:p>
            <a:endParaRPr lang="en-US" sz="1200" dirty="0">
              <a:latin typeface="Comic Sans MS"/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n-US" sz="1200" dirty="0">
                <a:latin typeface="Comic Sans MS"/>
                <a:cs typeface="Calibri"/>
              </a:rPr>
              <a:t> </a:t>
            </a:r>
          </a:p>
          <a:p>
            <a:pPr marL="285750" indent="-285750">
              <a:buFont typeface="Calibri"/>
              <a:buChar char="-"/>
            </a:pPr>
            <a:endParaRPr lang="en-US" sz="1200" dirty="0">
              <a:latin typeface="Comic Sans MS"/>
              <a:cs typeface="Calibri"/>
            </a:endParaRPr>
          </a:p>
          <a:p>
            <a:endParaRPr lang="en-US" sz="1200" dirty="0">
              <a:latin typeface="Comic Sans MS"/>
              <a:cs typeface="Calibri"/>
            </a:endParaRPr>
          </a:p>
          <a:p>
            <a:pPr marL="285750" indent="-285750">
              <a:buFont typeface="Calibri"/>
              <a:buChar char="-"/>
            </a:pPr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2CB24D-191B-3494-8BA7-B23848BE135F}"/>
              </a:ext>
            </a:extLst>
          </p:cNvPr>
          <p:cNvSpPr txBox="1"/>
          <p:nvPr/>
        </p:nvSpPr>
        <p:spPr>
          <a:xfrm>
            <a:off x="524420" y="2416348"/>
            <a:ext cx="3002550" cy="24622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Comic Sans MS"/>
                <a:cs typeface="Calibri"/>
              </a:rPr>
              <a:t>Literacy</a:t>
            </a:r>
          </a:p>
          <a:p>
            <a:pPr marL="171450" indent="-171450">
              <a:buFont typeface="Calibri"/>
              <a:buChar char="-"/>
            </a:pPr>
            <a:r>
              <a:rPr lang="en-US" sz="1000" dirty="0">
                <a:latin typeface="Comic Sans MS"/>
                <a:cs typeface="Calibri"/>
              </a:rPr>
              <a:t>Mark-making, letter formation and name writing using different media at individual pupils level.</a:t>
            </a:r>
          </a:p>
          <a:p>
            <a:pPr marL="171450" indent="-171450">
              <a:buFont typeface="Calibri"/>
              <a:buChar char="-"/>
            </a:pPr>
            <a:r>
              <a:rPr lang="en-US" sz="1000" dirty="0">
                <a:latin typeface="Comic Sans MS"/>
                <a:cs typeface="Calibri"/>
              </a:rPr>
              <a:t>Initial sound match, CVC word building and digraphs at pupil’s level </a:t>
            </a:r>
          </a:p>
          <a:p>
            <a:pPr marL="171450" indent="-171450">
              <a:buFont typeface="Calibri"/>
              <a:buChar char="-"/>
            </a:pPr>
            <a:r>
              <a:rPr lang="en-US" sz="1000" dirty="0">
                <a:latin typeface="Comic Sans MS"/>
                <a:cs typeface="Calibri"/>
              </a:rPr>
              <a:t>Listening to familiar stories and joining in with familiar songs and repeated phrases within daily sensory story sessions.</a:t>
            </a:r>
          </a:p>
          <a:p>
            <a:pPr marL="171450" indent="-171450">
              <a:buFont typeface="Calibri"/>
              <a:buChar char="-"/>
            </a:pPr>
            <a:r>
              <a:rPr lang="en-US" sz="1000" dirty="0">
                <a:latin typeface="Comic Sans MS"/>
                <a:cs typeface="Calibri"/>
              </a:rPr>
              <a:t>Who, what where questions. </a:t>
            </a:r>
          </a:p>
          <a:p>
            <a:pPr marL="171450" indent="-171450">
              <a:buFont typeface="Calibri"/>
              <a:buChar char="-"/>
            </a:pPr>
            <a:r>
              <a:rPr lang="en-US" sz="1000" dirty="0">
                <a:latin typeface="Comic Sans MS"/>
                <a:cs typeface="Calibri"/>
              </a:rPr>
              <a:t>To scribe initial, middle and final sounds using an alphabet mat. </a:t>
            </a:r>
          </a:p>
          <a:p>
            <a:pPr marL="171450" indent="-171450">
              <a:buFont typeface="Calibri"/>
              <a:buChar char="-"/>
            </a:pPr>
            <a:r>
              <a:rPr lang="en-US" sz="1000" dirty="0">
                <a:latin typeface="Comic Sans MS"/>
                <a:cs typeface="Calibri"/>
              </a:rPr>
              <a:t>To use verbs to describe what I am seeing, using </a:t>
            </a:r>
            <a:r>
              <a:rPr lang="en-US" sz="1000" dirty="0" err="1">
                <a:latin typeface="Comic Sans MS"/>
                <a:cs typeface="Calibri"/>
              </a:rPr>
              <a:t>colour</a:t>
            </a:r>
            <a:r>
              <a:rPr lang="en-US" sz="1000" dirty="0">
                <a:latin typeface="Comic Sans MS"/>
                <a:cs typeface="Calibri"/>
              </a:rPr>
              <a:t> semantic aids. </a:t>
            </a:r>
          </a:p>
          <a:p>
            <a:pPr marL="171450" indent="-171450">
              <a:buFont typeface="Calibri"/>
              <a:buChar char="-"/>
            </a:pPr>
            <a:endParaRPr lang="en-US" sz="1200" dirty="0">
              <a:latin typeface="Comic Sans MS"/>
              <a:cs typeface="Calibri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C321B9-0BDC-E79E-76C7-489A985D680A}"/>
              </a:ext>
            </a:extLst>
          </p:cNvPr>
          <p:cNvSpPr txBox="1"/>
          <p:nvPr/>
        </p:nvSpPr>
        <p:spPr>
          <a:xfrm>
            <a:off x="522513" y="4882242"/>
            <a:ext cx="3004457" cy="21698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Comic Sans MS"/>
              </a:rPr>
              <a:t>Mathematics </a:t>
            </a:r>
          </a:p>
          <a:p>
            <a:pPr marL="171450" indent="-171450">
              <a:buFont typeface="Calibri"/>
              <a:buChar char="-"/>
            </a:pPr>
            <a:r>
              <a:rPr lang="en-US" sz="1100" dirty="0">
                <a:latin typeface="Comic Sans MS"/>
                <a:cs typeface="Calibri" panose="020F0502020204030204"/>
              </a:rPr>
              <a:t>One more and one less than a given number</a:t>
            </a:r>
          </a:p>
          <a:p>
            <a:pPr marL="171450" indent="-171450">
              <a:buFont typeface="Calibri"/>
              <a:buChar char="-"/>
            </a:pPr>
            <a:r>
              <a:rPr lang="en-US" sz="1100" dirty="0">
                <a:latin typeface="Comic Sans MS"/>
                <a:cs typeface="Calibri" panose="020F0502020204030204"/>
              </a:rPr>
              <a:t>To </a:t>
            </a:r>
            <a:r>
              <a:rPr lang="en-US" sz="1100" dirty="0" err="1">
                <a:latin typeface="Comic Sans MS"/>
                <a:cs typeface="Calibri" panose="020F0502020204030204"/>
              </a:rPr>
              <a:t>recognise</a:t>
            </a:r>
            <a:r>
              <a:rPr lang="en-US" sz="1100" dirty="0">
                <a:latin typeface="Comic Sans MS"/>
                <a:cs typeface="Calibri" panose="020F0502020204030204"/>
              </a:rPr>
              <a:t> number patterns beyond 20.</a:t>
            </a:r>
          </a:p>
          <a:p>
            <a:pPr marL="171450" indent="-171450">
              <a:buFont typeface="Calibri"/>
              <a:buChar char="-"/>
            </a:pPr>
            <a:r>
              <a:rPr lang="en-US" sz="1100" dirty="0">
                <a:latin typeface="Comic Sans MS"/>
                <a:cs typeface="Calibri" panose="020F0502020204030204"/>
              </a:rPr>
              <a:t>To </a:t>
            </a:r>
            <a:r>
              <a:rPr lang="en-US" sz="1100" dirty="0" err="1">
                <a:latin typeface="Comic Sans MS"/>
                <a:cs typeface="Calibri" panose="020F0502020204030204"/>
              </a:rPr>
              <a:t>recognise</a:t>
            </a:r>
            <a:r>
              <a:rPr lang="en-US" sz="1100" dirty="0">
                <a:latin typeface="Comic Sans MS"/>
                <a:cs typeface="Calibri" panose="020F0502020204030204"/>
              </a:rPr>
              <a:t> and use 1p, 2p, 5p, 10p, 20p, 50p and £1 coins </a:t>
            </a:r>
          </a:p>
          <a:p>
            <a:pPr marL="171450" indent="-171450">
              <a:buFont typeface="Calibri"/>
              <a:buChar char="-"/>
            </a:pPr>
            <a:r>
              <a:rPr lang="en-US" sz="1100" dirty="0">
                <a:latin typeface="Comic Sans MS"/>
                <a:cs typeface="Calibri" panose="020F0502020204030204"/>
              </a:rPr>
              <a:t>To compare the capacity and weight of different objects. </a:t>
            </a:r>
          </a:p>
          <a:p>
            <a:r>
              <a:rPr lang="en-US" sz="1100" dirty="0">
                <a:latin typeface="Comic Sans MS"/>
                <a:cs typeface="Calibri" panose="020F0502020204030204"/>
              </a:rPr>
              <a:t>-   Length</a:t>
            </a:r>
          </a:p>
          <a:p>
            <a:pPr marL="171450" indent="-171450">
              <a:buFont typeface="Calibri"/>
              <a:buChar char="-"/>
            </a:pPr>
            <a:endParaRPr lang="en-US" sz="1200" dirty="0">
              <a:latin typeface="Comic Sans MS"/>
              <a:cs typeface="Calibri" panose="020F0502020204030204"/>
            </a:endParaRPr>
          </a:p>
          <a:p>
            <a:pPr marL="171450" indent="-171450">
              <a:buFont typeface="Calibri"/>
              <a:buChar char="-"/>
            </a:pPr>
            <a:endParaRPr lang="en-US" sz="1200" dirty="0">
              <a:latin typeface="Comic Sans MS"/>
              <a:cs typeface="Calibri" panose="020F0502020204030204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4BB1C02-B86F-0BA4-086F-D8B812A06E45}"/>
              </a:ext>
            </a:extLst>
          </p:cNvPr>
          <p:cNvSpPr txBox="1"/>
          <p:nvPr/>
        </p:nvSpPr>
        <p:spPr>
          <a:xfrm>
            <a:off x="8654143" y="310760"/>
            <a:ext cx="3118757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Comic Sans MS"/>
                <a:cs typeface="Calibri"/>
              </a:rPr>
              <a:t>Personal, Social &amp; Emotional Development</a:t>
            </a:r>
          </a:p>
          <a:p>
            <a:pPr marL="171450" indent="-171450">
              <a:buFont typeface="Calibri"/>
              <a:buChar char="-"/>
            </a:pPr>
            <a:r>
              <a:rPr lang="en-US" sz="1200" dirty="0">
                <a:latin typeface="Comic Sans MS"/>
                <a:cs typeface="Calibri"/>
              </a:rPr>
              <a:t>To ask for help using verbal communication, symbol or sign. </a:t>
            </a:r>
          </a:p>
          <a:p>
            <a:pPr marL="171450" indent="-171450">
              <a:buFont typeface="Calibri"/>
              <a:buChar char="-"/>
            </a:pPr>
            <a:r>
              <a:rPr lang="en-US" sz="1200" dirty="0">
                <a:latin typeface="Comic Sans MS"/>
                <a:cs typeface="Calibri"/>
              </a:rPr>
              <a:t>To pour a drink from a jug confidently without spilling. </a:t>
            </a:r>
          </a:p>
          <a:p>
            <a:pPr marL="171450" indent="-171450">
              <a:buFont typeface="Calibri"/>
              <a:buChar char="-"/>
            </a:pPr>
            <a:r>
              <a:rPr lang="en-US" sz="1200" dirty="0">
                <a:latin typeface="Comic Sans MS"/>
                <a:cs typeface="Calibri"/>
              </a:rPr>
              <a:t>To </a:t>
            </a:r>
            <a:r>
              <a:rPr lang="en-US" sz="1200" dirty="0" err="1">
                <a:latin typeface="Comic Sans MS"/>
                <a:cs typeface="Calibri"/>
              </a:rPr>
              <a:t>recognise</a:t>
            </a:r>
            <a:r>
              <a:rPr lang="en-US" sz="1200" dirty="0">
                <a:latin typeface="Comic Sans MS"/>
                <a:cs typeface="Calibri"/>
              </a:rPr>
              <a:t> the emotions of characters in a story. </a:t>
            </a:r>
          </a:p>
          <a:p>
            <a:pPr marL="171450" indent="-171450">
              <a:buFont typeface="Calibri"/>
              <a:buChar char="-"/>
            </a:pPr>
            <a:r>
              <a:rPr lang="en-US" sz="1200" dirty="0">
                <a:latin typeface="Comic Sans MS"/>
                <a:cs typeface="Calibri"/>
              </a:rPr>
              <a:t>To continue to develop turn taking activities with adult support.</a:t>
            </a:r>
          </a:p>
          <a:p>
            <a:pPr marL="171450" indent="-171450">
              <a:buFont typeface="Calibri"/>
              <a:buChar char="-"/>
            </a:pPr>
            <a:r>
              <a:rPr lang="en-US" sz="1200" dirty="0">
                <a:latin typeface="Comic Sans MS"/>
                <a:cs typeface="Calibri"/>
              </a:rPr>
              <a:t>To co=operate with another to carry out small jobs.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64DF2F-8892-1A71-9CA0-E4DD79998B2B}"/>
              </a:ext>
            </a:extLst>
          </p:cNvPr>
          <p:cNvSpPr txBox="1"/>
          <p:nvPr/>
        </p:nvSpPr>
        <p:spPr>
          <a:xfrm>
            <a:off x="8686800" y="2890156"/>
            <a:ext cx="3086100" cy="18928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Comic Sans MS"/>
                <a:cs typeface="Calibri"/>
              </a:rPr>
              <a:t>Physical Development</a:t>
            </a:r>
          </a:p>
          <a:p>
            <a:pPr marL="171450" indent="-171450">
              <a:buFont typeface="Calibri"/>
              <a:buChar char="-"/>
            </a:pPr>
            <a:r>
              <a:rPr lang="en-US" sz="1050" dirty="0">
                <a:latin typeface="Comic Sans MS"/>
                <a:cs typeface="Calibri"/>
              </a:rPr>
              <a:t>Gross Motor Skill development to include sensory circuits, bikes, </a:t>
            </a:r>
            <a:r>
              <a:rPr lang="en-US" sz="1050" dirty="0" err="1">
                <a:latin typeface="Comic Sans MS"/>
                <a:cs typeface="Calibri"/>
              </a:rPr>
              <a:t>trikes,dance</a:t>
            </a:r>
            <a:r>
              <a:rPr lang="en-US" sz="1050" dirty="0">
                <a:latin typeface="Comic Sans MS"/>
                <a:cs typeface="Calibri"/>
              </a:rPr>
              <a:t> and outdoor play</a:t>
            </a:r>
          </a:p>
          <a:p>
            <a:pPr marL="171450" indent="-171450">
              <a:buFont typeface="Calibri"/>
              <a:buChar char="-"/>
            </a:pPr>
            <a:r>
              <a:rPr lang="en-US" sz="1050" dirty="0">
                <a:latin typeface="Comic Sans MS"/>
                <a:cs typeface="Calibri"/>
              </a:rPr>
              <a:t>Squiggle While You Wiggle</a:t>
            </a:r>
          </a:p>
          <a:p>
            <a:pPr marL="171450" indent="-171450">
              <a:buFont typeface="Calibri"/>
              <a:buChar char="-"/>
            </a:pPr>
            <a:r>
              <a:rPr lang="en-US" sz="1050" dirty="0">
                <a:latin typeface="Comic Sans MS"/>
                <a:cs typeface="Calibri"/>
              </a:rPr>
              <a:t>PE Sessions- </a:t>
            </a:r>
            <a:r>
              <a:rPr lang="en-US" sz="1050" dirty="0" err="1">
                <a:latin typeface="Comic Sans MS"/>
                <a:cs typeface="Calibri"/>
              </a:rPr>
              <a:t>Mr</a:t>
            </a:r>
            <a:r>
              <a:rPr lang="en-US" sz="1050" dirty="0">
                <a:latin typeface="Comic Sans MS"/>
                <a:cs typeface="Calibri"/>
              </a:rPr>
              <a:t> </a:t>
            </a:r>
            <a:r>
              <a:rPr lang="en-US" sz="1050" dirty="0" err="1">
                <a:latin typeface="Comic Sans MS"/>
                <a:cs typeface="Calibri"/>
              </a:rPr>
              <a:t>Dellar</a:t>
            </a:r>
            <a:endParaRPr lang="en-US" sz="1050" dirty="0">
              <a:latin typeface="Comic Sans MS"/>
              <a:cs typeface="Calibri"/>
            </a:endParaRPr>
          </a:p>
          <a:p>
            <a:pPr marL="171450" indent="-171450">
              <a:buFont typeface="Calibri"/>
              <a:buChar char="-"/>
            </a:pPr>
            <a:r>
              <a:rPr lang="en-US" sz="1050" dirty="0">
                <a:latin typeface="Comic Sans MS"/>
                <a:cs typeface="Calibri"/>
              </a:rPr>
              <a:t>-Fine Motor Skill development to include dough disco, funky finger activities and cutting skills. </a:t>
            </a:r>
          </a:p>
          <a:p>
            <a:pPr marL="171450" indent="-171450">
              <a:buFont typeface="Calibri"/>
              <a:buChar char="-"/>
            </a:pPr>
            <a:r>
              <a:rPr lang="en-US" sz="1050" dirty="0">
                <a:latin typeface="Comic Sans MS"/>
                <a:cs typeface="Calibri"/>
              </a:rPr>
              <a:t>To use scissors to cut along a straight line.</a:t>
            </a:r>
          </a:p>
          <a:p>
            <a:pPr marL="171450" indent="-171450">
              <a:buFont typeface="Calibri"/>
              <a:buChar char="-"/>
            </a:pPr>
            <a:r>
              <a:rPr lang="en-US" sz="1050" dirty="0">
                <a:latin typeface="Comic Sans MS"/>
                <a:cs typeface="Calibri"/>
              </a:rPr>
              <a:t>To use an overarm action to throw a ball.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D49D37-610B-7956-70A3-BC34BAEDF614}"/>
              </a:ext>
            </a:extLst>
          </p:cNvPr>
          <p:cNvSpPr txBox="1"/>
          <p:nvPr/>
        </p:nvSpPr>
        <p:spPr>
          <a:xfrm>
            <a:off x="8697686" y="5078185"/>
            <a:ext cx="3086098" cy="15927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Comic Sans MS"/>
                <a:cs typeface="Calibri"/>
              </a:rPr>
              <a:t>Understanding of the World</a:t>
            </a:r>
          </a:p>
          <a:p>
            <a:endParaRPr lang="en-US" sz="1050" dirty="0">
              <a:latin typeface="Comic Sans MS"/>
              <a:cs typeface="Calibri"/>
            </a:endParaRPr>
          </a:p>
          <a:p>
            <a:pPr marL="171450" indent="-171450">
              <a:buFont typeface="Calibri"/>
              <a:buChar char="-"/>
            </a:pPr>
            <a:r>
              <a:rPr lang="en-US" sz="1050" dirty="0">
                <a:latin typeface="Comic Sans MS"/>
                <a:cs typeface="Calibri"/>
              </a:rPr>
              <a:t>Enrichment Activity TBC</a:t>
            </a:r>
          </a:p>
          <a:p>
            <a:pPr marL="171450" indent="-171450">
              <a:buFont typeface="Calibri"/>
              <a:buChar char="-"/>
            </a:pPr>
            <a:r>
              <a:rPr lang="en-US" sz="1050" dirty="0">
                <a:latin typeface="Comic Sans MS"/>
                <a:cs typeface="Calibri"/>
              </a:rPr>
              <a:t>To identify objects according to their material and texture</a:t>
            </a:r>
          </a:p>
          <a:p>
            <a:pPr marL="171450" indent="-171450">
              <a:buFont typeface="Calibri"/>
              <a:buChar char="-"/>
            </a:pPr>
            <a:r>
              <a:rPr lang="en-US" sz="1050" dirty="0">
                <a:latin typeface="Comic Sans MS"/>
                <a:cs typeface="Calibri"/>
              </a:rPr>
              <a:t>To complete a simple program on the </a:t>
            </a:r>
            <a:r>
              <a:rPr lang="en-US" sz="1050" dirty="0" err="1">
                <a:latin typeface="Comic Sans MS"/>
                <a:cs typeface="Calibri"/>
              </a:rPr>
              <a:t>ipad</a:t>
            </a:r>
            <a:endParaRPr lang="en-US" sz="1050" dirty="0">
              <a:latin typeface="Comic Sans MS"/>
              <a:cs typeface="Calibri"/>
            </a:endParaRPr>
          </a:p>
          <a:p>
            <a:pPr marL="171450" indent="-171450">
              <a:buFont typeface="Calibri"/>
              <a:buChar char="-"/>
            </a:pPr>
            <a:r>
              <a:rPr lang="en-US" sz="1050" dirty="0">
                <a:latin typeface="Comic Sans MS"/>
                <a:cs typeface="Calibri"/>
              </a:rPr>
              <a:t>To show care for living things in their environment, i.e. plants </a:t>
            </a:r>
          </a:p>
          <a:p>
            <a:pPr marL="171450" indent="-171450">
              <a:buFont typeface="Calibri"/>
              <a:buChar char="-"/>
            </a:pPr>
            <a:endParaRPr lang="en-US" sz="1200" b="1" dirty="0">
              <a:latin typeface="Comic Sans MS"/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1E8B1F-0D86-BFBF-6EEE-4D4023F5D0CD}"/>
              </a:ext>
            </a:extLst>
          </p:cNvPr>
          <p:cNvSpPr txBox="1"/>
          <p:nvPr/>
        </p:nvSpPr>
        <p:spPr>
          <a:xfrm>
            <a:off x="4297034" y="5484948"/>
            <a:ext cx="3973285" cy="11387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Comic Sans MS"/>
                <a:cs typeface="Calibri"/>
              </a:rPr>
              <a:t>Expressive Arts and Design</a:t>
            </a:r>
          </a:p>
          <a:p>
            <a:pPr marL="171450" indent="-171450">
              <a:buFont typeface="Calibri"/>
              <a:buChar char="-"/>
            </a:pPr>
            <a:r>
              <a:rPr lang="en-US" sz="1100" dirty="0">
                <a:latin typeface="Comic Sans MS"/>
                <a:cs typeface="Calibri"/>
              </a:rPr>
              <a:t>To describe what others are doing by their actions.</a:t>
            </a:r>
          </a:p>
          <a:p>
            <a:pPr marL="171450" indent="-171450">
              <a:buFont typeface="Calibri"/>
              <a:buChar char="-"/>
            </a:pPr>
            <a:r>
              <a:rPr lang="en-US" sz="1100" dirty="0">
                <a:latin typeface="Comic Sans MS"/>
                <a:cs typeface="Calibri"/>
              </a:rPr>
              <a:t>To retell a familiar story using props.</a:t>
            </a:r>
          </a:p>
          <a:p>
            <a:pPr marL="171450" indent="-171450">
              <a:buFont typeface="Calibri"/>
              <a:buChar char="-"/>
            </a:pPr>
            <a:r>
              <a:rPr lang="en-US" sz="1100" dirty="0">
                <a:latin typeface="Comic Sans MS"/>
                <a:cs typeface="Calibri"/>
              </a:rPr>
              <a:t>To follow a sequence of two actions from memory. </a:t>
            </a:r>
          </a:p>
          <a:p>
            <a:pPr marL="171450" indent="-171450">
              <a:buFont typeface="Calibri"/>
              <a:buChar char="-"/>
            </a:pPr>
            <a:r>
              <a:rPr lang="en-US" sz="1100" dirty="0">
                <a:latin typeface="Comic Sans MS"/>
                <a:cs typeface="Calibri"/>
              </a:rPr>
              <a:t>To explore and use different materials for a purpose. </a:t>
            </a:r>
          </a:p>
          <a:p>
            <a:pPr marL="171450" indent="-171450">
              <a:buFont typeface="Calibri"/>
              <a:buChar char="-"/>
            </a:pPr>
            <a:endParaRPr lang="en-US" sz="1200" dirty="0">
              <a:latin typeface="Comic Sans MS"/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11F35C-B038-4A1C-A012-1A366590C3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7034" y="2665735"/>
            <a:ext cx="1262635" cy="13815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D54F7A-AC09-4BB3-93BC-872246C001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1766" y="2527235"/>
            <a:ext cx="1200318" cy="12288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69561FD-5780-48F9-834C-F4CC6DF8EA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3160" y="2702724"/>
            <a:ext cx="1022161" cy="10619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F7AC176-17A4-43FB-BA37-A9AFC9D971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0736" y="3894631"/>
            <a:ext cx="1102038" cy="110203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D4BF2C8-BD47-4B76-81F7-9F03704F8B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53413" y="3794939"/>
            <a:ext cx="1022162" cy="133295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96C82A0-FAB6-4D51-9D38-0A0A16A5A7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74921" y="4047255"/>
            <a:ext cx="773155" cy="113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407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KStrydom</dc:creator>
  <cp:lastModifiedBy>KStrydom</cp:lastModifiedBy>
  <cp:revision>457</cp:revision>
  <dcterms:created xsi:type="dcterms:W3CDTF">2023-06-19T15:28:32Z</dcterms:created>
  <dcterms:modified xsi:type="dcterms:W3CDTF">2024-04-17T14:45:52Z</dcterms:modified>
</cp:coreProperties>
</file>