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24FDAD-D950-8B3A-8012-D32C2820E110}" v="19" dt="2025-09-24T18:57:51.460"/>
    <p1510:client id="{0D31D625-E685-EDE6-E8C7-08745B7D9A7A}" v="18" dt="2025-09-24T16:39:35.618"/>
    <p1510:client id="{2E5148D5-9F1A-3E99-2F20-73FE79C8628E}" v="37" dt="2025-09-25T18:49:54.869"/>
    <p1510:client id="{975A1F79-EA05-FBF0-EECB-6EA271694477}" v="152" dt="2025-09-24T16:32:03.3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 Id="rId9"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9/26/2025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hyperlink" Target="https://connect.kooth.com/for-families" TargetMode="External"/><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www.bbc.co.uk/bitesize/groups/cd5exmm663et"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3.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E34F3-F86D-F448-CD27-3DD9762CF120}"/>
              </a:ext>
            </a:extLst>
          </p:cNvPr>
          <p:cNvSpPr>
            <a:spLocks noGrp="1"/>
          </p:cNvSpPr>
          <p:nvPr>
            <p:ph type="title"/>
          </p:nvPr>
        </p:nvSpPr>
        <p:spPr>
          <a:xfrm>
            <a:off x="1867568" y="139397"/>
            <a:ext cx="8470232" cy="1325563"/>
          </a:xfrm>
        </p:spPr>
        <p:txBody>
          <a:bodyPr>
            <a:normAutofit/>
          </a:bodyPr>
          <a:lstStyle/>
          <a:p>
            <a:pPr algn="ctr"/>
            <a:r>
              <a:rPr lang="en-US" sz="4000">
                <a:solidFill>
                  <a:srgbClr val="7030A0"/>
                </a:solidFill>
              </a:rPr>
              <a:t>Mental Health and Wellbeing Newsletter</a:t>
            </a:r>
          </a:p>
        </p:txBody>
      </p:sp>
      <p:sp>
        <p:nvSpPr>
          <p:cNvPr id="3" name="TextBox 2">
            <a:extLst>
              <a:ext uri="{FF2B5EF4-FFF2-40B4-BE49-F238E27FC236}">
                <a16:creationId xmlns:a16="http://schemas.microsoft.com/office/drawing/2014/main" id="{361D9AF1-FA44-71FD-D473-FB84969F35F2}"/>
              </a:ext>
            </a:extLst>
          </p:cNvPr>
          <p:cNvSpPr txBox="1"/>
          <p:nvPr/>
        </p:nvSpPr>
        <p:spPr>
          <a:xfrm>
            <a:off x="924311" y="1341030"/>
            <a:ext cx="10355781"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7030A0"/>
                </a:solidFill>
              </a:rPr>
              <a:t>This is the first copy of the Sybil Andrews Academy Mental Health and Wellbeing Newsletter. This publication forms part of Sybil Andrews' Mental Health support and aims to provide useful advice and links to parents/carers as well as students themselves.</a:t>
            </a:r>
          </a:p>
        </p:txBody>
      </p:sp>
      <p:pic>
        <p:nvPicPr>
          <p:cNvPr id="5" name="Picture 4" descr="Kooth Digital Health - Home">
            <a:extLst>
              <a:ext uri="{FF2B5EF4-FFF2-40B4-BE49-F238E27FC236}">
                <a16:creationId xmlns:a16="http://schemas.microsoft.com/office/drawing/2014/main" id="{94893079-F1D9-2ACE-F343-097ED2CD52D7}"/>
              </a:ext>
            </a:extLst>
          </p:cNvPr>
          <p:cNvPicPr>
            <a:picLocks noChangeAspect="1"/>
          </p:cNvPicPr>
          <p:nvPr/>
        </p:nvPicPr>
        <p:blipFill>
          <a:blip r:embed="rId2"/>
          <a:stretch>
            <a:fillRect/>
          </a:stretch>
        </p:blipFill>
        <p:spPr>
          <a:xfrm>
            <a:off x="250932" y="2511006"/>
            <a:ext cx="2598296" cy="922770"/>
          </a:xfrm>
          <a:prstGeom prst="rect">
            <a:avLst/>
          </a:prstGeom>
        </p:spPr>
      </p:pic>
      <p:sp>
        <p:nvSpPr>
          <p:cNvPr id="6" name="TextBox 5">
            <a:extLst>
              <a:ext uri="{FF2B5EF4-FFF2-40B4-BE49-F238E27FC236}">
                <a16:creationId xmlns:a16="http://schemas.microsoft.com/office/drawing/2014/main" id="{361122A2-27C7-818E-A266-AA02AB42DC46}"/>
              </a:ext>
            </a:extLst>
          </p:cNvPr>
          <p:cNvSpPr txBox="1"/>
          <p:nvPr/>
        </p:nvSpPr>
        <p:spPr>
          <a:xfrm>
            <a:off x="60948" y="3574082"/>
            <a:ext cx="2982849" cy="3139321"/>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err="1">
                <a:solidFill>
                  <a:srgbClr val="7030A0"/>
                </a:solidFill>
              </a:rPr>
              <a:t>Kooth</a:t>
            </a:r>
            <a:r>
              <a:rPr lang="en-US">
                <a:solidFill>
                  <a:srgbClr val="7030A0"/>
                </a:solidFill>
              </a:rPr>
              <a:t> is an online platform aiming to support young people with their mental health and wellbeing. The link below includes resources aimed at families such as webinars, resources and FAQs.</a:t>
            </a:r>
          </a:p>
          <a:p>
            <a:endParaRPr lang="en-US"/>
          </a:p>
          <a:p>
            <a:r>
              <a:rPr lang="en-US" b="1">
                <a:ea typeface="+mn-lt"/>
                <a:cs typeface="+mn-lt"/>
                <a:hlinkClick r:id="rId3"/>
              </a:rPr>
              <a:t>https://connect.kooth.com/for-families</a:t>
            </a:r>
            <a:r>
              <a:rPr lang="en-US" b="1">
                <a:ea typeface="+mn-lt"/>
                <a:cs typeface="+mn-lt"/>
              </a:rPr>
              <a:t> </a:t>
            </a:r>
          </a:p>
        </p:txBody>
      </p:sp>
      <p:pic>
        <p:nvPicPr>
          <p:cNvPr id="7" name="Picture 6" descr="A purple background with white letters and a purple square&#10;&#10;AI-generated content may be incorrect.">
            <a:extLst>
              <a:ext uri="{FF2B5EF4-FFF2-40B4-BE49-F238E27FC236}">
                <a16:creationId xmlns:a16="http://schemas.microsoft.com/office/drawing/2014/main" id="{6E092948-6E29-9BDA-99A1-54502FB01FDC}"/>
              </a:ext>
            </a:extLst>
          </p:cNvPr>
          <p:cNvPicPr>
            <a:picLocks noChangeAspect="1"/>
          </p:cNvPicPr>
          <p:nvPr/>
        </p:nvPicPr>
        <p:blipFill>
          <a:blip r:embed="rId4"/>
          <a:srcRect t="20502" r="-486" b="16949"/>
          <a:stretch>
            <a:fillRect/>
          </a:stretch>
        </p:blipFill>
        <p:spPr>
          <a:xfrm>
            <a:off x="9295544" y="2508408"/>
            <a:ext cx="2585806" cy="927370"/>
          </a:xfrm>
          <a:prstGeom prst="rect">
            <a:avLst/>
          </a:prstGeom>
        </p:spPr>
      </p:pic>
      <p:sp>
        <p:nvSpPr>
          <p:cNvPr id="9" name="TextBox 8">
            <a:extLst>
              <a:ext uri="{FF2B5EF4-FFF2-40B4-BE49-F238E27FC236}">
                <a16:creationId xmlns:a16="http://schemas.microsoft.com/office/drawing/2014/main" id="{9E413414-26C7-D268-4D2D-F3DC9F2A23BA}"/>
              </a:ext>
            </a:extLst>
          </p:cNvPr>
          <p:cNvSpPr txBox="1"/>
          <p:nvPr/>
        </p:nvSpPr>
        <p:spPr>
          <a:xfrm>
            <a:off x="9099095" y="3711491"/>
            <a:ext cx="2982849" cy="2862322"/>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7030A0"/>
                </a:solidFill>
                <a:ea typeface="+mn-lt"/>
                <a:cs typeface="+mn-lt"/>
              </a:rPr>
              <a:t>BBC Bitesize contains great advice regarding study support, especially linking revision for GCSE exams and how to manage stress and wellbeing.</a:t>
            </a:r>
          </a:p>
          <a:p>
            <a:endParaRPr lang="en-US">
              <a:ea typeface="+mn-lt"/>
              <a:cs typeface="+mn-lt"/>
            </a:endParaRPr>
          </a:p>
          <a:p>
            <a:r>
              <a:rPr lang="en-US" b="1">
                <a:ea typeface="+mn-lt"/>
                <a:cs typeface="+mn-lt"/>
                <a:hlinkClick r:id="rId5"/>
              </a:rPr>
              <a:t>https://www.bbc.co.uk/bitesize/groups/cd5exmm663et</a:t>
            </a:r>
            <a:r>
              <a:rPr lang="en-US" b="1">
                <a:ea typeface="+mn-lt"/>
                <a:cs typeface="+mn-lt"/>
              </a:rPr>
              <a:t> </a:t>
            </a:r>
            <a:endParaRPr lang="en-US" b="1"/>
          </a:p>
        </p:txBody>
      </p:sp>
      <p:pic>
        <p:nvPicPr>
          <p:cNvPr id="11" name="Picture 10" descr="A logo with colorful figures&#10;&#10;AI-generated content may be incorrect.">
            <a:extLst>
              <a:ext uri="{FF2B5EF4-FFF2-40B4-BE49-F238E27FC236}">
                <a16:creationId xmlns:a16="http://schemas.microsoft.com/office/drawing/2014/main" id="{EFE0AF13-CA3F-2309-04F4-A1642879691E}"/>
              </a:ext>
            </a:extLst>
          </p:cNvPr>
          <p:cNvPicPr>
            <a:picLocks noChangeAspect="1"/>
          </p:cNvPicPr>
          <p:nvPr/>
        </p:nvPicPr>
        <p:blipFill>
          <a:blip r:embed="rId6"/>
          <a:stretch>
            <a:fillRect/>
          </a:stretch>
        </p:blipFill>
        <p:spPr>
          <a:xfrm>
            <a:off x="10549086" y="10543"/>
            <a:ext cx="1638926" cy="1151023"/>
          </a:xfrm>
          <a:prstGeom prst="rect">
            <a:avLst/>
          </a:prstGeom>
        </p:spPr>
      </p:pic>
      <p:pic>
        <p:nvPicPr>
          <p:cNvPr id="12" name="Picture 11">
            <a:extLst>
              <a:ext uri="{FF2B5EF4-FFF2-40B4-BE49-F238E27FC236}">
                <a16:creationId xmlns:a16="http://schemas.microsoft.com/office/drawing/2014/main" id="{C99BDB7B-DE63-A843-0B6C-801CB6EDB3EE}"/>
              </a:ext>
            </a:extLst>
          </p:cNvPr>
          <p:cNvPicPr>
            <a:picLocks noChangeAspect="1"/>
          </p:cNvPicPr>
          <p:nvPr/>
        </p:nvPicPr>
        <p:blipFill>
          <a:blip r:embed="rId7"/>
          <a:stretch>
            <a:fillRect/>
          </a:stretch>
        </p:blipFill>
        <p:spPr>
          <a:xfrm>
            <a:off x="3406272" y="2513204"/>
            <a:ext cx="5406190" cy="2254780"/>
          </a:xfrm>
          <a:prstGeom prst="rect">
            <a:avLst/>
          </a:prstGeom>
        </p:spPr>
      </p:pic>
      <p:pic>
        <p:nvPicPr>
          <p:cNvPr id="16" name="Picture 15">
            <a:extLst>
              <a:ext uri="{FF2B5EF4-FFF2-40B4-BE49-F238E27FC236}">
                <a16:creationId xmlns:a16="http://schemas.microsoft.com/office/drawing/2014/main" id="{E6FCEC7B-6817-9904-47B0-1BAE6494728E}"/>
              </a:ext>
            </a:extLst>
          </p:cNvPr>
          <p:cNvPicPr>
            <a:picLocks noChangeAspect="1"/>
          </p:cNvPicPr>
          <p:nvPr/>
        </p:nvPicPr>
        <p:blipFill>
          <a:blip r:embed="rId8"/>
          <a:srcRect l="17882" t="4703" r="19298" b="25688"/>
          <a:stretch>
            <a:fillRect/>
          </a:stretch>
        </p:blipFill>
        <p:spPr>
          <a:xfrm>
            <a:off x="5284505" y="5138330"/>
            <a:ext cx="1627269" cy="1714363"/>
          </a:xfrm>
          <a:prstGeom prst="rect">
            <a:avLst/>
          </a:prstGeom>
        </p:spPr>
      </p:pic>
      <p:pic>
        <p:nvPicPr>
          <p:cNvPr id="4" name="Picture 3" descr="A logo with colorful figures&#10;&#10;AI-generated content may be incorrect.">
            <a:extLst>
              <a:ext uri="{FF2B5EF4-FFF2-40B4-BE49-F238E27FC236}">
                <a16:creationId xmlns:a16="http://schemas.microsoft.com/office/drawing/2014/main" id="{DE0F8F9F-2644-EFE1-FA59-5692A22E93B5}"/>
              </a:ext>
            </a:extLst>
          </p:cNvPr>
          <p:cNvPicPr>
            <a:picLocks noChangeAspect="1"/>
          </p:cNvPicPr>
          <p:nvPr/>
        </p:nvPicPr>
        <p:blipFill>
          <a:blip r:embed="rId6"/>
          <a:stretch>
            <a:fillRect/>
          </a:stretch>
        </p:blipFill>
        <p:spPr>
          <a:xfrm>
            <a:off x="1401" y="10542"/>
            <a:ext cx="1638926" cy="1151023"/>
          </a:xfrm>
          <a:prstGeom prst="rect">
            <a:avLst/>
          </a:prstGeom>
        </p:spPr>
      </p:pic>
    </p:spTree>
    <p:extLst>
      <p:ext uri="{BB962C8B-B14F-4D97-AF65-F5344CB8AC3E}">
        <p14:creationId xmlns:p14="http://schemas.microsoft.com/office/powerpoint/2010/main" val="3344609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34278C-2ABA-F77A-6205-F19D57AFB8DC}"/>
              </a:ext>
            </a:extLst>
          </p:cNvPr>
          <p:cNvSpPr txBox="1"/>
          <p:nvPr/>
        </p:nvSpPr>
        <p:spPr>
          <a:xfrm>
            <a:off x="435264" y="1421767"/>
            <a:ext cx="4694007" cy="4893647"/>
          </a:xfrm>
          <a:prstGeom prst="rect">
            <a:avLst/>
          </a:prstGeom>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solidFill>
                  <a:srgbClr val="7030A0"/>
                </a:solidFill>
              </a:rPr>
              <a:t>Supporting positive mental health at the start of a new academic year</a:t>
            </a:r>
          </a:p>
          <a:p>
            <a:endParaRPr lang="en-US" sz="2000" b="1">
              <a:solidFill>
                <a:srgbClr val="7030A0"/>
              </a:solidFill>
            </a:endParaRPr>
          </a:p>
          <a:p>
            <a:r>
              <a:rPr lang="en-US" sz="1400">
                <a:solidFill>
                  <a:srgbClr val="7030A0"/>
                </a:solidFill>
              </a:rPr>
              <a:t>The start of a new year can be an exciting yet daunting prospect. From a brand new school for Year 7, to the oncoming prospect of GCSE exams to Year 11, all students may face moments of worry, nervousness and concern. However, below are some top tips for managing any new academic year blues:</a:t>
            </a:r>
          </a:p>
          <a:p>
            <a:endParaRPr lang="en-US" sz="1600">
              <a:solidFill>
                <a:srgbClr val="7030A0"/>
              </a:solidFill>
            </a:endParaRPr>
          </a:p>
          <a:p>
            <a:pPr marL="342900" indent="-342900">
              <a:buAutoNum type="arabicPeriod"/>
            </a:pPr>
            <a:r>
              <a:rPr lang="en-US" sz="1400" b="1">
                <a:solidFill>
                  <a:srgbClr val="7030A0"/>
                </a:solidFill>
              </a:rPr>
              <a:t>Make sure you balance work with social interactions</a:t>
            </a:r>
            <a:r>
              <a:rPr lang="en-US" sz="1400">
                <a:solidFill>
                  <a:srgbClr val="7030A0"/>
                </a:solidFill>
              </a:rPr>
              <a:t> – homework and revision are important, but make sure you make time for you by meeting up with friends and staying in contact with others!</a:t>
            </a:r>
          </a:p>
          <a:p>
            <a:pPr marL="342900" indent="-342900">
              <a:buAutoNum type="arabicPeriod"/>
            </a:pPr>
            <a:r>
              <a:rPr lang="en-US" sz="1400" b="1">
                <a:solidFill>
                  <a:srgbClr val="7030A0"/>
                </a:solidFill>
              </a:rPr>
              <a:t>Get out and exercise or try a new sport –</a:t>
            </a:r>
            <a:r>
              <a:rPr lang="en-US" sz="1600" b="1">
                <a:solidFill>
                  <a:srgbClr val="7030A0"/>
                </a:solidFill>
              </a:rPr>
              <a:t> </a:t>
            </a:r>
            <a:r>
              <a:rPr lang="en-US" sz="1400">
                <a:solidFill>
                  <a:srgbClr val="7030A0"/>
                </a:solidFill>
              </a:rPr>
              <a:t>alongside our friends, making sure we exercise is crucial for our wellbeing. Go out for a run or a bike ride, or get involved with a sports club! </a:t>
            </a:r>
          </a:p>
          <a:p>
            <a:pPr marL="342900" indent="-342900">
              <a:buAutoNum type="arabicPeriod"/>
            </a:pPr>
            <a:r>
              <a:rPr lang="en-US" sz="1400" b="1">
                <a:solidFill>
                  <a:srgbClr val="7030A0"/>
                </a:solidFill>
              </a:rPr>
              <a:t>Limit screen time – </a:t>
            </a:r>
            <a:r>
              <a:rPr lang="en-US" sz="1400">
                <a:solidFill>
                  <a:srgbClr val="7030A0"/>
                </a:solidFill>
              </a:rPr>
              <a:t>getting away from our screens and remembering that not everything everyone posts is a real reflection can help support positive wellbeing.</a:t>
            </a:r>
          </a:p>
        </p:txBody>
      </p:sp>
      <p:sp>
        <p:nvSpPr>
          <p:cNvPr id="9" name="Title 1">
            <a:extLst>
              <a:ext uri="{FF2B5EF4-FFF2-40B4-BE49-F238E27FC236}">
                <a16:creationId xmlns:a16="http://schemas.microsoft.com/office/drawing/2014/main" id="{14406687-9C94-91C0-3416-2A9B8A5C3EEA}"/>
              </a:ext>
            </a:extLst>
          </p:cNvPr>
          <p:cNvSpPr>
            <a:spLocks noGrp="1"/>
          </p:cNvSpPr>
          <p:nvPr>
            <p:ph type="title"/>
          </p:nvPr>
        </p:nvSpPr>
        <p:spPr>
          <a:xfrm>
            <a:off x="1867568" y="85923"/>
            <a:ext cx="8470232" cy="1325563"/>
          </a:xfrm>
        </p:spPr>
        <p:txBody>
          <a:bodyPr>
            <a:normAutofit/>
          </a:bodyPr>
          <a:lstStyle/>
          <a:p>
            <a:pPr algn="ctr"/>
            <a:r>
              <a:rPr lang="en-US" sz="4000" dirty="0">
                <a:solidFill>
                  <a:srgbClr val="7030A0"/>
                </a:solidFill>
              </a:rPr>
              <a:t>Mental Health and Wellbeing Newsletter</a:t>
            </a:r>
          </a:p>
        </p:txBody>
      </p:sp>
      <p:sp>
        <p:nvSpPr>
          <p:cNvPr id="6" name="TextBox 5">
            <a:extLst>
              <a:ext uri="{FF2B5EF4-FFF2-40B4-BE49-F238E27FC236}">
                <a16:creationId xmlns:a16="http://schemas.microsoft.com/office/drawing/2014/main" id="{8892E416-3301-3A2E-23FC-C4F95492526E}"/>
              </a:ext>
            </a:extLst>
          </p:cNvPr>
          <p:cNvSpPr txBox="1"/>
          <p:nvPr/>
        </p:nvSpPr>
        <p:spPr>
          <a:xfrm>
            <a:off x="6959409" y="3980035"/>
            <a:ext cx="4694007" cy="2339102"/>
          </a:xfrm>
          <a:prstGeom prst="rect">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US" sz="1600" b="1" dirty="0">
                <a:solidFill>
                  <a:srgbClr val="7030A0"/>
                </a:solidFill>
              </a:rPr>
              <a:t>Upcoming Mental Health and Wellbeing related events</a:t>
            </a:r>
          </a:p>
          <a:p>
            <a:endParaRPr lang="en-US" sz="1600" b="1" dirty="0">
              <a:solidFill>
                <a:srgbClr val="7030A0"/>
              </a:solidFill>
            </a:endParaRPr>
          </a:p>
          <a:p>
            <a:r>
              <a:rPr lang="en-US" sz="1400" dirty="0">
                <a:solidFill>
                  <a:srgbClr val="7030A0"/>
                </a:solidFill>
              </a:rPr>
              <a:t>Thursday 2nd October 2025 – Theatre performances for Year 7 and Year 8 </a:t>
            </a:r>
          </a:p>
          <a:p>
            <a:endParaRPr lang="en-US" sz="1400" dirty="0">
              <a:solidFill>
                <a:srgbClr val="7030A0"/>
              </a:solidFill>
            </a:endParaRPr>
          </a:p>
          <a:p>
            <a:r>
              <a:rPr lang="en-US" sz="1400" dirty="0">
                <a:solidFill>
                  <a:srgbClr val="7030A0"/>
                </a:solidFill>
              </a:rPr>
              <a:t>Monday 6th – Friday 10th October – World Mental Health Day assemblies for all year groups.</a:t>
            </a:r>
          </a:p>
          <a:p>
            <a:endParaRPr lang="en-US" sz="1400" dirty="0">
              <a:solidFill>
                <a:srgbClr val="7030A0"/>
              </a:solidFill>
            </a:endParaRPr>
          </a:p>
          <a:p>
            <a:r>
              <a:rPr lang="en-US" sz="1400" dirty="0">
                <a:solidFill>
                  <a:srgbClr val="7030A0"/>
                </a:solidFill>
              </a:rPr>
              <a:t>Friday 10th October – Wear Yellow Day</a:t>
            </a:r>
          </a:p>
        </p:txBody>
      </p:sp>
      <p:sp>
        <p:nvSpPr>
          <p:cNvPr id="10" name="TextBox 9">
            <a:extLst>
              <a:ext uri="{FF2B5EF4-FFF2-40B4-BE49-F238E27FC236}">
                <a16:creationId xmlns:a16="http://schemas.microsoft.com/office/drawing/2014/main" id="{DEDA72FB-04BA-8787-FF5E-8F352DD0DBD1}"/>
              </a:ext>
            </a:extLst>
          </p:cNvPr>
          <p:cNvSpPr txBox="1"/>
          <p:nvPr/>
        </p:nvSpPr>
        <p:spPr>
          <a:xfrm>
            <a:off x="6959409" y="1398570"/>
            <a:ext cx="4694007" cy="2339102"/>
          </a:xfrm>
          <a:prstGeom prst="rect">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US" sz="1600" b="1" dirty="0">
                <a:solidFill>
                  <a:srgbClr val="7030A0"/>
                </a:solidFill>
              </a:rPr>
              <a:t>PSHE provision relating to Mental Health and Wellbeing in Half Term 1</a:t>
            </a:r>
            <a:r>
              <a:rPr lang="en-US" sz="1600" b="1" dirty="0">
                <a:solidFill>
                  <a:srgbClr val="000000"/>
                </a:solidFill>
              </a:rPr>
              <a:t> </a:t>
            </a:r>
          </a:p>
          <a:p>
            <a:endParaRPr lang="en-US" sz="1600">
              <a:solidFill>
                <a:srgbClr val="000000"/>
              </a:solidFill>
            </a:endParaRPr>
          </a:p>
          <a:p>
            <a:r>
              <a:rPr lang="en-US" sz="1400" dirty="0">
                <a:solidFill>
                  <a:srgbClr val="7030A0"/>
                </a:solidFill>
              </a:rPr>
              <a:t>Year 7 – Building friendships, tackling bullying and cyberbullying.</a:t>
            </a:r>
            <a:r>
              <a:rPr lang="en-US" sz="1400" dirty="0">
                <a:solidFill>
                  <a:srgbClr val="000000"/>
                </a:solidFill>
              </a:rPr>
              <a:t> </a:t>
            </a:r>
          </a:p>
          <a:p>
            <a:r>
              <a:rPr lang="en-US" sz="1400" dirty="0">
                <a:solidFill>
                  <a:srgbClr val="7030A0"/>
                </a:solidFill>
              </a:rPr>
              <a:t>Year 8 – Relationships, Peer Pressure and online safety relating to relationships.</a:t>
            </a:r>
            <a:r>
              <a:rPr lang="en-US" sz="1400" dirty="0">
                <a:solidFill>
                  <a:srgbClr val="000000"/>
                </a:solidFill>
              </a:rPr>
              <a:t> </a:t>
            </a:r>
          </a:p>
          <a:p>
            <a:r>
              <a:rPr lang="en-US" sz="1400" dirty="0">
                <a:solidFill>
                  <a:srgbClr val="7030A0"/>
                </a:solidFill>
              </a:rPr>
              <a:t>Year 9 – Anxiety, feelings of happiness/sadness, gratitude and self-belief.</a:t>
            </a:r>
            <a:r>
              <a:rPr lang="en-US" sz="1400" dirty="0">
                <a:solidFill>
                  <a:srgbClr val="000000"/>
                </a:solidFill>
              </a:rPr>
              <a:t> </a:t>
            </a:r>
            <a:endParaRPr lang="en-US" dirty="0">
              <a:solidFill>
                <a:srgbClr val="000000"/>
              </a:solidFill>
            </a:endParaRPr>
          </a:p>
          <a:p>
            <a:r>
              <a:rPr lang="en-US" sz="1400" dirty="0">
                <a:solidFill>
                  <a:srgbClr val="7030A0"/>
                </a:solidFill>
              </a:rPr>
              <a:t>Year 10 – Online data and safety.</a:t>
            </a:r>
          </a:p>
        </p:txBody>
      </p:sp>
      <p:pic>
        <p:nvPicPr>
          <p:cNvPr id="4" name="Picture 3" descr="A logo with colorful figures&#10;&#10;AI-generated content may be incorrect.">
            <a:extLst>
              <a:ext uri="{FF2B5EF4-FFF2-40B4-BE49-F238E27FC236}">
                <a16:creationId xmlns:a16="http://schemas.microsoft.com/office/drawing/2014/main" id="{439F8DA9-DC00-659A-502A-96C67A0F9E6A}"/>
              </a:ext>
            </a:extLst>
          </p:cNvPr>
          <p:cNvPicPr>
            <a:picLocks noChangeAspect="1"/>
          </p:cNvPicPr>
          <p:nvPr/>
        </p:nvPicPr>
        <p:blipFill>
          <a:blip r:embed="rId2"/>
          <a:stretch>
            <a:fillRect/>
          </a:stretch>
        </p:blipFill>
        <p:spPr>
          <a:xfrm>
            <a:off x="1401" y="10542"/>
            <a:ext cx="1638926" cy="1151023"/>
          </a:xfrm>
          <a:prstGeom prst="rect">
            <a:avLst/>
          </a:prstGeom>
        </p:spPr>
      </p:pic>
      <p:pic>
        <p:nvPicPr>
          <p:cNvPr id="11" name="Picture 10" descr="A logo with colorful figures&#10;&#10;AI-generated content may be incorrect.">
            <a:extLst>
              <a:ext uri="{FF2B5EF4-FFF2-40B4-BE49-F238E27FC236}">
                <a16:creationId xmlns:a16="http://schemas.microsoft.com/office/drawing/2014/main" id="{CA1018D6-7FE8-F18F-1161-29B57A38A005}"/>
              </a:ext>
            </a:extLst>
          </p:cNvPr>
          <p:cNvPicPr>
            <a:picLocks noChangeAspect="1"/>
          </p:cNvPicPr>
          <p:nvPr/>
        </p:nvPicPr>
        <p:blipFill>
          <a:blip r:embed="rId2"/>
          <a:stretch>
            <a:fillRect/>
          </a:stretch>
        </p:blipFill>
        <p:spPr>
          <a:xfrm>
            <a:off x="10551414" y="3168"/>
            <a:ext cx="1638926" cy="1151023"/>
          </a:xfrm>
          <a:prstGeom prst="rect">
            <a:avLst/>
          </a:prstGeom>
        </p:spPr>
      </p:pic>
    </p:spTree>
    <p:extLst>
      <p:ext uri="{BB962C8B-B14F-4D97-AF65-F5344CB8AC3E}">
        <p14:creationId xmlns:p14="http://schemas.microsoft.com/office/powerpoint/2010/main" val="3699656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C1530-6034-A813-8868-B282AEF7756A}"/>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A1B6A6D1-1FD4-BF86-529B-FDD8357791D7}"/>
              </a:ext>
            </a:extLst>
          </p:cNvPr>
          <p:cNvSpPr>
            <a:spLocks noGrp="1"/>
          </p:cNvSpPr>
          <p:nvPr>
            <p:ph type="title"/>
          </p:nvPr>
        </p:nvSpPr>
        <p:spPr>
          <a:xfrm>
            <a:off x="1867568" y="85923"/>
            <a:ext cx="8470232" cy="1325563"/>
          </a:xfrm>
        </p:spPr>
        <p:txBody>
          <a:bodyPr>
            <a:normAutofit/>
          </a:bodyPr>
          <a:lstStyle/>
          <a:p>
            <a:pPr algn="ctr"/>
            <a:r>
              <a:rPr lang="en-US" sz="4000" dirty="0">
                <a:solidFill>
                  <a:srgbClr val="7030A0"/>
                </a:solidFill>
              </a:rPr>
              <a:t>Mental Health and Wellbeing Support</a:t>
            </a:r>
          </a:p>
        </p:txBody>
      </p:sp>
      <p:pic>
        <p:nvPicPr>
          <p:cNvPr id="2" name="Picture 1">
            <a:extLst>
              <a:ext uri="{FF2B5EF4-FFF2-40B4-BE49-F238E27FC236}">
                <a16:creationId xmlns:a16="http://schemas.microsoft.com/office/drawing/2014/main" id="{03880930-65C2-60CF-1CC2-C947D3419C15}"/>
              </a:ext>
            </a:extLst>
          </p:cNvPr>
          <p:cNvPicPr>
            <a:picLocks noChangeAspect="1"/>
          </p:cNvPicPr>
          <p:nvPr/>
        </p:nvPicPr>
        <p:blipFill>
          <a:blip r:embed="rId2"/>
          <a:stretch>
            <a:fillRect/>
          </a:stretch>
        </p:blipFill>
        <p:spPr>
          <a:xfrm>
            <a:off x="547532" y="1577091"/>
            <a:ext cx="3739265" cy="605852"/>
          </a:xfrm>
          <a:prstGeom prst="rect">
            <a:avLst/>
          </a:prstGeom>
        </p:spPr>
      </p:pic>
      <p:sp>
        <p:nvSpPr>
          <p:cNvPr id="3" name="TextBox 2">
            <a:extLst>
              <a:ext uri="{FF2B5EF4-FFF2-40B4-BE49-F238E27FC236}">
                <a16:creationId xmlns:a16="http://schemas.microsoft.com/office/drawing/2014/main" id="{6079F9CC-CB98-CC9B-45C3-2ACD370B5B15}"/>
              </a:ext>
            </a:extLst>
          </p:cNvPr>
          <p:cNvSpPr txBox="1"/>
          <p:nvPr/>
        </p:nvSpPr>
        <p:spPr>
          <a:xfrm>
            <a:off x="552138" y="2188564"/>
            <a:ext cx="406733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https://www.youngminds.</a:t>
            </a:r>
            <a:r>
              <a:rPr lang="en-US" b="1" dirty="0">
                <a:ea typeface="+mn-lt"/>
                <a:cs typeface="+mn-lt"/>
              </a:rPr>
              <a:t>org</a:t>
            </a:r>
            <a:r>
              <a:rPr lang="en-US" b="1" dirty="0"/>
              <a:t>.uk/</a:t>
            </a:r>
          </a:p>
        </p:txBody>
      </p:sp>
      <p:pic>
        <p:nvPicPr>
          <p:cNvPr id="8" name="Picture 7" descr="A blue text with a knot&#10;&#10;AI-generated content may be incorrect.">
            <a:extLst>
              <a:ext uri="{FF2B5EF4-FFF2-40B4-BE49-F238E27FC236}">
                <a16:creationId xmlns:a16="http://schemas.microsoft.com/office/drawing/2014/main" id="{49AA7667-5F48-BFFE-0EC1-AE5F1237BFDE}"/>
              </a:ext>
            </a:extLst>
          </p:cNvPr>
          <p:cNvPicPr>
            <a:picLocks noChangeAspect="1"/>
          </p:cNvPicPr>
          <p:nvPr/>
        </p:nvPicPr>
        <p:blipFill>
          <a:blip r:embed="rId3"/>
          <a:stretch>
            <a:fillRect/>
          </a:stretch>
        </p:blipFill>
        <p:spPr>
          <a:xfrm>
            <a:off x="1061647" y="2655368"/>
            <a:ext cx="2711034" cy="1222479"/>
          </a:xfrm>
          <a:prstGeom prst="rect">
            <a:avLst/>
          </a:prstGeom>
        </p:spPr>
      </p:pic>
      <p:sp>
        <p:nvSpPr>
          <p:cNvPr id="10" name="TextBox 9">
            <a:extLst>
              <a:ext uri="{FF2B5EF4-FFF2-40B4-BE49-F238E27FC236}">
                <a16:creationId xmlns:a16="http://schemas.microsoft.com/office/drawing/2014/main" id="{5B6CA668-CDF0-E488-45D9-1637AC2ACEBD}"/>
              </a:ext>
            </a:extLst>
          </p:cNvPr>
          <p:cNvSpPr txBox="1"/>
          <p:nvPr/>
        </p:nvSpPr>
        <p:spPr>
          <a:xfrm>
            <a:off x="1051810" y="3862465"/>
            <a:ext cx="306798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https://www.mind.org.uk/</a:t>
            </a:r>
          </a:p>
        </p:txBody>
      </p:sp>
      <p:pic>
        <p:nvPicPr>
          <p:cNvPr id="11" name="Picture 10" descr="A close up of a logo&#10;&#10;AI-generated content may be incorrect.">
            <a:extLst>
              <a:ext uri="{FF2B5EF4-FFF2-40B4-BE49-F238E27FC236}">
                <a16:creationId xmlns:a16="http://schemas.microsoft.com/office/drawing/2014/main" id="{F7C9AA98-D2B5-A035-C486-0B439921113F}"/>
              </a:ext>
            </a:extLst>
          </p:cNvPr>
          <p:cNvPicPr>
            <a:picLocks noChangeAspect="1"/>
          </p:cNvPicPr>
          <p:nvPr/>
        </p:nvPicPr>
        <p:blipFill>
          <a:blip r:embed="rId4"/>
          <a:stretch>
            <a:fillRect/>
          </a:stretch>
        </p:blipFill>
        <p:spPr>
          <a:xfrm>
            <a:off x="4468162" y="2651854"/>
            <a:ext cx="3268168" cy="1017145"/>
          </a:xfrm>
          <a:prstGeom prst="rect">
            <a:avLst/>
          </a:prstGeom>
        </p:spPr>
      </p:pic>
      <p:sp>
        <p:nvSpPr>
          <p:cNvPr id="12" name="TextBox 11">
            <a:extLst>
              <a:ext uri="{FF2B5EF4-FFF2-40B4-BE49-F238E27FC236}">
                <a16:creationId xmlns:a16="http://schemas.microsoft.com/office/drawing/2014/main" id="{E74B0CC2-AFE1-C82F-F535-C9E7D181499F}"/>
              </a:ext>
            </a:extLst>
          </p:cNvPr>
          <p:cNvSpPr txBox="1"/>
          <p:nvPr/>
        </p:nvSpPr>
        <p:spPr>
          <a:xfrm>
            <a:off x="4624466" y="3675088"/>
            <a:ext cx="3417757"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https://www.annafreud.org/</a:t>
            </a:r>
          </a:p>
        </p:txBody>
      </p:sp>
      <p:pic>
        <p:nvPicPr>
          <p:cNvPr id="14" name="Picture 13" descr="A logo with colorful figures&#10;&#10;AI-generated content may be incorrect.">
            <a:extLst>
              <a:ext uri="{FF2B5EF4-FFF2-40B4-BE49-F238E27FC236}">
                <a16:creationId xmlns:a16="http://schemas.microsoft.com/office/drawing/2014/main" id="{BB7863E0-CCF7-DB4E-5734-56D5E2FF2C2E}"/>
              </a:ext>
            </a:extLst>
          </p:cNvPr>
          <p:cNvPicPr>
            <a:picLocks noChangeAspect="1"/>
          </p:cNvPicPr>
          <p:nvPr/>
        </p:nvPicPr>
        <p:blipFill>
          <a:blip r:embed="rId5"/>
          <a:stretch>
            <a:fillRect/>
          </a:stretch>
        </p:blipFill>
        <p:spPr>
          <a:xfrm>
            <a:off x="8708157" y="3190108"/>
            <a:ext cx="2433163" cy="1713154"/>
          </a:xfrm>
          <a:prstGeom prst="rect">
            <a:avLst/>
          </a:prstGeom>
        </p:spPr>
      </p:pic>
      <p:sp>
        <p:nvSpPr>
          <p:cNvPr id="15" name="TextBox 14">
            <a:extLst>
              <a:ext uri="{FF2B5EF4-FFF2-40B4-BE49-F238E27FC236}">
                <a16:creationId xmlns:a16="http://schemas.microsoft.com/office/drawing/2014/main" id="{6ADC7A98-0D13-8B28-2E1B-2A75E2CB3F00}"/>
              </a:ext>
            </a:extLst>
          </p:cNvPr>
          <p:cNvSpPr txBox="1"/>
          <p:nvPr/>
        </p:nvSpPr>
        <p:spPr>
          <a:xfrm>
            <a:off x="8659318" y="4911777"/>
            <a:ext cx="2743200" cy="12003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In school support </a:t>
            </a:r>
            <a:r>
              <a:rPr lang="en-US" b="1"/>
              <a:t>and on </a:t>
            </a:r>
            <a:r>
              <a:rPr lang="en-US" b="1" dirty="0"/>
              <a:t>https://www.sybilandrewsacademy.co.uk/wellbeing-resources-support/</a:t>
            </a:r>
          </a:p>
        </p:txBody>
      </p:sp>
      <p:pic>
        <p:nvPicPr>
          <p:cNvPr id="16" name="Picture 15">
            <a:extLst>
              <a:ext uri="{FF2B5EF4-FFF2-40B4-BE49-F238E27FC236}">
                <a16:creationId xmlns:a16="http://schemas.microsoft.com/office/drawing/2014/main" id="{1D868B4E-CCD3-C084-B60D-49268F93CBA9}"/>
              </a:ext>
            </a:extLst>
          </p:cNvPr>
          <p:cNvPicPr>
            <a:picLocks noChangeAspect="1"/>
          </p:cNvPicPr>
          <p:nvPr/>
        </p:nvPicPr>
        <p:blipFill>
          <a:blip r:embed="rId6"/>
          <a:stretch>
            <a:fillRect/>
          </a:stretch>
        </p:blipFill>
        <p:spPr>
          <a:xfrm>
            <a:off x="1722307" y="4373460"/>
            <a:ext cx="1726991" cy="759345"/>
          </a:xfrm>
          <a:prstGeom prst="rect">
            <a:avLst/>
          </a:prstGeom>
        </p:spPr>
      </p:pic>
      <p:sp>
        <p:nvSpPr>
          <p:cNvPr id="17" name="TextBox 16">
            <a:extLst>
              <a:ext uri="{FF2B5EF4-FFF2-40B4-BE49-F238E27FC236}">
                <a16:creationId xmlns:a16="http://schemas.microsoft.com/office/drawing/2014/main" id="{4ECED400-9C0B-0EFF-8114-434593780879}"/>
              </a:ext>
            </a:extLst>
          </p:cNvPr>
          <p:cNvSpPr txBox="1"/>
          <p:nvPr/>
        </p:nvSpPr>
        <p:spPr>
          <a:xfrm>
            <a:off x="1214203" y="5511384"/>
            <a:ext cx="2743200"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https://www.nhs.uk/nhs-services/mental-health-services/</a:t>
            </a:r>
          </a:p>
        </p:txBody>
      </p:sp>
      <p:pic>
        <p:nvPicPr>
          <p:cNvPr id="18" name="Picture 17" descr="A purple and white text&#10;&#10;AI-generated content may be incorrect.">
            <a:extLst>
              <a:ext uri="{FF2B5EF4-FFF2-40B4-BE49-F238E27FC236}">
                <a16:creationId xmlns:a16="http://schemas.microsoft.com/office/drawing/2014/main" id="{24AB1E4E-FBF5-0B5D-10BF-5911E9592C5D}"/>
              </a:ext>
            </a:extLst>
          </p:cNvPr>
          <p:cNvPicPr>
            <a:picLocks noChangeAspect="1"/>
          </p:cNvPicPr>
          <p:nvPr/>
        </p:nvPicPr>
        <p:blipFill>
          <a:blip r:embed="rId7"/>
          <a:stretch>
            <a:fillRect/>
          </a:stretch>
        </p:blipFill>
        <p:spPr>
          <a:xfrm>
            <a:off x="5239062" y="4488149"/>
            <a:ext cx="1713875" cy="1291964"/>
          </a:xfrm>
          <a:prstGeom prst="rect">
            <a:avLst/>
          </a:prstGeom>
        </p:spPr>
      </p:pic>
      <p:sp>
        <p:nvSpPr>
          <p:cNvPr id="19" name="TextBox 18">
            <a:extLst>
              <a:ext uri="{FF2B5EF4-FFF2-40B4-BE49-F238E27FC236}">
                <a16:creationId xmlns:a16="http://schemas.microsoft.com/office/drawing/2014/main" id="{4E9FB23F-39E0-7F20-F006-D5188C952228}"/>
              </a:ext>
            </a:extLst>
          </p:cNvPr>
          <p:cNvSpPr txBox="1"/>
          <p:nvPr/>
        </p:nvSpPr>
        <p:spPr>
          <a:xfrm>
            <a:off x="4661941" y="5786203"/>
            <a:ext cx="286811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https://giveusashout.org/</a:t>
            </a:r>
          </a:p>
        </p:txBody>
      </p:sp>
      <p:pic>
        <p:nvPicPr>
          <p:cNvPr id="13" name="Picture 12" descr="A close-up of a white background&#10;&#10;AI-generated content may be incorrect.">
            <a:extLst>
              <a:ext uri="{FF2B5EF4-FFF2-40B4-BE49-F238E27FC236}">
                <a16:creationId xmlns:a16="http://schemas.microsoft.com/office/drawing/2014/main" id="{A03F4053-9750-E3B7-8666-181F3790AD0D}"/>
              </a:ext>
            </a:extLst>
          </p:cNvPr>
          <p:cNvPicPr>
            <a:picLocks noChangeAspect="1"/>
          </p:cNvPicPr>
          <p:nvPr/>
        </p:nvPicPr>
        <p:blipFill>
          <a:blip r:embed="rId8"/>
          <a:stretch>
            <a:fillRect/>
          </a:stretch>
        </p:blipFill>
        <p:spPr>
          <a:xfrm>
            <a:off x="8483106" y="1397287"/>
            <a:ext cx="3095625" cy="790575"/>
          </a:xfrm>
          <a:prstGeom prst="rect">
            <a:avLst/>
          </a:prstGeom>
        </p:spPr>
      </p:pic>
      <p:sp>
        <p:nvSpPr>
          <p:cNvPr id="20" name="TextBox 19">
            <a:extLst>
              <a:ext uri="{FF2B5EF4-FFF2-40B4-BE49-F238E27FC236}">
                <a16:creationId xmlns:a16="http://schemas.microsoft.com/office/drawing/2014/main" id="{0BEDA4F4-E94B-B2F1-43DC-376147625D02}"/>
              </a:ext>
            </a:extLst>
          </p:cNvPr>
          <p:cNvSpPr txBox="1"/>
          <p:nvPr/>
        </p:nvSpPr>
        <p:spPr>
          <a:xfrm>
            <a:off x="8484433" y="2276008"/>
            <a:ext cx="3380282"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t>https://www.place2be.org.uk/</a:t>
            </a:r>
          </a:p>
        </p:txBody>
      </p:sp>
      <p:pic>
        <p:nvPicPr>
          <p:cNvPr id="6" name="Picture 5" descr="A logo with colorful figures&#10;&#10;AI-generated content may be incorrect.">
            <a:extLst>
              <a:ext uri="{FF2B5EF4-FFF2-40B4-BE49-F238E27FC236}">
                <a16:creationId xmlns:a16="http://schemas.microsoft.com/office/drawing/2014/main" id="{AD1EABAC-B31E-1CEF-19AB-6A6977E435ED}"/>
              </a:ext>
            </a:extLst>
          </p:cNvPr>
          <p:cNvPicPr>
            <a:picLocks noChangeAspect="1"/>
          </p:cNvPicPr>
          <p:nvPr/>
        </p:nvPicPr>
        <p:blipFill>
          <a:blip r:embed="rId5"/>
          <a:stretch>
            <a:fillRect/>
          </a:stretch>
        </p:blipFill>
        <p:spPr>
          <a:xfrm>
            <a:off x="1401" y="10542"/>
            <a:ext cx="1638926" cy="1151023"/>
          </a:xfrm>
          <a:prstGeom prst="rect">
            <a:avLst/>
          </a:prstGeom>
        </p:spPr>
      </p:pic>
      <p:pic>
        <p:nvPicPr>
          <p:cNvPr id="22" name="Picture 21" descr="A logo with colorful figures&#10;&#10;AI-generated content may be incorrect.">
            <a:extLst>
              <a:ext uri="{FF2B5EF4-FFF2-40B4-BE49-F238E27FC236}">
                <a16:creationId xmlns:a16="http://schemas.microsoft.com/office/drawing/2014/main" id="{56A7D368-AC06-1E32-C9B3-9073C71795AB}"/>
              </a:ext>
            </a:extLst>
          </p:cNvPr>
          <p:cNvPicPr>
            <a:picLocks noChangeAspect="1"/>
          </p:cNvPicPr>
          <p:nvPr/>
        </p:nvPicPr>
        <p:blipFill>
          <a:blip r:embed="rId5"/>
          <a:stretch>
            <a:fillRect/>
          </a:stretch>
        </p:blipFill>
        <p:spPr>
          <a:xfrm>
            <a:off x="10551414" y="3168"/>
            <a:ext cx="1638926" cy="1151023"/>
          </a:xfrm>
          <a:prstGeom prst="rect">
            <a:avLst/>
          </a:prstGeom>
        </p:spPr>
      </p:pic>
    </p:spTree>
    <p:extLst>
      <p:ext uri="{BB962C8B-B14F-4D97-AF65-F5344CB8AC3E}">
        <p14:creationId xmlns:p14="http://schemas.microsoft.com/office/powerpoint/2010/main" val="3649287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3</Slides>
  <Notes>0</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Mental Health and Wellbeing Newsletter</vt:lpstr>
      <vt:lpstr>Mental Health and Wellbeing Newsletter</vt:lpstr>
      <vt:lpstr>Mental Health and Wellbeing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and Wellbeing Newsletter</dc:title>
  <dc:creator/>
  <cp:revision>160</cp:revision>
  <dcterms:created xsi:type="dcterms:W3CDTF">2025-09-12T11:17:14Z</dcterms:created>
  <dcterms:modified xsi:type="dcterms:W3CDTF">2025-09-26T07:50:35Z</dcterms:modified>
</cp:coreProperties>
</file>