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324" r:id="rId5"/>
    <p:sldId id="323" r:id="rId6"/>
    <p:sldId id="325" r:id="rId7"/>
    <p:sldId id="337" r:id="rId8"/>
    <p:sldId id="338" r:id="rId9"/>
    <p:sldId id="339" r:id="rId10"/>
    <p:sldId id="341" r:id="rId11"/>
    <p:sldId id="326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40" r:id="rId22"/>
    <p:sldId id="336" r:id="rId23"/>
    <p:sldId id="3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DCB3D-A22A-1595-36BE-8ACC091000A6}" v="94" dt="2024-03-26T08:20:17.218"/>
    <p1510:client id="{7BFFDC95-8A4D-35E3-9316-13027F2D9CD2}" v="127" dt="2024-03-26T16:14:49.493"/>
    <p1510:client id="{C1458F39-505A-4FE2-9B8C-D77ED3AC4D21}" v="1" dt="2024-03-25T21:00:39.105"/>
    <p1510:client id="{DB73CE2A-C0F9-120E-5001-C316078346E2}" v="8" dt="2024-03-26T09:25:19.585"/>
    <p1510:client id="{E2580140-0965-3E36-5CE8-1387DD456A48}" v="92" dt="2024-03-26T10:40:03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Hope" userId="S::nhope@sybilandrewsacademy.co.uk::4290eb83-127a-45f3-ab7f-51853f4b3808" providerId="AD" clId="Web-{E2580140-0965-3E36-5CE8-1387DD456A48}"/>
    <pc:docChg chg="modSld sldOrd">
      <pc:chgData name="Nathan Hope" userId="S::nhope@sybilandrewsacademy.co.uk::4290eb83-127a-45f3-ab7f-51853f4b3808" providerId="AD" clId="Web-{E2580140-0965-3E36-5CE8-1387DD456A48}" dt="2024-03-26T10:40:02.492" v="87" actId="20577"/>
      <pc:docMkLst>
        <pc:docMk/>
      </pc:docMkLst>
      <pc:sldChg chg="modSp">
        <pc:chgData name="Nathan Hope" userId="S::nhope@sybilandrewsacademy.co.uk::4290eb83-127a-45f3-ab7f-51853f4b3808" providerId="AD" clId="Web-{E2580140-0965-3E36-5CE8-1387DD456A48}" dt="2024-03-26T10:39:21.490" v="85" actId="20577"/>
        <pc:sldMkLst>
          <pc:docMk/>
          <pc:sldMk cId="3690399781" sldId="337"/>
        </pc:sldMkLst>
        <pc:spChg chg="mod">
          <ac:chgData name="Nathan Hope" userId="S::nhope@sybilandrewsacademy.co.uk::4290eb83-127a-45f3-ab7f-51853f4b3808" providerId="AD" clId="Web-{E2580140-0965-3E36-5CE8-1387DD456A48}" dt="2024-03-26T10:39:21.490" v="85" actId="20577"/>
          <ac:spMkLst>
            <pc:docMk/>
            <pc:sldMk cId="3690399781" sldId="337"/>
            <ac:spMk id="3" creationId="{C1351554-3268-D96C-426D-3134BAF1A8E3}"/>
          </ac:spMkLst>
        </pc:spChg>
      </pc:sldChg>
      <pc:sldChg chg="modSp">
        <pc:chgData name="Nathan Hope" userId="S::nhope@sybilandrewsacademy.co.uk::4290eb83-127a-45f3-ab7f-51853f4b3808" providerId="AD" clId="Web-{E2580140-0965-3E36-5CE8-1387DD456A48}" dt="2024-03-26T10:39:49.085" v="86" actId="20577"/>
        <pc:sldMkLst>
          <pc:docMk/>
          <pc:sldMk cId="2735529104" sldId="338"/>
        </pc:sldMkLst>
        <pc:spChg chg="mod">
          <ac:chgData name="Nathan Hope" userId="S::nhope@sybilandrewsacademy.co.uk::4290eb83-127a-45f3-ab7f-51853f4b3808" providerId="AD" clId="Web-{E2580140-0965-3E36-5CE8-1387DD456A48}" dt="2024-03-26T10:39:49.085" v="86" actId="20577"/>
          <ac:spMkLst>
            <pc:docMk/>
            <pc:sldMk cId="2735529104" sldId="338"/>
            <ac:spMk id="3" creationId="{C1351554-3268-D96C-426D-3134BAF1A8E3}"/>
          </ac:spMkLst>
        </pc:spChg>
      </pc:sldChg>
      <pc:sldChg chg="modSp ord">
        <pc:chgData name="Nathan Hope" userId="S::nhope@sybilandrewsacademy.co.uk::4290eb83-127a-45f3-ab7f-51853f4b3808" providerId="AD" clId="Web-{E2580140-0965-3E36-5CE8-1387DD456A48}" dt="2024-03-26T09:50:06.991" v="80" actId="1076"/>
        <pc:sldMkLst>
          <pc:docMk/>
          <pc:sldMk cId="1129001727" sldId="340"/>
        </pc:sldMkLst>
        <pc:spChg chg="mod">
          <ac:chgData name="Nathan Hope" userId="S::nhope@sybilandrewsacademy.co.uk::4290eb83-127a-45f3-ab7f-51853f4b3808" providerId="AD" clId="Web-{E2580140-0965-3E36-5CE8-1387DD456A48}" dt="2024-03-26T09:50:06.991" v="80" actId="1076"/>
          <ac:spMkLst>
            <pc:docMk/>
            <pc:sldMk cId="1129001727" sldId="340"/>
            <ac:spMk id="5" creationId="{B640D637-A0CF-4055-F746-115A42448F12}"/>
          </ac:spMkLst>
        </pc:spChg>
      </pc:sldChg>
      <pc:sldChg chg="modSp">
        <pc:chgData name="Nathan Hope" userId="S::nhope@sybilandrewsacademy.co.uk::4290eb83-127a-45f3-ab7f-51853f4b3808" providerId="AD" clId="Web-{E2580140-0965-3E36-5CE8-1387DD456A48}" dt="2024-03-26T10:40:02.492" v="87" actId="20577"/>
        <pc:sldMkLst>
          <pc:docMk/>
          <pc:sldMk cId="2296738798" sldId="341"/>
        </pc:sldMkLst>
        <pc:spChg chg="mod">
          <ac:chgData name="Nathan Hope" userId="S::nhope@sybilandrewsacademy.co.uk::4290eb83-127a-45f3-ab7f-51853f4b3808" providerId="AD" clId="Web-{E2580140-0965-3E36-5CE8-1387DD456A48}" dt="2024-03-26T09:38:55.270" v="0" actId="1076"/>
          <ac:spMkLst>
            <pc:docMk/>
            <pc:sldMk cId="2296738798" sldId="341"/>
            <ac:spMk id="2" creationId="{C4CD91DF-E87A-B760-A045-E4298BBFC15B}"/>
          </ac:spMkLst>
        </pc:spChg>
        <pc:spChg chg="mod">
          <ac:chgData name="Nathan Hope" userId="S::nhope@sybilandrewsacademy.co.uk::4290eb83-127a-45f3-ab7f-51853f4b3808" providerId="AD" clId="Web-{E2580140-0965-3E36-5CE8-1387DD456A48}" dt="2024-03-26T10:40:02.492" v="87" actId="20577"/>
          <ac:spMkLst>
            <pc:docMk/>
            <pc:sldMk cId="2296738798" sldId="341"/>
            <ac:spMk id="3" creationId="{C1351554-3268-D96C-426D-3134BAF1A8E3}"/>
          </ac:spMkLst>
        </pc:spChg>
      </pc:sldChg>
      <pc:sldChg chg="modSp">
        <pc:chgData name="Nathan Hope" userId="S::nhope@sybilandrewsacademy.co.uk::4290eb83-127a-45f3-ab7f-51853f4b3808" providerId="AD" clId="Web-{E2580140-0965-3E36-5CE8-1387DD456A48}" dt="2024-03-26T09:50:41.289" v="84" actId="20577"/>
        <pc:sldMkLst>
          <pc:docMk/>
          <pc:sldMk cId="1534318019" sldId="343"/>
        </pc:sldMkLst>
        <pc:spChg chg="mod">
          <ac:chgData name="Nathan Hope" userId="S::nhope@sybilandrewsacademy.co.uk::4290eb83-127a-45f3-ab7f-51853f4b3808" providerId="AD" clId="Web-{E2580140-0965-3E36-5CE8-1387DD456A48}" dt="2024-03-26T09:50:41.289" v="84" actId="20577"/>
          <ac:spMkLst>
            <pc:docMk/>
            <pc:sldMk cId="1534318019" sldId="343"/>
            <ac:spMk id="4" creationId="{717DB97E-4BE1-419D-975A-B9E8FAD64254}"/>
          </ac:spMkLst>
        </pc:spChg>
      </pc:sldChg>
    </pc:docChg>
  </pc:docChgLst>
  <pc:docChgLst>
    <pc:chgData name="Nathan Hope" userId="S::nhope@sybilandrewsacademy.co.uk::4290eb83-127a-45f3-ab7f-51853f4b3808" providerId="AD" clId="Web-{7BFFDC95-8A4D-35E3-9316-13027F2D9CD2}"/>
    <pc:docChg chg="modSld">
      <pc:chgData name="Nathan Hope" userId="S::nhope@sybilandrewsacademy.co.uk::4290eb83-127a-45f3-ab7f-51853f4b3808" providerId="AD" clId="Web-{7BFFDC95-8A4D-35E3-9316-13027F2D9CD2}" dt="2024-03-26T16:14:48.743" v="121" actId="20577"/>
      <pc:docMkLst>
        <pc:docMk/>
      </pc:docMkLst>
      <pc:sldChg chg="modSp">
        <pc:chgData name="Nathan Hope" userId="S::nhope@sybilandrewsacademy.co.uk::4290eb83-127a-45f3-ab7f-51853f4b3808" providerId="AD" clId="Web-{7BFFDC95-8A4D-35E3-9316-13027F2D9CD2}" dt="2024-03-26T14:40:42.018" v="11" actId="1076"/>
        <pc:sldMkLst>
          <pc:docMk/>
          <pc:sldMk cId="3484069119" sldId="323"/>
        </pc:sldMkLst>
        <pc:spChg chg="mod">
          <ac:chgData name="Nathan Hope" userId="S::nhope@sybilandrewsacademy.co.uk::4290eb83-127a-45f3-ab7f-51853f4b3808" providerId="AD" clId="Web-{7BFFDC95-8A4D-35E3-9316-13027F2D9CD2}" dt="2024-03-26T14:40:42.018" v="11" actId="1076"/>
          <ac:spMkLst>
            <pc:docMk/>
            <pc:sldMk cId="3484069119" sldId="323"/>
            <ac:spMk id="3" creationId="{C1351554-3268-D96C-426D-3134BAF1A8E3}"/>
          </ac:spMkLst>
        </pc:spChg>
      </pc:sldChg>
      <pc:sldChg chg="modSp">
        <pc:chgData name="Nathan Hope" userId="S::nhope@sybilandrewsacademy.co.uk::4290eb83-127a-45f3-ab7f-51853f4b3808" providerId="AD" clId="Web-{7BFFDC95-8A4D-35E3-9316-13027F2D9CD2}" dt="2024-03-26T14:38:53.384" v="10" actId="20577"/>
        <pc:sldMkLst>
          <pc:docMk/>
          <pc:sldMk cId="3906728657" sldId="325"/>
        </pc:sldMkLst>
        <pc:spChg chg="mod">
          <ac:chgData name="Nathan Hope" userId="S::nhope@sybilandrewsacademy.co.uk::4290eb83-127a-45f3-ab7f-51853f4b3808" providerId="AD" clId="Web-{7BFFDC95-8A4D-35E3-9316-13027F2D9CD2}" dt="2024-03-26T14:38:53.384" v="10" actId="20577"/>
          <ac:spMkLst>
            <pc:docMk/>
            <pc:sldMk cId="3906728657" sldId="325"/>
            <ac:spMk id="2" creationId="{C4CD91DF-E87A-B760-A045-E4298BBFC15B}"/>
          </ac:spMkLst>
        </pc:spChg>
      </pc:sldChg>
      <pc:sldChg chg="modSp">
        <pc:chgData name="Nathan Hope" userId="S::nhope@sybilandrewsacademy.co.uk::4290eb83-127a-45f3-ab7f-51853f4b3808" providerId="AD" clId="Web-{7BFFDC95-8A4D-35E3-9316-13027F2D9CD2}" dt="2024-03-26T16:14:16.663" v="109" actId="20577"/>
        <pc:sldMkLst>
          <pc:docMk/>
          <pc:sldMk cId="3690399781" sldId="337"/>
        </pc:sldMkLst>
        <pc:spChg chg="mod">
          <ac:chgData name="Nathan Hope" userId="S::nhope@sybilandrewsacademy.co.uk::4290eb83-127a-45f3-ab7f-51853f4b3808" providerId="AD" clId="Web-{7BFFDC95-8A4D-35E3-9316-13027F2D9CD2}" dt="2024-03-26T16:14:16.663" v="109" actId="20577"/>
          <ac:spMkLst>
            <pc:docMk/>
            <pc:sldMk cId="3690399781" sldId="337"/>
            <ac:spMk id="3" creationId="{C1351554-3268-D96C-426D-3134BAF1A8E3}"/>
          </ac:spMkLst>
        </pc:spChg>
      </pc:sldChg>
      <pc:sldChg chg="modSp">
        <pc:chgData name="Nathan Hope" userId="S::nhope@sybilandrewsacademy.co.uk::4290eb83-127a-45f3-ab7f-51853f4b3808" providerId="AD" clId="Web-{7BFFDC95-8A4D-35E3-9316-13027F2D9CD2}" dt="2024-03-26T16:14:48.743" v="121" actId="20577"/>
        <pc:sldMkLst>
          <pc:docMk/>
          <pc:sldMk cId="2296738798" sldId="341"/>
        </pc:sldMkLst>
        <pc:spChg chg="mod">
          <ac:chgData name="Nathan Hope" userId="S::nhope@sybilandrewsacademy.co.uk::4290eb83-127a-45f3-ab7f-51853f4b3808" providerId="AD" clId="Web-{7BFFDC95-8A4D-35E3-9316-13027F2D9CD2}" dt="2024-03-26T16:14:48.743" v="121" actId="20577"/>
          <ac:spMkLst>
            <pc:docMk/>
            <pc:sldMk cId="2296738798" sldId="341"/>
            <ac:spMk id="3" creationId="{C1351554-3268-D96C-426D-3134BAF1A8E3}"/>
          </ac:spMkLst>
        </pc:spChg>
      </pc:sldChg>
      <pc:sldChg chg="modSp">
        <pc:chgData name="Nathan Hope" userId="S::nhope@sybilandrewsacademy.co.uk::4290eb83-127a-45f3-ab7f-51853f4b3808" providerId="AD" clId="Web-{7BFFDC95-8A4D-35E3-9316-13027F2D9CD2}" dt="2024-03-26T15:40:47.015" v="12" actId="20577"/>
        <pc:sldMkLst>
          <pc:docMk/>
          <pc:sldMk cId="3274809152" sldId="349"/>
        </pc:sldMkLst>
        <pc:spChg chg="mod">
          <ac:chgData name="Nathan Hope" userId="S::nhope@sybilandrewsacademy.co.uk::4290eb83-127a-45f3-ab7f-51853f4b3808" providerId="AD" clId="Web-{7BFFDC95-8A4D-35E3-9316-13027F2D9CD2}" dt="2024-03-26T15:40:47.015" v="12" actId="20577"/>
          <ac:spMkLst>
            <pc:docMk/>
            <pc:sldMk cId="3274809152" sldId="349"/>
            <ac:spMk id="2" creationId="{230FC22D-4255-4978-A1C1-3CF1DA63C7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D436-68D5-4EC1-AFB0-E648442C2702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527E2-0EF5-4BDF-AEBE-D51FA4EBB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13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NHo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32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JWi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60E5-B313-4964-96EA-61505F8F03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62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JWi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60E5-B313-4964-96EA-61505F8F03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062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JWi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60E5-B313-4964-96EA-61505F8F03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802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JWi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495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JWi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18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JWi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779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JWi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965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JWi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80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NHo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244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NHo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3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NHo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7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NHo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3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NHo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45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AKi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7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AKi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9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AKi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81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NHo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5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AKi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527E2-0EF5-4BDF-AEBE-D51FA4EBB5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464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JWi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F60E5-B313-4964-96EA-61505F8F03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68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31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93988" y="1773238"/>
            <a:ext cx="6411912" cy="254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8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42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312" y="2005503"/>
            <a:ext cx="815617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3E7F8-AE4C-4D1C-A354-D029B8AA8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9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8" name="frame" descr="Box graphic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9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/>
              <a:pPr/>
              <a:t>3/26/2024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17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 userDrawn="1"/>
        </p:nvSpPr>
        <p:spPr>
          <a:xfrm>
            <a:off x="0" y="5586154"/>
            <a:ext cx="12192000" cy="1271846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00" kern="1200" baseline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r>
              <a:rPr lang="en-GB"/>
              <a:t>We</a:t>
            </a:r>
            <a:r>
              <a:rPr lang="en-GB" baseline="0"/>
              <a:t> Are Kind</a:t>
            </a:r>
            <a:r>
              <a:rPr lang="en-GB"/>
              <a:t> | We Take Responsibility | We</a:t>
            </a:r>
            <a:r>
              <a:rPr lang="en-GB" baseline="0"/>
              <a:t> Have Courage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7" y="110159"/>
            <a:ext cx="2066474" cy="151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9" r:id="rId4"/>
    <p:sldLayoutId id="2147483670" r:id="rId5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0A4083-ACD0-227E-5ECA-99F0B095F6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0044" y="1354772"/>
            <a:ext cx="6411912" cy="2543175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Year 11 Parents Information Evening</a:t>
            </a:r>
          </a:p>
          <a:p>
            <a:pPr marL="0" indent="0" algn="ctr">
              <a:buNone/>
            </a:pPr>
            <a:endParaRPr lang="en-GB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Preparation for GCSE’s</a:t>
            </a:r>
          </a:p>
        </p:txBody>
      </p:sp>
    </p:spTree>
    <p:extLst>
      <p:ext uri="{BB962C8B-B14F-4D97-AF65-F5344CB8AC3E}">
        <p14:creationId xmlns:p14="http://schemas.microsoft.com/office/powerpoint/2010/main" val="3144020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07531" y="1941621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DB97E-4BE1-419D-975A-B9E8FAD642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0044" y="401639"/>
            <a:ext cx="6411912" cy="874712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u="sng" dirty="0"/>
              <a:t>Key Dates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394E7-EB8B-4ACC-B8EC-53CFB3A85972}"/>
              </a:ext>
            </a:extLst>
          </p:cNvPr>
          <p:cNvSpPr txBox="1"/>
          <p:nvPr/>
        </p:nvSpPr>
        <p:spPr>
          <a:xfrm>
            <a:off x="1669002" y="998009"/>
            <a:ext cx="9348186" cy="333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F9F5E22-1431-4060-AC39-EC7B47185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67243"/>
              </p:ext>
            </p:extLst>
          </p:nvPr>
        </p:nvGraphicFramePr>
        <p:xfrm>
          <a:off x="2032000" y="187272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542550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33294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GCSE Paper 1 ( non-calculator)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Thursday 16th 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1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GCSE Paper 2 (calculator)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Monday 3</a:t>
                      </a:r>
                      <a:r>
                        <a:rPr lang="en-GB" b="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33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GCSE Paper 3 (calculator)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Monday 10</a:t>
                      </a:r>
                      <a:r>
                        <a:rPr lang="en-GB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50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Statistics Paper 1 (calculator)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Wednesday 5</a:t>
                      </a:r>
                      <a:r>
                        <a:rPr lang="en-GB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74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Statistics Paper 2 (calculator)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Monday 17</a:t>
                      </a:r>
                      <a:r>
                        <a:rPr lang="en-GB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2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31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07531" y="1941621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DB97E-4BE1-419D-975A-B9E8FAD642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0044" y="401639"/>
            <a:ext cx="6411912" cy="874712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sz="3200" b="1" u="sng" dirty="0"/>
              <a:t>What we have been doing in class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394E7-EB8B-4ACC-B8EC-53CFB3A85972}"/>
              </a:ext>
            </a:extLst>
          </p:cNvPr>
          <p:cNvSpPr txBox="1"/>
          <p:nvPr/>
        </p:nvSpPr>
        <p:spPr>
          <a:xfrm>
            <a:off x="1421907" y="1276351"/>
            <a:ext cx="9348186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400" dirty="0"/>
          </a:p>
          <a:p>
            <a:r>
              <a:rPr lang="en-GB" sz="2000" dirty="0"/>
              <a:t>Pupils have been completing: </a:t>
            </a:r>
            <a:endParaRPr lang="en-US" sz="2000" dirty="0"/>
          </a:p>
          <a:p>
            <a:r>
              <a:rPr lang="en-GB" sz="2000" dirty="0"/>
              <a:t> 1 mark questions 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>
                <a:cs typeface="Calibri" panose="020F0502020204030204"/>
              </a:rPr>
              <a:t>     Exam papers</a:t>
            </a:r>
            <a:endParaRPr lang="en-GB" sz="2000" dirty="0">
              <a:cs typeface="Calibri" panose="020F0502020204030204"/>
            </a:endParaRPr>
          </a:p>
          <a:p>
            <a:r>
              <a:rPr lang="en-US" sz="2000" dirty="0">
                <a:cs typeface="Calibri" panose="020F0502020204030204"/>
              </a:rPr>
              <a:t>     QLAs</a:t>
            </a:r>
          </a:p>
          <a:p>
            <a:r>
              <a:rPr lang="en-US" sz="2000" dirty="0">
                <a:cs typeface="Calibri" panose="020F0502020204030204"/>
              </a:rPr>
              <a:t>     Working on exemplar material</a:t>
            </a:r>
          </a:p>
          <a:p>
            <a:r>
              <a:rPr lang="en-US" sz="2000" dirty="0">
                <a:cs typeface="Calibri" panose="020F0502020204030204"/>
              </a:rPr>
              <a:t>     Walking, talking mock</a:t>
            </a:r>
          </a:p>
          <a:p>
            <a:r>
              <a:rPr lang="en-US" sz="2000" dirty="0">
                <a:cs typeface="Calibri" panose="020F0502020204030204"/>
              </a:rPr>
              <a:t>    </a:t>
            </a:r>
          </a:p>
          <a:p>
            <a:r>
              <a:rPr lang="en-US" sz="2000" dirty="0">
                <a:cs typeface="Calibri" panose="020F0502020204030204"/>
              </a:rPr>
              <a:t>What we have been doing:</a:t>
            </a:r>
          </a:p>
          <a:p>
            <a:r>
              <a:rPr lang="en-US" sz="2000" dirty="0">
                <a:cs typeface="Calibri" panose="020F0502020204030204"/>
              </a:rPr>
              <a:t>    Rewarding homework completion &amp; completed exam papers </a:t>
            </a:r>
          </a:p>
          <a:p>
            <a:r>
              <a:rPr lang="en-US" sz="2000" dirty="0">
                <a:cs typeface="Calibri" panose="020F0502020204030204"/>
              </a:rPr>
              <a:t>    Given examiners' feedback</a:t>
            </a:r>
          </a:p>
          <a:p>
            <a:r>
              <a:rPr lang="en-US" sz="2000" dirty="0">
                <a:cs typeface="Calibri" panose="020F0502020204030204"/>
              </a:rPr>
              <a:t>    Have past papers on hand for pupils to complete</a:t>
            </a:r>
          </a:p>
          <a:p>
            <a:endParaRPr lang="en-US" sz="2800" dirty="0">
              <a:cs typeface="Calibri" panose="020F0502020204030204"/>
            </a:endParaRPr>
          </a:p>
          <a:p>
            <a:endParaRPr lang="en-GB" sz="2800" dirty="0">
              <a:cs typeface="Calibri" panose="020F0502020204030204"/>
            </a:endParaRPr>
          </a:p>
          <a:p>
            <a:endParaRPr lang="en-GB" sz="2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893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07531" y="1941621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DB97E-4BE1-419D-975A-B9E8FAD642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0044" y="401639"/>
            <a:ext cx="6411912" cy="874712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sz="3200" b="1" u="sng" dirty="0"/>
              <a:t>What our pupils can do to revise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394E7-EB8B-4ACC-B8EC-53CFB3A85972}"/>
              </a:ext>
            </a:extLst>
          </p:cNvPr>
          <p:cNvSpPr txBox="1"/>
          <p:nvPr/>
        </p:nvSpPr>
        <p:spPr>
          <a:xfrm>
            <a:off x="1421907" y="1835928"/>
            <a:ext cx="9348186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/>
              <a:t>Complete their </a:t>
            </a:r>
            <a:r>
              <a:rPr lang="en-GB" sz="2800" dirty="0" err="1"/>
              <a:t>Sparx</a:t>
            </a:r>
            <a:r>
              <a:rPr lang="en-GB" sz="2800" dirty="0"/>
              <a:t> Maths homework</a:t>
            </a:r>
          </a:p>
          <a:p>
            <a:r>
              <a:rPr lang="en-GB" sz="2800" dirty="0"/>
              <a:t>Using </a:t>
            </a:r>
            <a:r>
              <a:rPr lang="en-GB" sz="2800" dirty="0" err="1"/>
              <a:t>Sparx</a:t>
            </a:r>
            <a:r>
              <a:rPr lang="en-GB" sz="2800" dirty="0"/>
              <a:t> to fill the gaps in knowledge</a:t>
            </a:r>
          </a:p>
          <a:p>
            <a:r>
              <a:rPr lang="en-GB" sz="2800" dirty="0"/>
              <a:t>Complete past papers</a:t>
            </a:r>
            <a:endParaRPr lang="en-GB" sz="2800" dirty="0">
              <a:cs typeface="Calibri" panose="020F0502020204030204"/>
            </a:endParaRPr>
          </a:p>
          <a:p>
            <a:r>
              <a:rPr lang="en-GB" sz="2800" dirty="0">
                <a:cs typeface="Calibri" panose="020F0502020204030204"/>
              </a:rPr>
              <a:t>Use online resources: Maths Genie,  Dr Frost Maths, </a:t>
            </a:r>
            <a:r>
              <a:rPr lang="en-GB" sz="2800" dirty="0" err="1">
                <a:cs typeface="Calibri" panose="020F0502020204030204"/>
              </a:rPr>
              <a:t>OnMaths</a:t>
            </a:r>
            <a:endParaRPr lang="en-GB" sz="2800" dirty="0">
              <a:cs typeface="Calibri" panose="020F0502020204030204"/>
            </a:endParaRPr>
          </a:p>
          <a:p>
            <a:endParaRPr lang="en-GB" sz="2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21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20F87-D2CA-4F3B-90A2-D777D16B6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0044" y="258763"/>
            <a:ext cx="6411912" cy="1074737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u="sng" dirty="0"/>
              <a:t>Homework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0BD0C-8B87-46E8-930F-70F606BA21FC}"/>
              </a:ext>
            </a:extLst>
          </p:cNvPr>
          <p:cNvSpPr txBox="1"/>
          <p:nvPr/>
        </p:nvSpPr>
        <p:spPr>
          <a:xfrm>
            <a:off x="1367161" y="1333500"/>
            <a:ext cx="975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CBEA9B-235F-4BC9-AE84-5B2CA0F96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92" y="1090501"/>
            <a:ext cx="7826143" cy="4222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9E940-14D2-4DBD-8452-60C5E305D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243" y="638988"/>
            <a:ext cx="846268" cy="467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40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20F87-D2CA-4F3B-90A2-D777D16B6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0044" y="258763"/>
            <a:ext cx="6411912" cy="1074737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u="sng" dirty="0"/>
              <a:t>Filling gaps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0BD0C-8B87-46E8-930F-70F606BA21FC}"/>
              </a:ext>
            </a:extLst>
          </p:cNvPr>
          <p:cNvSpPr txBox="1"/>
          <p:nvPr/>
        </p:nvSpPr>
        <p:spPr>
          <a:xfrm>
            <a:off x="1367161" y="1333500"/>
            <a:ext cx="975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0F3F7-9F95-43C9-9D72-919CB99B6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77" y="1825869"/>
            <a:ext cx="114395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5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20F87-D2CA-4F3B-90A2-D777D16B6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0044" y="258763"/>
            <a:ext cx="6411912" cy="1074737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u="sng" dirty="0"/>
              <a:t>Websites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0BD0C-8B87-46E8-930F-70F606BA21FC}"/>
              </a:ext>
            </a:extLst>
          </p:cNvPr>
          <p:cNvSpPr txBox="1"/>
          <p:nvPr/>
        </p:nvSpPr>
        <p:spPr>
          <a:xfrm>
            <a:off x="1313895" y="1677880"/>
            <a:ext cx="975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12443-C901-4B49-9BD6-741007F6F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390" y="1111007"/>
            <a:ext cx="7198653" cy="41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5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20F87-D2CA-4F3B-90A2-D777D16B6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0044" y="258763"/>
            <a:ext cx="6411912" cy="1074737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u="sng" dirty="0"/>
              <a:t>Maths Intervention Sessions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FC22D-4255-4978-A1C1-3CF1DA63C793}"/>
              </a:ext>
            </a:extLst>
          </p:cNvPr>
          <p:cNvSpPr txBox="1"/>
          <p:nvPr/>
        </p:nvSpPr>
        <p:spPr>
          <a:xfrm>
            <a:off x="2153433" y="1743096"/>
            <a:ext cx="982404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/>
              <a:t>Foundation &amp; Higher Tier:</a:t>
            </a:r>
          </a:p>
          <a:p>
            <a:r>
              <a:rPr lang="en-GB" sz="3600" dirty="0"/>
              <a:t>Wednesdays:      3:45pm – 4:45pm</a:t>
            </a:r>
            <a:endParaRPr lang="en-GB" dirty="0"/>
          </a:p>
          <a:p>
            <a:r>
              <a:rPr lang="en-GB" sz="3600" dirty="0"/>
              <a:t>                      </a:t>
            </a:r>
            <a:endParaRPr lang="en-GB" sz="3600" dirty="0">
              <a:cs typeface="Calibri"/>
            </a:endParaRPr>
          </a:p>
          <a:p>
            <a:r>
              <a:rPr lang="en-GB" sz="3600" dirty="0">
                <a:cs typeface="Calibri"/>
              </a:rPr>
              <a:t>Higher Tier:  Thursdays online 4.30pm-5.30pm</a:t>
            </a:r>
            <a:endParaRPr lang="en-GB" sz="3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48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20F87-D2CA-4F3B-90A2-D777D16B6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0044" y="258763"/>
            <a:ext cx="6411912" cy="1074737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u="sng" dirty="0"/>
              <a:t>Maths Intervention Sessions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320A9B-6A55-3C22-9EB4-CB5F779E3B77}"/>
              </a:ext>
            </a:extLst>
          </p:cNvPr>
          <p:cNvGraphicFramePr>
            <a:graphicFrameLocks noGrp="1"/>
          </p:cNvGraphicFramePr>
          <p:nvPr/>
        </p:nvGraphicFramePr>
        <p:xfrm>
          <a:off x="2893670" y="1234632"/>
          <a:ext cx="6049946" cy="38400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43310">
                  <a:extLst>
                    <a:ext uri="{9D8B030D-6E8A-4147-A177-3AD203B41FA5}">
                      <a16:colId xmlns:a16="http://schemas.microsoft.com/office/drawing/2014/main" val="4278934097"/>
                    </a:ext>
                  </a:extLst>
                </a:gridCol>
                <a:gridCol w="2353318">
                  <a:extLst>
                    <a:ext uri="{9D8B030D-6E8A-4147-A177-3AD203B41FA5}">
                      <a16:colId xmlns:a16="http://schemas.microsoft.com/office/drawing/2014/main" val="224456852"/>
                    </a:ext>
                  </a:extLst>
                </a:gridCol>
                <a:gridCol w="2353318">
                  <a:extLst>
                    <a:ext uri="{9D8B030D-6E8A-4147-A177-3AD203B41FA5}">
                      <a16:colId xmlns:a16="http://schemas.microsoft.com/office/drawing/2014/main" val="3696305020"/>
                    </a:ext>
                  </a:extLst>
                </a:gridCol>
              </a:tblGrid>
              <a:tr h="42803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1" i="0" dirty="0">
                          <a:effectLst/>
                          <a:latin typeface="Calibri"/>
                        </a:rPr>
                        <a:t>Date</a:t>
                      </a:r>
                      <a:r>
                        <a:rPr lang="en-GB" sz="1800" b="0" i="0" dirty="0">
                          <a:effectLst/>
                          <a:latin typeface="Calibri"/>
                        </a:rPr>
                        <a:t>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1" i="0" dirty="0">
                          <a:effectLst/>
                          <a:latin typeface="Calibri"/>
                        </a:rPr>
                        <a:t>Grade 4/5</a:t>
                      </a:r>
                      <a:r>
                        <a:rPr lang="en-GB" sz="1800" b="0" i="0" dirty="0">
                          <a:effectLst/>
                          <a:latin typeface="Calibri"/>
                        </a:rPr>
                        <a:t>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1" i="0" dirty="0">
                          <a:effectLst/>
                          <a:latin typeface="Calibri"/>
                        </a:rPr>
                        <a:t>Grade 8/9</a:t>
                      </a:r>
                      <a:r>
                        <a:rPr lang="en-GB" sz="1800" b="0" i="0" dirty="0">
                          <a:effectLst/>
                          <a:latin typeface="Calibri"/>
                        </a:rPr>
                        <a:t>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087924"/>
                  </a:ext>
                </a:extLst>
              </a:tr>
              <a:tr h="74599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1" i="0" dirty="0">
                          <a:effectLst/>
                          <a:latin typeface="Calibri"/>
                        </a:rPr>
                        <a:t>24</a:t>
                      </a:r>
                      <a:r>
                        <a:rPr lang="en-GB" sz="1400" b="1" i="0" baseline="30000" dirty="0">
                          <a:effectLst/>
                          <a:latin typeface="Calibri"/>
                        </a:rPr>
                        <a:t>th</a:t>
                      </a:r>
                      <a:r>
                        <a:rPr lang="en-GB" sz="1800" b="1" i="0" dirty="0">
                          <a:effectLst/>
                          <a:latin typeface="Calibri"/>
                        </a:rPr>
                        <a:t> April</a:t>
                      </a:r>
                      <a:r>
                        <a:rPr lang="en-GB" sz="1800" b="0" i="0" dirty="0">
                          <a:effectLst/>
                          <a:latin typeface="Calibri"/>
                        </a:rPr>
                        <a:t>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effectLst/>
                          <a:latin typeface="Calibri"/>
                        </a:rPr>
                        <a:t>Everything to do with fractions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effectLst/>
                          <a:latin typeface="Calibri"/>
                        </a:rPr>
                        <a:t>Histograms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239155"/>
                  </a:ext>
                </a:extLst>
              </a:tr>
              <a:tr h="42803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1" i="0" dirty="0">
                          <a:effectLst/>
                          <a:latin typeface="Calibri"/>
                        </a:rPr>
                        <a:t>1</a:t>
                      </a:r>
                      <a:r>
                        <a:rPr lang="en-GB" sz="1400" b="1" i="0" baseline="30000" dirty="0">
                          <a:effectLst/>
                          <a:latin typeface="Calibri"/>
                        </a:rPr>
                        <a:t>st</a:t>
                      </a:r>
                      <a:r>
                        <a:rPr lang="en-GB" sz="1800" b="1" i="0" dirty="0">
                          <a:effectLst/>
                          <a:latin typeface="Calibri"/>
                        </a:rPr>
                        <a:t> May</a:t>
                      </a:r>
                      <a:r>
                        <a:rPr lang="en-GB" sz="1800" b="0" i="0" dirty="0">
                          <a:effectLst/>
                          <a:latin typeface="Calibri"/>
                        </a:rPr>
                        <a:t>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effectLst/>
                          <a:latin typeface="Calibri"/>
                        </a:rPr>
                        <a:t>English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715115"/>
                  </a:ext>
                </a:extLst>
              </a:tr>
              <a:tr h="138193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1" i="0" dirty="0">
                          <a:effectLst/>
                          <a:latin typeface="Calibri"/>
                        </a:rPr>
                        <a:t>8</a:t>
                      </a:r>
                      <a:r>
                        <a:rPr lang="en-GB" sz="1400" b="1" i="0" baseline="30000" dirty="0">
                          <a:effectLst/>
                          <a:latin typeface="Calibri"/>
                        </a:rPr>
                        <a:t>th</a:t>
                      </a:r>
                      <a:r>
                        <a:rPr lang="en-GB" sz="1800" b="1" i="0" dirty="0">
                          <a:effectLst/>
                          <a:latin typeface="Calibri"/>
                        </a:rPr>
                        <a:t>  May</a:t>
                      </a:r>
                      <a:r>
                        <a:rPr lang="en-GB" sz="1800" b="0" i="0" dirty="0">
                          <a:effectLst/>
                          <a:latin typeface="Calibri"/>
                        </a:rPr>
                        <a:t>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effectLst/>
                          <a:latin typeface="Calibri"/>
                        </a:rPr>
                        <a:t>Averages from tables/diagrams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effectLst/>
                          <a:latin typeface="Calibri"/>
                        </a:rPr>
                        <a:t>Equations of lines and perpendicular lines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en-GB" sz="1800" b="0" i="0" dirty="0">
                          <a:effectLst/>
                          <a:latin typeface="Calibri"/>
                        </a:rPr>
                        <a:t>Upper and lower bounds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207660"/>
                  </a:ext>
                </a:extLst>
              </a:tr>
              <a:tr h="42803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1" i="0" dirty="0">
                          <a:effectLst/>
                          <a:latin typeface="Calibri"/>
                        </a:rPr>
                        <a:t>15</a:t>
                      </a:r>
                      <a:r>
                        <a:rPr lang="en-GB" sz="1400" b="1" i="0" baseline="30000" dirty="0">
                          <a:effectLst/>
                          <a:latin typeface="Calibri"/>
                        </a:rPr>
                        <a:t>th</a:t>
                      </a:r>
                      <a:r>
                        <a:rPr lang="en-GB" sz="1800" b="1" i="0" dirty="0">
                          <a:effectLst/>
                          <a:latin typeface="Calibri"/>
                        </a:rPr>
                        <a:t> May</a:t>
                      </a:r>
                      <a:r>
                        <a:rPr lang="en-GB" sz="1800" b="0" i="0" dirty="0">
                          <a:effectLst/>
                          <a:latin typeface="Calibri"/>
                        </a:rPr>
                        <a:t>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effectLst/>
                          <a:latin typeface="Calibri"/>
                        </a:rPr>
                        <a:t>English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394160"/>
                  </a:ext>
                </a:extLst>
              </a:tr>
              <a:tr h="42803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800" b="1" i="0" dirty="0">
                          <a:effectLst/>
                          <a:latin typeface="Calibri"/>
                        </a:rPr>
                        <a:t>22</a:t>
                      </a:r>
                      <a:r>
                        <a:rPr lang="en-GB" sz="1400" b="1" i="0" baseline="30000" dirty="0">
                          <a:effectLst/>
                          <a:latin typeface="Calibri"/>
                        </a:rPr>
                        <a:t>nd</a:t>
                      </a:r>
                      <a:r>
                        <a:rPr lang="en-GB" sz="1800" b="1" i="0" dirty="0">
                          <a:effectLst/>
                          <a:latin typeface="Calibri"/>
                        </a:rPr>
                        <a:t> May</a:t>
                      </a:r>
                      <a:r>
                        <a:rPr lang="en-GB" sz="1800" b="0" i="0" dirty="0">
                          <a:effectLst/>
                          <a:latin typeface="Calibri"/>
                        </a:rPr>
                        <a:t>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effectLst/>
                          <a:latin typeface="Calibri"/>
                        </a:rPr>
                        <a:t>Problem solving</a:t>
                      </a:r>
                      <a:endParaRPr lang="en-GB" b="0" i="0" dirty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effectLst/>
                          <a:latin typeface="Calibri"/>
                        </a:rPr>
                        <a:t>Box plots </a:t>
                      </a:r>
                      <a:endParaRPr lang="en-GB" b="0" i="0" dirty="0"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68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75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91DF-E87A-B760-A045-E4298BBF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14" y="109695"/>
            <a:ext cx="8156171" cy="1325563"/>
          </a:xfrm>
        </p:spPr>
        <p:txBody>
          <a:bodyPr lIns="91440" tIns="45720" rIns="91440" bIns="45720" anchor="t"/>
          <a:lstStyle/>
          <a:p>
            <a:r>
              <a:rPr lang="en-GB" sz="4000" b="1" dirty="0">
                <a:latin typeface="Segoe UI"/>
                <a:cs typeface="Segoe UI"/>
              </a:rPr>
              <a:t>Post GCSE Plans</a:t>
            </a:r>
            <a:endParaRPr lang="en-GB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40D637-A0CF-4055-F746-115A42448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779" y="1646077"/>
            <a:ext cx="9704439" cy="3691255"/>
          </a:xfrm>
        </p:spPr>
        <p:txBody>
          <a:bodyPr lIns="91440" tIns="45720" rIns="91440" bIns="45720" anchor="t"/>
          <a:lstStyle/>
          <a:p>
            <a:r>
              <a:rPr lang="en-GB" sz="2400" dirty="0">
                <a:latin typeface="Segoe UI"/>
                <a:cs typeface="Segoe UI"/>
              </a:rPr>
              <a:t>Leavers Day (Periods 3 and 4 on Thursday 20th June)</a:t>
            </a:r>
          </a:p>
          <a:p>
            <a:r>
              <a:rPr lang="en-GB" sz="2400" dirty="0">
                <a:latin typeface="Segoe UI"/>
                <a:cs typeface="Segoe UI"/>
              </a:rPr>
              <a:t>Prom (Wednesday 10</a:t>
            </a:r>
            <a:r>
              <a:rPr lang="en-GB" sz="2400" baseline="30000" dirty="0">
                <a:latin typeface="Segoe UI"/>
                <a:cs typeface="Segoe UI"/>
              </a:rPr>
              <a:t>th</a:t>
            </a:r>
            <a:r>
              <a:rPr lang="en-GB" sz="2400" dirty="0">
                <a:latin typeface="Segoe UI"/>
                <a:cs typeface="Segoe UI"/>
              </a:rPr>
              <a:t> July) – Letters regarding tickets coming out this week. 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dirty="0">
                <a:latin typeface="Segoe UI"/>
                <a:cs typeface="Segoe UI"/>
              </a:rPr>
              <a:t>Key Dates – Deposit payment (£20) = 29</a:t>
            </a:r>
            <a:r>
              <a:rPr lang="en-GB" sz="1800" baseline="30000" dirty="0">
                <a:latin typeface="Segoe UI"/>
                <a:cs typeface="Segoe UI"/>
              </a:rPr>
              <a:t>th</a:t>
            </a:r>
            <a:r>
              <a:rPr lang="en-GB" sz="1800" dirty="0">
                <a:latin typeface="Segoe UI"/>
                <a:cs typeface="Segoe UI"/>
              </a:rPr>
              <a:t> April, final payment (£29)  = 31</a:t>
            </a:r>
            <a:r>
              <a:rPr lang="en-GB" sz="1800" baseline="30000" dirty="0">
                <a:latin typeface="Segoe UI"/>
                <a:cs typeface="Segoe UI"/>
              </a:rPr>
              <a:t>st</a:t>
            </a:r>
            <a:r>
              <a:rPr lang="en-GB" sz="1800" dirty="0">
                <a:latin typeface="Segoe UI"/>
                <a:cs typeface="Segoe UI"/>
              </a:rPr>
              <a:t> May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dirty="0">
                <a:latin typeface="Segoe UI"/>
                <a:cs typeface="Segoe UI"/>
              </a:rPr>
              <a:t>Passport to Prom</a:t>
            </a:r>
          </a:p>
          <a:p>
            <a:r>
              <a:rPr lang="en-GB" sz="2400" dirty="0">
                <a:latin typeface="Segoe UI"/>
                <a:cs typeface="Segoe UI"/>
              </a:rPr>
              <a:t>GCSE Results Day (Thursday 22nd August)</a:t>
            </a:r>
          </a:p>
          <a:p>
            <a:r>
              <a:rPr lang="en-GB" sz="2400" b="1" dirty="0">
                <a:latin typeface="Segoe UI"/>
                <a:cs typeface="Segoe UI"/>
              </a:rPr>
              <a:t>Please note, students need to be available up to and including Wednesday 26th June as this is a contingency day! </a:t>
            </a:r>
          </a:p>
        </p:txBody>
      </p:sp>
    </p:spTree>
    <p:extLst>
      <p:ext uri="{BB962C8B-B14F-4D97-AF65-F5344CB8AC3E}">
        <p14:creationId xmlns:p14="http://schemas.microsoft.com/office/powerpoint/2010/main" val="112900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91DF-E87A-B760-A045-E4298BBF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14" y="109695"/>
            <a:ext cx="8156171" cy="1325563"/>
          </a:xfrm>
        </p:spPr>
        <p:txBody>
          <a:bodyPr lIns="91440" tIns="45720" rIns="91440" bIns="45720" anchor="t"/>
          <a:lstStyle/>
          <a:p>
            <a:r>
              <a:rPr lang="en-GB" sz="4000" b="1">
                <a:latin typeface="Segoe UI"/>
                <a:cs typeface="Segoe UI"/>
              </a:rPr>
              <a:t>What are the next steps?</a:t>
            </a:r>
            <a:endParaRPr lang="en-GB" sz="40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40D637-A0CF-4055-F746-115A42448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8611"/>
            <a:ext cx="10515600" cy="3691255"/>
          </a:xfrm>
        </p:spPr>
        <p:txBody>
          <a:bodyPr lIns="91440" tIns="45720" rIns="91440" bIns="45720" anchor="t"/>
          <a:lstStyle/>
          <a:p>
            <a:r>
              <a:rPr lang="en-GB" sz="2400" dirty="0">
                <a:latin typeface="Segoe UI"/>
                <a:cs typeface="Segoe UI"/>
              </a:rPr>
              <a:t>Easter Holiday revision sessions</a:t>
            </a:r>
          </a:p>
          <a:p>
            <a:r>
              <a:rPr lang="en-GB" sz="2400" dirty="0">
                <a:latin typeface="Segoe UI"/>
                <a:cs typeface="Segoe UI"/>
              </a:rPr>
              <a:t>Individual GCSE timetable issued to students (April) </a:t>
            </a:r>
          </a:p>
          <a:p>
            <a:r>
              <a:rPr lang="en-GB" sz="2400" dirty="0">
                <a:latin typeface="Segoe UI"/>
                <a:cs typeface="Segoe UI"/>
              </a:rPr>
              <a:t>GCSE exams to begin (April/May)</a:t>
            </a:r>
          </a:p>
          <a:p>
            <a:r>
              <a:rPr lang="en-GB" sz="2400" dirty="0">
                <a:latin typeface="Segoe UI"/>
                <a:cs typeface="Segoe UI"/>
              </a:rPr>
              <a:t>Leavers Day (June)</a:t>
            </a:r>
          </a:p>
          <a:p>
            <a:r>
              <a:rPr lang="en-GB" sz="2400" dirty="0">
                <a:latin typeface="Segoe UI"/>
                <a:cs typeface="Segoe UI"/>
              </a:rPr>
              <a:t>Prom (July)</a:t>
            </a:r>
          </a:p>
          <a:p>
            <a:r>
              <a:rPr lang="en-GB" sz="2400" dirty="0">
                <a:latin typeface="Segoe UI"/>
                <a:cs typeface="Segoe UI"/>
              </a:rPr>
              <a:t>GCSE results day (August)</a:t>
            </a:r>
          </a:p>
        </p:txBody>
      </p:sp>
    </p:spTree>
    <p:extLst>
      <p:ext uri="{BB962C8B-B14F-4D97-AF65-F5344CB8AC3E}">
        <p14:creationId xmlns:p14="http://schemas.microsoft.com/office/powerpoint/2010/main" val="21968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91DF-E87A-B760-A045-E4298BBF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14" y="294957"/>
            <a:ext cx="8156171" cy="1325563"/>
          </a:xfrm>
        </p:spPr>
        <p:txBody>
          <a:bodyPr/>
          <a:lstStyle/>
          <a:p>
            <a:r>
              <a:rPr lang="en-GB" sz="4000" b="1">
                <a:latin typeface="Segoe UI" panose="020B0502040204020203" pitchFamily="34" charset="0"/>
                <a:cs typeface="Segoe UI" panose="020B0502040204020203" pitchFamily="34" charset="0"/>
              </a:rPr>
              <a:t>Aims of the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1554-3268-D96C-426D-3134BAF1A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9911"/>
            <a:ext cx="10515600" cy="357124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000" dirty="0">
                <a:latin typeface="Segoe UI"/>
                <a:cs typeface="Segoe UI"/>
              </a:rPr>
              <a:t>Below are the areas that we are going to cover during this evening's event: 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Segoe UI"/>
                <a:cs typeface="Segoe UI"/>
              </a:rPr>
              <a:t>Revisiting our last information evening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Segoe UI"/>
                <a:cs typeface="Segoe UI"/>
              </a:rPr>
              <a:t>Structure of the school day during exams (Inc. revision booster sessions and study leave)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Segoe UI"/>
                <a:cs typeface="Segoe UI"/>
              </a:rPr>
              <a:t>Revision sessions (After school and Easter)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Segoe UI"/>
                <a:cs typeface="Segoe UI"/>
              </a:rPr>
              <a:t>French Speaking Exams and other pre-GCSE window exams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Segoe UI"/>
                <a:cs typeface="Segoe UI"/>
              </a:rPr>
              <a:t>Exam protocols/regulations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Segoe UI"/>
                <a:cs typeface="Segoe UI"/>
              </a:rPr>
              <a:t>Post GCSE plans (Leavers Day and Prom)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Segoe UI"/>
                <a:cs typeface="Segoe UI"/>
              </a:rPr>
              <a:t>GCSE Maths Update (</a:t>
            </a:r>
            <a:r>
              <a:rPr lang="en-GB" sz="2000" b="1" dirty="0">
                <a:latin typeface="Segoe UI"/>
                <a:cs typeface="Segoe UI"/>
              </a:rPr>
              <a:t>Mrs Wilson</a:t>
            </a:r>
            <a:r>
              <a:rPr lang="en-GB" sz="2000" dirty="0">
                <a:latin typeface="Segoe UI"/>
                <a:cs typeface="Segoe UI"/>
              </a:rPr>
              <a:t>)</a:t>
            </a:r>
          </a:p>
          <a:p>
            <a:pPr marL="457200" indent="-457200">
              <a:buAutoNum type="arabicPeriod"/>
            </a:pPr>
            <a:r>
              <a:rPr lang="en-GB" sz="2000" dirty="0">
                <a:latin typeface="Segoe UI"/>
                <a:cs typeface="Segoe UI"/>
              </a:rPr>
              <a:t>What are the next steps?</a:t>
            </a:r>
          </a:p>
        </p:txBody>
      </p:sp>
    </p:spTree>
    <p:extLst>
      <p:ext uri="{BB962C8B-B14F-4D97-AF65-F5344CB8AC3E}">
        <p14:creationId xmlns:p14="http://schemas.microsoft.com/office/powerpoint/2010/main" val="3484069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0A4083-ACD0-227E-5ECA-99F0B095F6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07240" y="388333"/>
            <a:ext cx="8177521" cy="2543175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sz="4000" b="1" dirty="0">
                <a:latin typeface="Segoe UI"/>
                <a:cs typeface="Segoe UI"/>
              </a:rPr>
              <a:t>Thank you for attending this evening. We hope this has been useful and hugely appreciate your engagement and support.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endParaRPr lang="en-GB" sz="4000" b="1" dirty="0">
              <a:latin typeface="Segoe UI"/>
              <a:cs typeface="Segoe UI"/>
            </a:endParaRPr>
          </a:p>
          <a:p>
            <a:pPr marL="0" indent="0" algn="ctr">
              <a:buNone/>
            </a:pPr>
            <a:r>
              <a:rPr lang="en-GB" sz="4000" b="1" dirty="0">
                <a:latin typeface="Segoe UI"/>
                <a:cs typeface="Segoe UI"/>
              </a:rPr>
              <a:t>Please do feel free to speak with a member of staff if you have any questions.</a:t>
            </a:r>
          </a:p>
        </p:txBody>
      </p:sp>
    </p:spTree>
    <p:extLst>
      <p:ext uri="{BB962C8B-B14F-4D97-AF65-F5344CB8AC3E}">
        <p14:creationId xmlns:p14="http://schemas.microsoft.com/office/powerpoint/2010/main" val="57441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91DF-E87A-B760-A045-E4298BBF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13" y="132397"/>
            <a:ext cx="8156171" cy="1325563"/>
          </a:xfrm>
        </p:spPr>
        <p:txBody>
          <a:bodyPr lIns="91440" tIns="45720" rIns="91440" bIns="45720" anchor="t"/>
          <a:lstStyle/>
          <a:p>
            <a:r>
              <a:rPr lang="en-GB" sz="4000" b="1" dirty="0">
                <a:latin typeface="Segoe UI"/>
                <a:cs typeface="Segoe UI"/>
              </a:rPr>
              <a:t>Revisiting our last Information Evening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64D9C2-DACA-89EE-9AAD-6D092EAA6CF7}"/>
              </a:ext>
            </a:extLst>
          </p:cNvPr>
          <p:cNvSpPr/>
          <p:nvPr/>
        </p:nvSpPr>
        <p:spPr>
          <a:xfrm>
            <a:off x="7530104" y="1151325"/>
            <a:ext cx="4267200" cy="42281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Segoe UI"/>
                <a:cs typeface="Segoe UI"/>
              </a:rPr>
              <a:t>What has been done since the last time we met?</a:t>
            </a:r>
          </a:p>
          <a:p>
            <a:pPr algn="ctr"/>
            <a:endParaRPr lang="en-GB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Segoe UI"/>
                <a:cs typeface="Segoe UI"/>
              </a:rPr>
              <a:t>Students have sat and received grades and feedback on their mock exams (January/February)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Segoe UI"/>
                <a:cs typeface="Segoe UI"/>
              </a:rPr>
              <a:t>Parents Evening (February)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Segoe UI"/>
                <a:cs typeface="Segoe UI"/>
              </a:rPr>
              <a:t>Students have received their statement of entries and JCQ guidance booklets (March)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Segoe UI"/>
                <a:cs typeface="Segoe UI"/>
              </a:rPr>
              <a:t>Revision and intervention sessions during tutor time and after school have continued.</a:t>
            </a:r>
            <a:endParaRPr lang="en-GB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ED4DB-0D13-4625-6D5D-4B5D347D6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31" y="1741714"/>
            <a:ext cx="6487698" cy="36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2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91DF-E87A-B760-A045-E4298BBF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14" y="294957"/>
            <a:ext cx="8156171" cy="1325563"/>
          </a:xfrm>
        </p:spPr>
        <p:txBody>
          <a:bodyPr/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Structure of the school day during exams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1554-3268-D96C-426D-3134BAF1A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2280"/>
            <a:ext cx="10515600" cy="357124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000" b="1" dirty="0">
                <a:latin typeface="Segoe UI"/>
                <a:cs typeface="Segoe UI"/>
              </a:rPr>
              <a:t>The school will not be operating study leave</a:t>
            </a:r>
            <a:r>
              <a:rPr lang="en-GB" sz="2000" dirty="0">
                <a:latin typeface="Segoe UI"/>
                <a:cs typeface="Segoe UI"/>
              </a:rPr>
              <a:t>, this means students will be expected in school until the end of their exams. The school day will look as outlined below:</a:t>
            </a:r>
          </a:p>
          <a:p>
            <a:r>
              <a:rPr lang="en-GB" sz="2000" dirty="0">
                <a:latin typeface="Segoe UI"/>
                <a:cs typeface="Segoe UI"/>
              </a:rPr>
              <a:t>Morning exams will start at 9:30, this means students will have a 40-minute revision booster session on the morning of their exam between 8:40-9:20. Cereal bars will be provided during these sessions.</a:t>
            </a:r>
          </a:p>
          <a:p>
            <a:r>
              <a:rPr lang="en-GB" sz="2000" dirty="0">
                <a:latin typeface="Segoe UI"/>
                <a:cs typeface="Segoe UI"/>
              </a:rPr>
              <a:t>Afternoon exams will begin at 13:30, this means some exams may run beyond 15:00, so if students are on school buses, alternative transport may need to be arranged.</a:t>
            </a:r>
          </a:p>
          <a:p>
            <a:r>
              <a:rPr lang="en-GB" sz="2000" dirty="0">
                <a:latin typeface="Segoe UI"/>
                <a:cs typeface="Segoe UI"/>
              </a:rPr>
              <a:t>For some exams, students may have afternoon revision booster sessions the day before, if they do not have an afternoon exam.</a:t>
            </a:r>
          </a:p>
          <a:p>
            <a:r>
              <a:rPr lang="en-GB" sz="2000" dirty="0">
                <a:latin typeface="Segoe UI"/>
                <a:cs typeface="Segoe UI"/>
              </a:rPr>
              <a:t>For the rest of the day, students will be expected to attend lessons as normal and complete independent revision. </a:t>
            </a:r>
          </a:p>
        </p:txBody>
      </p:sp>
    </p:spTree>
    <p:extLst>
      <p:ext uri="{BB962C8B-B14F-4D97-AF65-F5344CB8AC3E}">
        <p14:creationId xmlns:p14="http://schemas.microsoft.com/office/powerpoint/2010/main" val="369039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91DF-E87A-B760-A045-E4298BBF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14" y="294957"/>
            <a:ext cx="8156171" cy="1325563"/>
          </a:xfrm>
        </p:spPr>
        <p:txBody>
          <a:bodyPr/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Revision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1554-3268-D96C-426D-3134BAF1A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3380"/>
            <a:ext cx="10515600" cy="3571240"/>
          </a:xfrm>
        </p:spPr>
        <p:txBody>
          <a:bodyPr lIns="91440" tIns="45720" rIns="91440" bIns="45720" anchor="t"/>
          <a:lstStyle/>
          <a:p>
            <a:endParaRPr lang="en-GB" sz="2400" dirty="0">
              <a:latin typeface="Segoe UI"/>
              <a:cs typeface="Segoe UI"/>
            </a:endParaRPr>
          </a:p>
          <a:p>
            <a:r>
              <a:rPr lang="en-GB" sz="2400" dirty="0">
                <a:latin typeface="Segoe UI"/>
                <a:cs typeface="Segoe UI"/>
              </a:rPr>
              <a:t>We are continuing to run after school revision sessions (which are very well attended!).</a:t>
            </a:r>
            <a:endParaRPr lang="en-GB"/>
          </a:p>
          <a:p>
            <a:pPr marL="0" indent="0">
              <a:buNone/>
            </a:pPr>
            <a:endParaRPr lang="en-GB" sz="2400" dirty="0">
              <a:latin typeface="Segoe UI"/>
              <a:cs typeface="Segoe UI"/>
            </a:endParaRPr>
          </a:p>
          <a:p>
            <a:r>
              <a:rPr lang="en-GB" sz="2400" dirty="0">
                <a:latin typeface="Segoe UI"/>
                <a:cs typeface="Segoe UI"/>
              </a:rPr>
              <a:t>We will also be running Easter revision sessions – please see the timetable.</a:t>
            </a:r>
          </a:p>
        </p:txBody>
      </p:sp>
    </p:spTree>
    <p:extLst>
      <p:ext uri="{BB962C8B-B14F-4D97-AF65-F5344CB8AC3E}">
        <p14:creationId xmlns:p14="http://schemas.microsoft.com/office/powerpoint/2010/main" val="2735529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742FEF-8C2F-770F-0EBE-E206AD16AD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4"/>
          <a:stretch/>
        </p:blipFill>
        <p:spPr>
          <a:xfrm>
            <a:off x="0" y="0"/>
            <a:ext cx="12192000" cy="55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91DF-E87A-B760-A045-E4298BBF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720" y="196634"/>
            <a:ext cx="8156171" cy="1325563"/>
          </a:xfrm>
        </p:spPr>
        <p:txBody>
          <a:bodyPr/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French Speaking and other pre-GCSE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1554-3268-D96C-426D-3134BAF1A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3380"/>
            <a:ext cx="10515600" cy="3571240"/>
          </a:xfrm>
        </p:spPr>
        <p:txBody>
          <a:bodyPr lIns="91440" tIns="45720" rIns="91440" bIns="45720" anchor="t"/>
          <a:lstStyle/>
          <a:p>
            <a:endParaRPr lang="en-GB" sz="2400" dirty="0">
              <a:latin typeface="Segoe UI"/>
              <a:cs typeface="Segoe UI"/>
            </a:endParaRPr>
          </a:p>
          <a:p>
            <a:r>
              <a:rPr lang="en-GB" sz="2400" dirty="0">
                <a:latin typeface="Segoe UI"/>
                <a:cs typeface="Segoe UI"/>
              </a:rPr>
              <a:t>Well done to everyone involved in the Hospitality and Catering practical!</a:t>
            </a:r>
            <a:endParaRPr lang="en-GB"/>
          </a:p>
          <a:p>
            <a:endParaRPr lang="en-GB" sz="2400" dirty="0">
              <a:latin typeface="Segoe UI"/>
              <a:cs typeface="Segoe UI"/>
            </a:endParaRPr>
          </a:p>
          <a:p>
            <a:r>
              <a:rPr lang="en-GB" sz="2400" dirty="0">
                <a:latin typeface="Segoe UI"/>
                <a:cs typeface="Segoe UI"/>
              </a:rPr>
              <a:t>French Speaking Exams – Thursday 18</a:t>
            </a:r>
            <a:r>
              <a:rPr lang="en-GB" sz="2400" baseline="30000" dirty="0">
                <a:latin typeface="Segoe UI"/>
                <a:cs typeface="Segoe UI"/>
              </a:rPr>
              <a:t>th</a:t>
            </a:r>
            <a:r>
              <a:rPr lang="en-GB" sz="2400" dirty="0">
                <a:latin typeface="Segoe UI"/>
                <a:cs typeface="Segoe UI"/>
              </a:rPr>
              <a:t> April-Wednesday 24</a:t>
            </a:r>
            <a:r>
              <a:rPr lang="en-GB" sz="2400" baseline="30000" dirty="0">
                <a:latin typeface="Segoe UI"/>
                <a:cs typeface="Segoe UI"/>
              </a:rPr>
              <a:t>th</a:t>
            </a:r>
            <a:r>
              <a:rPr lang="en-GB" sz="2400" dirty="0">
                <a:latin typeface="Segoe UI"/>
                <a:cs typeface="Segoe UI"/>
              </a:rPr>
              <a:t> April (schedule to be shared with students before Easter)</a:t>
            </a:r>
          </a:p>
          <a:p>
            <a:r>
              <a:rPr lang="en-GB" sz="2400" dirty="0">
                <a:latin typeface="Segoe UI"/>
                <a:cs typeface="Segoe UI"/>
              </a:rPr>
              <a:t>Art – Thursday 25</a:t>
            </a:r>
            <a:r>
              <a:rPr lang="en-GB" sz="2400" baseline="30000" dirty="0">
                <a:latin typeface="Segoe UI"/>
                <a:cs typeface="Segoe UI"/>
              </a:rPr>
              <a:t>th</a:t>
            </a:r>
            <a:r>
              <a:rPr lang="en-GB" sz="2400" dirty="0">
                <a:latin typeface="Segoe UI"/>
                <a:cs typeface="Segoe UI"/>
              </a:rPr>
              <a:t> April and Friday 26</a:t>
            </a:r>
            <a:r>
              <a:rPr lang="en-GB" sz="2400" baseline="30000" dirty="0">
                <a:latin typeface="Segoe UI"/>
                <a:cs typeface="Segoe UI"/>
              </a:rPr>
              <a:t>th</a:t>
            </a:r>
            <a:r>
              <a:rPr lang="en-GB" sz="2400" dirty="0">
                <a:latin typeface="Segoe UI"/>
                <a:cs typeface="Segoe UI"/>
              </a:rPr>
              <a:t> April </a:t>
            </a:r>
          </a:p>
          <a:p>
            <a:r>
              <a:rPr lang="en-GB" sz="2400" dirty="0">
                <a:latin typeface="Segoe UI"/>
                <a:cs typeface="Segoe UI"/>
              </a:rPr>
              <a:t>PE Practical Moderation – Tuesday 30</a:t>
            </a:r>
            <a:r>
              <a:rPr lang="en-GB" sz="2400" baseline="30000" dirty="0">
                <a:latin typeface="Segoe UI"/>
                <a:cs typeface="Segoe UI"/>
              </a:rPr>
              <a:t>th</a:t>
            </a:r>
            <a:r>
              <a:rPr lang="en-GB" sz="2400" dirty="0">
                <a:latin typeface="Segoe UI"/>
                <a:cs typeface="Segoe UI"/>
              </a:rPr>
              <a:t> April</a:t>
            </a:r>
          </a:p>
        </p:txBody>
      </p:sp>
    </p:spTree>
    <p:extLst>
      <p:ext uri="{BB962C8B-B14F-4D97-AF65-F5344CB8AC3E}">
        <p14:creationId xmlns:p14="http://schemas.microsoft.com/office/powerpoint/2010/main" val="229673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91DF-E87A-B760-A045-E4298BBF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801" y="200658"/>
            <a:ext cx="8156171" cy="1325563"/>
          </a:xfrm>
        </p:spPr>
        <p:txBody>
          <a:bodyPr/>
          <a:lstStyle/>
          <a:p>
            <a:r>
              <a:rPr lang="en-GB" sz="3600" b="1">
                <a:latin typeface="Segoe UI" panose="020B0502040204020203" pitchFamily="34" charset="0"/>
                <a:cs typeface="Segoe UI" panose="020B0502040204020203" pitchFamily="34" charset="0"/>
              </a:rPr>
              <a:t>Exams - Protocols and Regulations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73050DB-E7CA-1C42-A34E-7621F30A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182" y="1765807"/>
            <a:ext cx="3549738" cy="3565972"/>
          </a:xfrm>
          <a:prstGeom prst="rect">
            <a:avLst/>
          </a:prstGeom>
        </p:spPr>
      </p:pic>
      <p:pic>
        <p:nvPicPr>
          <p:cNvPr id="5" name="Picture 5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EE4F3A2-BCCB-06C6-36A2-460CB0BA9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855" y="1338033"/>
            <a:ext cx="2960458" cy="3993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0C67B7-49F1-A267-16FA-95FCEA04A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622" y="1293475"/>
            <a:ext cx="3038530" cy="403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4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07531" y="1941621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8424" y="3931736"/>
            <a:ext cx="69554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en-US" sz="4400" b="1" dirty="0"/>
          </a:p>
          <a:p>
            <a:pPr lvl="0" algn="ctr">
              <a:defRPr/>
            </a:pPr>
            <a:r>
              <a:rPr lang="en-US" sz="4400" b="1" dirty="0"/>
              <a:t>Year 11 Maths </a:t>
            </a:r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03454-6C14-422F-AAB8-73345DAA61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500" y1="44444" x2="25500" y2="44444"/>
                        <a14:foregroundMark x1="21300" y1="37509" x2="21300" y2="37509"/>
                        <a14:foregroundMark x1="19200" y1="29866" x2="19200" y2="29866"/>
                        <a14:foregroundMark x1="29950" y1="21302" x2="29950" y2="21302"/>
                        <a14:foregroundMark x1="33900" y1="31564" x2="33900" y2="31564"/>
                        <a14:foregroundMark x1="38350" y1="42109" x2="38350" y2="42109"/>
                        <a14:foregroundMark x1="60800" y1="40481" x2="60800" y2="40481"/>
                        <a14:foregroundMark x1="64800" y1="32201" x2="64800" y2="32201"/>
                        <a14:foregroundMark x1="69000" y1="20311" x2="69000" y2="20311"/>
                        <a14:foregroundMark x1="79550" y1="28592" x2="79550" y2="28592"/>
                        <a14:foregroundMark x1="20600" y1="28592" x2="20600" y2="28592"/>
                        <a14:foregroundMark x1="26450" y1="38854" x2="26450" y2="3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027"/>
          <a:stretch/>
        </p:blipFill>
        <p:spPr>
          <a:xfrm>
            <a:off x="2081343" y="143180"/>
            <a:ext cx="8311763" cy="43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841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 template" id="{02A16F0B-78D7-4F5A-823D-D2AE6F4F69E1}" vid="{A49DC00D-0CC1-4FEE-8207-4AEBC57A72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2403223708B4D9801CF9F75335542" ma:contentTypeVersion="17" ma:contentTypeDescription="Create a new document." ma:contentTypeScope="" ma:versionID="cec33e5ea53a427dd819af70900826a5">
  <xsd:schema xmlns:xsd="http://www.w3.org/2001/XMLSchema" xmlns:xs="http://www.w3.org/2001/XMLSchema" xmlns:p="http://schemas.microsoft.com/office/2006/metadata/properties" xmlns:ns3="b6bc6264-0a8c-4c6e-8dc5-0e1b249f3426" xmlns:ns4="ba4a32f7-0155-421d-8173-15c0c5911b7b" targetNamespace="http://schemas.microsoft.com/office/2006/metadata/properties" ma:root="true" ma:fieldsID="3eee107c3df8b18315802b42cf0e2fff" ns3:_="" ns4:_="">
    <xsd:import namespace="b6bc6264-0a8c-4c6e-8dc5-0e1b249f3426"/>
    <xsd:import namespace="ba4a32f7-0155-421d-8173-15c0c5911b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c6264-0a8c-4c6e-8dc5-0e1b249f3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a32f7-0155-421d-8173-15c0c5911b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6bc6264-0a8c-4c6e-8dc5-0e1b249f342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B36310-7054-4FDF-937D-A90AC0841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c6264-0a8c-4c6e-8dc5-0e1b249f3426"/>
    <ds:schemaRef ds:uri="ba4a32f7-0155-421d-8173-15c0c5911b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8B1640-455E-4CCE-8CE3-658A05834063}">
  <ds:schemaRefs>
    <ds:schemaRef ds:uri="http://schemas.microsoft.com/office/2006/documentManagement/types"/>
    <ds:schemaRef ds:uri="http://schemas.microsoft.com/office/infopath/2007/PartnerControls"/>
    <ds:schemaRef ds:uri="ba4a32f7-0155-421d-8173-15c0c5911b7b"/>
    <ds:schemaRef ds:uri="http://purl.org/dc/elements/1.1/"/>
    <ds:schemaRef ds:uri="http://schemas.microsoft.com/office/2006/metadata/properties"/>
    <ds:schemaRef ds:uri="b6bc6264-0a8c-4c6e-8dc5-0e1b249f3426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D13B72-61AA-4A71-9917-499E467BE9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815</Words>
  <Application>Microsoft Office PowerPoint</Application>
  <PresentationFormat>Widescreen</PresentationFormat>
  <Paragraphs>150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Custom Design</vt:lpstr>
      <vt:lpstr>PowerPoint Presentation</vt:lpstr>
      <vt:lpstr>Aims of the Evening</vt:lpstr>
      <vt:lpstr>Revisiting our last Information Evening</vt:lpstr>
      <vt:lpstr>Structure of the school day during exams </vt:lpstr>
      <vt:lpstr>Revision sessions</vt:lpstr>
      <vt:lpstr>PowerPoint Presentation</vt:lpstr>
      <vt:lpstr>French Speaking and other pre-GCSE exams</vt:lpstr>
      <vt:lpstr>Exams - Protocols and Regulations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GCSE Plans</vt:lpstr>
      <vt:lpstr>What are the next steps?</vt:lpstr>
      <vt:lpstr>PowerPoint Presentation</vt:lpstr>
    </vt:vector>
  </TitlesOfParts>
  <Company>Samuel Ward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Hunter</dc:creator>
  <cp:lastModifiedBy>Nathan Hope</cp:lastModifiedBy>
  <cp:revision>84</cp:revision>
  <dcterms:created xsi:type="dcterms:W3CDTF">2019-01-04T11:20:56Z</dcterms:created>
  <dcterms:modified xsi:type="dcterms:W3CDTF">2024-03-26T16:14:52Z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0x010100EF32403223708B4D9801CF9F75335542</vt:lpwstr>
  </property>
</Properties>
</file>