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714" autoAdjust="0"/>
  </p:normalViewPr>
  <p:slideViewPr>
    <p:cSldViewPr snapToGrid="0">
      <p:cViewPr varScale="1">
        <p:scale>
          <a:sx n="79" d="100"/>
          <a:sy n="79" d="100"/>
        </p:scale>
        <p:origin x="850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C2F70-11FE-4CFA-B284-7F412E3B3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AC67CA-F158-4CB2-BF66-33CB86D2C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36649-43C9-49F0-B0A6-F74D65C22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B6912-6FC2-4C0C-88C7-240A29B9A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E8C8A-5B75-44B0-9467-74FB16AA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651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EE4B-AE72-45B6-8010-579166A3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39AB02-E035-423E-9390-FF9BD328C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07D3F-A0E3-49FC-97F0-AF350AA5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286F1-9AD8-485F-99C4-AD5668704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2E426-61B0-4C19-BC62-0147B14C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85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9BDC9E-FA19-4656-A3E1-32D550C1D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72950-B10A-4179-9B1B-5D2D2683D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BC795-FA7B-473B-A24F-C1E64F3F4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38899-A870-4352-993F-B64287A76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319FA-4307-44F6-B067-C19A3CA2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67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317CF-566B-4EDC-8261-D0381BC9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367C9-C791-417B-80ED-41D0D855B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1DFF3-F1E2-478C-BD9C-0D9493B79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8C784-B05D-42D2-9AE3-C17771989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A95E0-B6CE-4543-862C-CCB7A1D12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8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83EFD-7E63-4CEF-965E-9D28723FD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226D6-AF69-4D90-BCA9-0CAFA6E69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AA044-C79D-4464-AA8D-9E1059900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82C62-2550-4EA2-BC82-63FA3DA2E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9BCA8-47CB-4D47-AFB8-D6BEAD30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83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8734F-C86E-4088-A808-2E45D464F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3F825-F319-43FC-B7E8-F345AE346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B62AA2-BA00-4FEB-88FB-76E25A47A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639FE5-D3D0-450E-919C-AB6F087E8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6C802B-A3FE-4225-ABA1-53C82D7C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C714B-3986-4248-A064-8E5C7C424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5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24D7-FDFF-4103-8345-135B89C5F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0381B-574E-4455-B063-BC37990BA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74CA4-C115-4F11-9908-13DDF32CA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0E7660-19DB-4D89-838E-D8A00E22CA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AD2CF4-DF78-44A9-914E-9B2EEC786D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1E3F4E-6B50-42C5-8FD9-6BC0A5E9C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D780F-0BCF-42FA-BAC9-26B0148A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ABB46E-0FC6-4ED5-AED6-4BC10FC5B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3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4ACC2-B98E-48D5-B908-9B382F3FC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B61AF0-AE63-46EF-B54E-7163EC9C2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740C3-4B56-448A-ABC6-6F8C3197C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8189D-BD39-421E-B098-8D1AB583B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7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FB9855-E32C-456F-97BA-24565EECA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BBE8E7-9D18-41EF-B206-A3D0780E6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E3247-B2E4-4D90-9560-DFF09F75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28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FAFAC-A52F-402C-ABEF-7F05DF00E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DDD08-BE3A-4581-8BF9-AB4F2BC3D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840E5-B5CB-4754-AE80-3C735ADF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72BBA-782B-4054-B5FA-5096E2A08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4B091-9B0B-455E-84E2-2A54810D1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AF17E-163B-4A4E-A99F-DCEE73F9D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55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55F3A-32C1-4A8C-9283-AD2FC19B8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7B1DE2-5EFF-4DE9-9CD6-74CEFB0251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D138D-9698-4571-89A3-96BFB6B48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45C68-3521-4F3C-B966-F2B21057F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7B1A9-7B0A-4511-BBEA-57BC5609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F9136-9FD6-41C8-B306-4AD3E03C5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11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2C850-D505-405E-9AE7-3E421517A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48456-3711-461B-AC2B-B2403D8C2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E660C-DFD2-424C-AEE7-DCB173DFBF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F6384-824C-4983-9B91-8B0F54246693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64841-D154-4BAD-99A6-5D6BFA527D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EA04B-34FB-407E-BF52-478D9BCB87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2B18F-6104-492E-9147-7EF4D4DFD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70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2F57F0-277A-4CAA-8806-B335E12CC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5500" y1="44444" x2="25500" y2="44444"/>
                        <a14:foregroundMark x1="21300" y1="37509" x2="21300" y2="37509"/>
                        <a14:foregroundMark x1="19200" y1="29866" x2="19200" y2="29866"/>
                        <a14:foregroundMark x1="29950" y1="21302" x2="29950" y2="21302"/>
                        <a14:foregroundMark x1="33900" y1="31564" x2="33900" y2="31564"/>
                        <a14:foregroundMark x1="38350" y1="42109" x2="38350" y2="42109"/>
                        <a14:foregroundMark x1="60800" y1="40481" x2="60800" y2="40481"/>
                        <a14:foregroundMark x1="64800" y1="32201" x2="64800" y2="32201"/>
                        <a14:foregroundMark x1="69000" y1="20311" x2="69000" y2="20311"/>
                        <a14:foregroundMark x1="79550" y1="28592" x2="79550" y2="28592"/>
                        <a14:foregroundMark x1="20600" y1="28592" x2="20600" y2="28592"/>
                        <a14:foregroundMark x1="26450" y1="38854" x2="26450" y2="3885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525" y="-181040"/>
            <a:ext cx="2932710" cy="2071960"/>
          </a:xfrm>
          <a:prstGeom prst="rect">
            <a:avLst/>
          </a:prstGeom>
        </p:spPr>
      </p:pic>
      <p:sp>
        <p:nvSpPr>
          <p:cNvPr id="5" name="Google Shape;88;p1">
            <a:extLst>
              <a:ext uri="{FF2B5EF4-FFF2-40B4-BE49-F238E27FC236}">
                <a16:creationId xmlns:a16="http://schemas.microsoft.com/office/drawing/2014/main" id="{CAA89869-8517-4373-864A-2B1A3AD55413}"/>
              </a:ext>
            </a:extLst>
          </p:cNvPr>
          <p:cNvSpPr txBox="1"/>
          <p:nvPr/>
        </p:nvSpPr>
        <p:spPr>
          <a:xfrm>
            <a:off x="2774059" y="233872"/>
            <a:ext cx="9031266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Sybil’s WOW</a:t>
            </a:r>
          </a:p>
        </p:txBody>
      </p:sp>
      <p:cxnSp>
        <p:nvCxnSpPr>
          <p:cNvPr id="7" name="Google Shape;93;p1">
            <a:extLst>
              <a:ext uri="{FF2B5EF4-FFF2-40B4-BE49-F238E27FC236}">
                <a16:creationId xmlns:a16="http://schemas.microsoft.com/office/drawing/2014/main" id="{90E975DF-DCCB-4817-946D-B02F11AC1361}"/>
              </a:ext>
            </a:extLst>
          </p:cNvPr>
          <p:cNvCxnSpPr>
            <a:cxnSpLocks/>
          </p:cNvCxnSpPr>
          <p:nvPr/>
        </p:nvCxnSpPr>
        <p:spPr>
          <a:xfrm flipH="1">
            <a:off x="224117" y="1524040"/>
            <a:ext cx="11663083" cy="0"/>
          </a:xfrm>
          <a:prstGeom prst="straightConnector1">
            <a:avLst/>
          </a:prstGeom>
          <a:noFill/>
          <a:ln w="5715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" name="Google Shape;96;p1">
            <a:extLst>
              <a:ext uri="{FF2B5EF4-FFF2-40B4-BE49-F238E27FC236}">
                <a16:creationId xmlns:a16="http://schemas.microsoft.com/office/drawing/2014/main" id="{452579BE-815C-49A6-BEB9-C4F6BD4396AC}"/>
              </a:ext>
            </a:extLst>
          </p:cNvPr>
          <p:cNvSpPr/>
          <p:nvPr/>
        </p:nvSpPr>
        <p:spPr>
          <a:xfrm>
            <a:off x="7762131" y="971309"/>
            <a:ext cx="390769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FEC710"/>
                </a:solidFill>
                <a:latin typeface="Calibri"/>
                <a:cs typeface="Calibri"/>
                <a:sym typeface="Calibri"/>
              </a:rPr>
              <a:t>Word of the Week</a:t>
            </a:r>
            <a:endParaRPr dirty="0">
              <a:solidFill>
                <a:srgbClr val="FEC71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E818C5-CEFA-451C-981E-1AC419D7C0A8}"/>
              </a:ext>
            </a:extLst>
          </p:cNvPr>
          <p:cNvSpPr txBox="1"/>
          <p:nvPr/>
        </p:nvSpPr>
        <p:spPr>
          <a:xfrm>
            <a:off x="225217" y="6424073"/>
            <a:ext cx="11444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	We are kind 		We have courage		We take responsibility</a:t>
            </a:r>
            <a:endParaRPr lang="en-GB" sz="24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1" name="Google Shape;93;p1">
            <a:extLst>
              <a:ext uri="{FF2B5EF4-FFF2-40B4-BE49-F238E27FC236}">
                <a16:creationId xmlns:a16="http://schemas.microsoft.com/office/drawing/2014/main" id="{76FF1825-56CA-43C2-BB41-E70F5898F82E}"/>
              </a:ext>
            </a:extLst>
          </p:cNvPr>
          <p:cNvCxnSpPr>
            <a:cxnSpLocks/>
          </p:cNvCxnSpPr>
          <p:nvPr/>
        </p:nvCxnSpPr>
        <p:spPr>
          <a:xfrm flipH="1">
            <a:off x="142242" y="6424073"/>
            <a:ext cx="11663083" cy="0"/>
          </a:xfrm>
          <a:prstGeom prst="straightConnector1">
            <a:avLst/>
          </a:prstGeom>
          <a:noFill/>
          <a:ln w="5715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94D9D9F-BF54-4EE8-912B-A93A73A6F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277384"/>
              </p:ext>
            </p:extLst>
          </p:nvPr>
        </p:nvGraphicFramePr>
        <p:xfrm>
          <a:off x="224116" y="1635389"/>
          <a:ext cx="11663084" cy="48293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31542">
                  <a:extLst>
                    <a:ext uri="{9D8B030D-6E8A-4147-A177-3AD203B41FA5}">
                      <a16:colId xmlns:a16="http://schemas.microsoft.com/office/drawing/2014/main" val="46731415"/>
                    </a:ext>
                  </a:extLst>
                </a:gridCol>
                <a:gridCol w="5831542">
                  <a:extLst>
                    <a:ext uri="{9D8B030D-6E8A-4147-A177-3AD203B41FA5}">
                      <a16:colId xmlns:a16="http://schemas.microsoft.com/office/drawing/2014/main" val="727483873"/>
                    </a:ext>
                  </a:extLst>
                </a:gridCol>
              </a:tblGrid>
              <a:tr h="2604350">
                <a:tc>
                  <a:txBody>
                    <a:bodyPr/>
                    <a:lstStyle/>
                    <a:p>
                      <a:endParaRPr lang="en-GB" sz="1600" dirty="0"/>
                    </a:p>
                    <a:p>
                      <a:pPr algn="ctr"/>
                      <a:endParaRPr lang="en-GB" sz="1600" dirty="0">
                        <a:latin typeface="+mn-lt"/>
                      </a:endParaRPr>
                    </a:p>
                    <a:p>
                      <a:pPr algn="ctr"/>
                      <a:endParaRPr lang="en-GB" sz="2400" dirty="0">
                        <a:latin typeface="+mn-lt"/>
                      </a:endParaRPr>
                    </a:p>
                    <a:p>
                      <a:pPr algn="ctr"/>
                      <a:r>
                        <a:rPr lang="en-GB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20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Feeling hopeful about the future</a:t>
                      </a:r>
                      <a:endParaRPr lang="en-GB" sz="1800" b="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>
                        <a:latin typeface="+mn-lt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Although his team hadn’t won a game all year, Joe was optimistic that they would win today.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Alisha’s optimistic attitude helps her stay positive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she’s having a tough time.</a:t>
                      </a:r>
                      <a:endParaRPr lang="en-GB" sz="2000" b="0" dirty="0">
                        <a:latin typeface="+mn-lt"/>
                        <a:cs typeface="Century Gothic"/>
                      </a:endParaRPr>
                    </a:p>
                    <a:p>
                      <a:endParaRPr lang="en-GB" sz="16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380446"/>
                  </a:ext>
                </a:extLst>
              </a:tr>
              <a:tr h="2112418">
                <a:tc>
                  <a:txBody>
                    <a:bodyPr/>
                    <a:lstStyle/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Positive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Hopeful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000" b="0" dirty="0">
                        <a:solidFill>
                          <a:schemeClr val="bg1"/>
                        </a:solidFill>
                        <a:latin typeface="+mn-lt"/>
                        <a:cs typeface="Century Gothic"/>
                      </a:endParaRP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2000" dirty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+mn-lt"/>
                        </a:rPr>
                        <a:t>Pessimistic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+mn-lt"/>
                        </a:rPr>
                        <a:t>Negative</a:t>
                      </a:r>
                      <a:endParaRPr lang="en-GB" sz="2000" b="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133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090DE10A-F9A3-4C5E-A609-C8B5D08E43F5}"/>
              </a:ext>
            </a:extLst>
          </p:cNvPr>
          <p:cNvGrpSpPr/>
          <p:nvPr/>
        </p:nvGrpSpPr>
        <p:grpSpPr>
          <a:xfrm>
            <a:off x="4941502" y="2973590"/>
            <a:ext cx="2228312" cy="2160330"/>
            <a:chOff x="322119" y="2130360"/>
            <a:chExt cx="3577878" cy="357259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FEFD14D-4C13-4AB8-9766-F22A9E20F9A9}"/>
                </a:ext>
              </a:extLst>
            </p:cNvPr>
            <p:cNvSpPr/>
            <p:nvPr/>
          </p:nvSpPr>
          <p:spPr>
            <a:xfrm>
              <a:off x="662702" y="2470439"/>
              <a:ext cx="2896713" cy="2892432"/>
            </a:xfrm>
            <a:prstGeom prst="ellipse">
              <a:avLst/>
            </a:prstGeom>
            <a:solidFill>
              <a:srgbClr val="FFFF00"/>
            </a:solidFill>
            <a:ln w="825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cs typeface="Century Gothic"/>
                </a:rPr>
                <a:t>Optimistic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  <a:cs typeface="Century Gothic"/>
                </a:rPr>
                <a:t>(Adjective)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40A2B65-1D03-4007-8D41-07DC19287AE5}"/>
                </a:ext>
              </a:extLst>
            </p:cNvPr>
            <p:cNvSpPr/>
            <p:nvPr/>
          </p:nvSpPr>
          <p:spPr>
            <a:xfrm>
              <a:off x="322119" y="2130360"/>
              <a:ext cx="3577878" cy="3572590"/>
            </a:xfrm>
            <a:prstGeom prst="ellipse">
              <a:avLst/>
            </a:prstGeom>
            <a:noFill/>
            <a:ln w="825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087CE3CD-4DB6-41B7-9807-FCBE3D5E8A26}"/>
              </a:ext>
            </a:extLst>
          </p:cNvPr>
          <p:cNvSpPr/>
          <p:nvPr/>
        </p:nvSpPr>
        <p:spPr>
          <a:xfrm>
            <a:off x="391348" y="1740725"/>
            <a:ext cx="2118388" cy="418815"/>
          </a:xfrm>
          <a:prstGeom prst="ellipse">
            <a:avLst/>
          </a:prstGeom>
          <a:solidFill>
            <a:srgbClr val="00B050"/>
          </a:solidFill>
          <a:ln w="825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Definition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501AF39-65BF-49D6-AAE4-E16EFBB839BA}"/>
              </a:ext>
            </a:extLst>
          </p:cNvPr>
          <p:cNvSpPr/>
          <p:nvPr/>
        </p:nvSpPr>
        <p:spPr>
          <a:xfrm>
            <a:off x="6230498" y="1729685"/>
            <a:ext cx="2118388" cy="418815"/>
          </a:xfrm>
          <a:prstGeom prst="ellipse">
            <a:avLst/>
          </a:prstGeom>
          <a:solidFill>
            <a:srgbClr val="00B050"/>
          </a:solidFill>
          <a:ln w="825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215858C-C960-4C87-96A4-EFEF137C310E}"/>
              </a:ext>
            </a:extLst>
          </p:cNvPr>
          <p:cNvSpPr/>
          <p:nvPr/>
        </p:nvSpPr>
        <p:spPr>
          <a:xfrm>
            <a:off x="343994" y="4365075"/>
            <a:ext cx="2118388" cy="418815"/>
          </a:xfrm>
          <a:prstGeom prst="ellipse">
            <a:avLst/>
          </a:prstGeom>
          <a:solidFill>
            <a:srgbClr val="00B050"/>
          </a:solidFill>
          <a:ln w="825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Synonyms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A81AD57-04B6-4AA3-9A0E-88F031DD9334}"/>
              </a:ext>
            </a:extLst>
          </p:cNvPr>
          <p:cNvSpPr/>
          <p:nvPr/>
        </p:nvSpPr>
        <p:spPr>
          <a:xfrm>
            <a:off x="7289692" y="4365074"/>
            <a:ext cx="2118388" cy="418815"/>
          </a:xfrm>
          <a:prstGeom prst="ellipse">
            <a:avLst/>
          </a:prstGeom>
          <a:solidFill>
            <a:srgbClr val="00B050"/>
          </a:solidFill>
          <a:ln w="825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Antonyms</a:t>
            </a:r>
          </a:p>
        </p:txBody>
      </p:sp>
    </p:spTree>
    <p:extLst>
      <p:ext uri="{BB962C8B-B14F-4D97-AF65-F5344CB8AC3E}">
        <p14:creationId xmlns:p14="http://schemas.microsoft.com/office/powerpoint/2010/main" val="4063918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73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Mason</dc:creator>
  <cp:lastModifiedBy>James Mason</cp:lastModifiedBy>
  <cp:revision>31</cp:revision>
  <dcterms:created xsi:type="dcterms:W3CDTF">2021-10-31T13:45:30Z</dcterms:created>
  <dcterms:modified xsi:type="dcterms:W3CDTF">2022-01-07T12:34:53Z</dcterms:modified>
</cp:coreProperties>
</file>