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sldIdLst>
    <p:sldId id="256" r:id="rId5"/>
    <p:sldId id="257" r:id="rId6"/>
    <p:sldId id="270" r:id="rId7"/>
    <p:sldId id="258" r:id="rId8"/>
    <p:sldId id="260" r:id="rId9"/>
    <p:sldId id="261" r:id="rId10"/>
    <p:sldId id="268" r:id="rId11"/>
    <p:sldId id="262" r:id="rId12"/>
    <p:sldId id="271" r:id="rId13"/>
    <p:sldId id="272" r:id="rId14"/>
    <p:sldId id="263" r:id="rId15"/>
    <p:sldId id="264" r:id="rId16"/>
    <p:sldId id="273" r:id="rId17"/>
    <p:sldId id="276" r:id="rId18"/>
    <p:sldId id="286" r:id="rId19"/>
    <p:sldId id="287" r:id="rId20"/>
    <p:sldId id="267" r:id="rId21"/>
    <p:sldId id="265"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5D242-D360-4ABB-81F8-A7C6E480009A}" v="2" dt="2025-09-08T10:39:31.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leigh Noe" userId="a5fd624f-8b14-45fe-a217-4fbc941cc2f7" providerId="ADAL" clId="{6B597855-CA71-4C28-A4BA-C1F060DBB09D}"/>
    <pc:docChg chg="addSld modSld">
      <pc:chgData name="Chaleigh Noe" userId="a5fd624f-8b14-45fe-a217-4fbc941cc2f7" providerId="ADAL" clId="{6B597855-CA71-4C28-A4BA-C1F060DBB09D}" dt="2025-09-08T10:39:31.925" v="1"/>
      <pc:docMkLst>
        <pc:docMk/>
      </pc:docMkLst>
      <pc:sldChg chg="add">
        <pc:chgData name="Chaleigh Noe" userId="a5fd624f-8b14-45fe-a217-4fbc941cc2f7" providerId="ADAL" clId="{6B597855-CA71-4C28-A4BA-C1F060DBB09D}" dt="2025-09-08T10:38:36.746" v="0"/>
        <pc:sldMkLst>
          <pc:docMk/>
          <pc:sldMk cId="1249290067" sldId="276"/>
        </pc:sldMkLst>
      </pc:sldChg>
      <pc:sldChg chg="add">
        <pc:chgData name="Chaleigh Noe" userId="a5fd624f-8b14-45fe-a217-4fbc941cc2f7" providerId="ADAL" clId="{6B597855-CA71-4C28-A4BA-C1F060DBB09D}" dt="2025-09-08T10:38:36.746" v="0"/>
        <pc:sldMkLst>
          <pc:docMk/>
          <pc:sldMk cId="3810105201" sldId="286"/>
        </pc:sldMkLst>
      </pc:sldChg>
      <pc:sldChg chg="add">
        <pc:chgData name="Chaleigh Noe" userId="a5fd624f-8b14-45fe-a217-4fbc941cc2f7" providerId="ADAL" clId="{6B597855-CA71-4C28-A4BA-C1F060DBB09D}" dt="2025-09-08T10:39:31.925" v="1"/>
        <pc:sldMkLst>
          <pc:docMk/>
          <pc:sldMk cId="1790474442"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8D808-D6B1-434C-8E0E-721A296CF255}"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3BA0-D082-49BD-B3F3-F0E39957126F}" type="slidenum">
              <a:rPr lang="en-GB" smtClean="0"/>
              <a:t>‹#›</a:t>
            </a:fld>
            <a:endParaRPr lang="en-GB"/>
          </a:p>
        </p:txBody>
      </p:sp>
    </p:spTree>
    <p:extLst>
      <p:ext uri="{BB962C8B-B14F-4D97-AF65-F5344CB8AC3E}">
        <p14:creationId xmlns:p14="http://schemas.microsoft.com/office/powerpoint/2010/main" val="88039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are teaching CUSP spelling.</a:t>
            </a:r>
          </a:p>
        </p:txBody>
      </p:sp>
      <p:sp>
        <p:nvSpPr>
          <p:cNvPr id="4" name="Slide Number Placeholder 3"/>
          <p:cNvSpPr>
            <a:spLocks noGrp="1"/>
          </p:cNvSpPr>
          <p:nvPr>
            <p:ph type="sldNum" sz="quarter" idx="5"/>
          </p:nvPr>
        </p:nvSpPr>
        <p:spPr/>
        <p:txBody>
          <a:bodyPr/>
          <a:lstStyle/>
          <a:p>
            <a:fld id="{3DF13BA0-D082-49BD-B3F3-F0E39957126F}" type="slidenum">
              <a:rPr lang="en-GB" smtClean="0"/>
              <a:t>13</a:t>
            </a:fld>
            <a:endParaRPr lang="en-GB"/>
          </a:p>
        </p:txBody>
      </p:sp>
    </p:spTree>
    <p:extLst>
      <p:ext uri="{BB962C8B-B14F-4D97-AF65-F5344CB8AC3E}">
        <p14:creationId xmlns:p14="http://schemas.microsoft.com/office/powerpoint/2010/main" val="275990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it like an arcade where the more tickets you have, the better the prize you can exchange them for. The ‘shop’ will be open at the end of each </a:t>
            </a:r>
            <a:r>
              <a:rPr lang="en-GB"/>
              <a:t>half term.</a:t>
            </a:r>
            <a:endParaRPr lang="en-GB" dirty="0"/>
          </a:p>
        </p:txBody>
      </p:sp>
      <p:sp>
        <p:nvSpPr>
          <p:cNvPr id="4" name="Slide Number Placeholder 3"/>
          <p:cNvSpPr>
            <a:spLocks noGrp="1"/>
          </p:cNvSpPr>
          <p:nvPr>
            <p:ph type="sldNum" sz="quarter" idx="5"/>
          </p:nvPr>
        </p:nvSpPr>
        <p:spPr/>
        <p:txBody>
          <a:bodyPr/>
          <a:lstStyle/>
          <a:p>
            <a:fld id="{347370CA-F866-4498-A9AB-9F7645BCEBB7}" type="slidenum">
              <a:rPr lang="en-GB" smtClean="0"/>
              <a:t>15</a:t>
            </a:fld>
            <a:endParaRPr lang="en-GB"/>
          </a:p>
        </p:txBody>
      </p:sp>
    </p:spTree>
    <p:extLst>
      <p:ext uri="{BB962C8B-B14F-4D97-AF65-F5344CB8AC3E}">
        <p14:creationId xmlns:p14="http://schemas.microsoft.com/office/powerpoint/2010/main" val="71893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CDD8-7616-D616-20B0-49B28CE80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4317A-63CA-3683-F2A3-C0162E1EC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0D93B-AB2F-E43F-2C38-B010F62ACE05}"/>
              </a:ext>
            </a:extLst>
          </p:cNvPr>
          <p:cNvSpPr>
            <a:spLocks noGrp="1"/>
          </p:cNvSpPr>
          <p:nvPr>
            <p:ph type="body" idx="1"/>
          </p:nvPr>
        </p:nvSpPr>
        <p:spPr/>
        <p:txBody>
          <a:bodyPr/>
          <a:lstStyle/>
          <a:p>
            <a:r>
              <a:rPr lang="en-GB" dirty="0"/>
              <a:t>Think of it like an arcade where the more tickets you have, the better the prize you can exchange them for.</a:t>
            </a:r>
          </a:p>
        </p:txBody>
      </p:sp>
      <p:sp>
        <p:nvSpPr>
          <p:cNvPr id="4" name="Slide Number Placeholder 3">
            <a:extLst>
              <a:ext uri="{FF2B5EF4-FFF2-40B4-BE49-F238E27FC236}">
                <a16:creationId xmlns:a16="http://schemas.microsoft.com/office/drawing/2014/main" id="{8AE2ABF7-DF1A-DDD5-A60B-2D8D8913201C}"/>
              </a:ext>
            </a:extLst>
          </p:cNvPr>
          <p:cNvSpPr>
            <a:spLocks noGrp="1"/>
          </p:cNvSpPr>
          <p:nvPr>
            <p:ph type="sldNum" sz="quarter" idx="5"/>
          </p:nvPr>
        </p:nvSpPr>
        <p:spPr/>
        <p:txBody>
          <a:bodyPr/>
          <a:lstStyle/>
          <a:p>
            <a:fld id="{347370CA-F866-4498-A9AB-9F7645BCEBB7}" type="slidenum">
              <a:rPr lang="en-GB" smtClean="0"/>
              <a:t>16</a:t>
            </a:fld>
            <a:endParaRPr lang="en-GB"/>
          </a:p>
        </p:txBody>
      </p:sp>
    </p:spTree>
    <p:extLst>
      <p:ext uri="{BB962C8B-B14F-4D97-AF65-F5344CB8AC3E}">
        <p14:creationId xmlns:p14="http://schemas.microsoft.com/office/powerpoint/2010/main" val="185299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6662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8747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7277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840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9/8/2025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969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1741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0744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7133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3281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319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012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948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7117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8084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9381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2506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8520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9/8/2025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8541984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dirty="0">
                <a:latin typeface="NTFPreCursivefk" panose="03000400000000000000" pitchFamily="66" charset="0"/>
              </a:rPr>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a:xfrm>
            <a:off x="1371600" y="3632200"/>
            <a:ext cx="9448800" cy="1161025"/>
          </a:xfrm>
        </p:spPr>
        <p:txBody>
          <a:bodyPr>
            <a:normAutofit/>
          </a:bodyPr>
          <a:lstStyle/>
          <a:p>
            <a:r>
              <a:rPr lang="en-GB" dirty="0">
                <a:latin typeface="NTFPreCursivefk" panose="03000400000000000000" pitchFamily="66" charset="0"/>
              </a:rPr>
              <a:t>Rabbit Class</a:t>
            </a:r>
          </a:p>
          <a:p>
            <a:r>
              <a:rPr lang="en-GB" dirty="0">
                <a:latin typeface="NTFPreCursivefk" panose="03000400000000000000" pitchFamily="66" charset="0"/>
              </a:rPr>
              <a:t>Miss Noe</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799" y="1964264"/>
            <a:ext cx="11339945" cy="4769045"/>
          </a:xfrm>
        </p:spPr>
        <p:txBody>
          <a:bodyPr numCol="3">
            <a:normAutofit fontScale="92500" lnSpcReduction="10000"/>
          </a:bodyPr>
          <a:lstStyle/>
          <a:p>
            <a:pPr marL="0" indent="0">
              <a:buNone/>
            </a:pPr>
            <a:r>
              <a:rPr lang="en-GB" b="1" dirty="0"/>
              <a:t>Maths</a:t>
            </a:r>
          </a:p>
          <a:p>
            <a:r>
              <a:rPr lang="en-GB" dirty="0"/>
              <a:t>Compare and order numbers up to 100.</a:t>
            </a:r>
          </a:p>
          <a:p>
            <a:pPr marL="0" indent="0">
              <a:buNone/>
            </a:pPr>
            <a:r>
              <a:rPr lang="en-GB" dirty="0"/>
              <a:t>• Read and write all numbers to 100 in digits and words</a:t>
            </a:r>
          </a:p>
          <a:p>
            <a:pPr marL="0" indent="0">
              <a:buNone/>
            </a:pPr>
            <a:r>
              <a:rPr lang="en-GB" dirty="0"/>
              <a:t>• Recall and use +/- facts to 20</a:t>
            </a:r>
          </a:p>
          <a:p>
            <a:pPr marL="0" indent="0">
              <a:buNone/>
            </a:pPr>
            <a:r>
              <a:rPr lang="en-GB" dirty="0"/>
              <a:t>• Derive and use related facts  to 100</a:t>
            </a:r>
          </a:p>
          <a:p>
            <a:pPr marL="0" indent="0">
              <a:buNone/>
            </a:pPr>
            <a:r>
              <a:rPr lang="en-GB" dirty="0"/>
              <a:t>• Count in multiples of 2, 3, 5 and 10 from any number up to 100</a:t>
            </a:r>
          </a:p>
          <a:p>
            <a:pPr marL="0" indent="0">
              <a:buNone/>
            </a:pPr>
            <a:r>
              <a:rPr lang="en-GB" dirty="0"/>
              <a:t>• Recall and use multiplication and division facts for 2, 5 and 10 tables to solve x and ÷ equations</a:t>
            </a:r>
          </a:p>
          <a:p>
            <a:pPr marL="0" indent="0">
              <a:buNone/>
            </a:pPr>
            <a:endParaRPr lang="en-GB" dirty="0"/>
          </a:p>
          <a:p>
            <a:pPr marL="0" indent="0">
              <a:buNone/>
            </a:pPr>
            <a:r>
              <a:rPr lang="en-GB" dirty="0"/>
              <a:t>• Recognise place value of any 2-digit number</a:t>
            </a:r>
          </a:p>
          <a:p>
            <a:pPr marL="0" indent="0">
              <a:buNone/>
            </a:pPr>
            <a:r>
              <a:rPr lang="en-GB" dirty="0"/>
              <a:t>• Add and subtract:</a:t>
            </a:r>
          </a:p>
          <a:p>
            <a:pPr marL="0" indent="0">
              <a:buNone/>
            </a:pPr>
            <a:r>
              <a:rPr lang="en-GB" dirty="0"/>
              <a:t>      2-digit and 1-digit  (43+6)</a:t>
            </a:r>
          </a:p>
          <a:p>
            <a:pPr marL="0" indent="0">
              <a:buNone/>
            </a:pPr>
            <a:r>
              <a:rPr lang="en-GB" dirty="0"/>
              <a:t>      2-digit and 10s (45-20)</a:t>
            </a:r>
          </a:p>
          <a:p>
            <a:pPr marL="0" indent="0">
              <a:buNone/>
            </a:pPr>
            <a:r>
              <a:rPr lang="en-GB" dirty="0"/>
              <a:t>      Two 2-digits(13+34)</a:t>
            </a:r>
          </a:p>
          <a:p>
            <a:pPr marL="0" indent="0">
              <a:buNone/>
            </a:pPr>
            <a:r>
              <a:rPr lang="en-GB" dirty="0"/>
              <a:t>      Three 1-digit (4+5+7)</a:t>
            </a:r>
          </a:p>
          <a:p>
            <a:pPr marL="0" indent="0">
              <a:buNone/>
            </a:pPr>
            <a:r>
              <a:rPr lang="en-GB" dirty="0"/>
              <a:t>• Recognise and use inverse (14+5=19, so 19-</a:t>
            </a:r>
            <a:r>
              <a:rPr lang="de-DE" dirty="0"/>
              <a:t>5=14, 3x5=15, so 15 ÷ 3=5)</a:t>
            </a:r>
          </a:p>
          <a:p>
            <a:pPr marL="0" indent="0">
              <a:buNone/>
            </a:pPr>
            <a:r>
              <a:rPr lang="en-GB" dirty="0"/>
              <a:t>• Recognise, find, name and write 1/3; 1/4; 2/4; 3/4</a:t>
            </a:r>
          </a:p>
          <a:p>
            <a:pPr marL="0" indent="0">
              <a:buNone/>
            </a:pPr>
            <a:endParaRPr lang="en-GB" dirty="0"/>
          </a:p>
          <a:p>
            <a:pPr marL="0" indent="0">
              <a:buNone/>
            </a:pPr>
            <a:endParaRPr lang="en-GB" dirty="0"/>
          </a:p>
          <a:p>
            <a:pPr marL="0" indent="0">
              <a:buNone/>
            </a:pPr>
            <a:r>
              <a:rPr lang="en-GB" dirty="0"/>
              <a:t>• Recognise equivalence of simple fractions (2/4 =½)</a:t>
            </a:r>
          </a:p>
          <a:p>
            <a:pPr marL="0" indent="0">
              <a:buNone/>
            </a:pPr>
            <a:r>
              <a:rPr lang="en-GB" dirty="0"/>
              <a:t>• Use symbols for £ and p and add/subtract amounts of money</a:t>
            </a:r>
          </a:p>
          <a:p>
            <a:pPr marL="0" indent="0">
              <a:buNone/>
            </a:pPr>
            <a:r>
              <a:rPr lang="en-GB" dirty="0"/>
              <a:t>• Know and use standard measures, e.g. cm and g</a:t>
            </a:r>
          </a:p>
          <a:p>
            <a:pPr marL="0" indent="0">
              <a:buNone/>
            </a:pPr>
            <a:r>
              <a:rPr lang="en-GB" dirty="0"/>
              <a:t>• Tell time to five minutes, including quarter past/to</a:t>
            </a:r>
          </a:p>
          <a:p>
            <a:pPr marL="0" indent="0">
              <a:buNone/>
            </a:pPr>
            <a:r>
              <a:rPr lang="en-GB" dirty="0"/>
              <a:t>• Describe properties of 2D shape including the number of sides and lines of symmetry</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7697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pPr marL="0" indent="0">
              <a:buNone/>
            </a:pPr>
            <a:r>
              <a:rPr lang="en-GB" dirty="0"/>
              <a:t>Government tests:</a:t>
            </a:r>
          </a:p>
          <a:p>
            <a:r>
              <a:rPr lang="en-GB" dirty="0"/>
              <a:t> Phonics screening checks. </a:t>
            </a:r>
          </a:p>
          <a:p>
            <a:pPr marL="0" indent="0">
              <a:buNone/>
            </a:pPr>
            <a:endParaRPr lang="en-GB" dirty="0"/>
          </a:p>
          <a:p>
            <a:pPr marL="0" indent="0">
              <a:buNone/>
            </a:pPr>
            <a:r>
              <a:rPr lang="en-GB" dirty="0"/>
              <a:t>We will provide more information about this nearer the time.</a:t>
            </a:r>
          </a:p>
          <a:p>
            <a:pPr marL="0" indent="0">
              <a:buNone/>
            </a:pPr>
            <a:endParaRPr lang="en-GB" dirty="0"/>
          </a:p>
          <a:p>
            <a:pPr marL="0" indent="0">
              <a:buNone/>
            </a:pPr>
            <a:r>
              <a:rPr lang="en-GB" dirty="0"/>
              <a:t>Throughout the year both informal and formal testing in school will help us to identify where children need support and to be pushed further.</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All pupils must read a book at least three times per week and record this in their planner, if this is not done they will go to the hall during one playtime and read then.</a:t>
            </a:r>
          </a:p>
          <a:p>
            <a:r>
              <a:rPr lang="en-GB" dirty="0"/>
              <a:t>Every child who reads five times in a week receives a Reading Champion certificate/sticker. </a:t>
            </a:r>
          </a:p>
          <a:p>
            <a:r>
              <a:rPr lang="en-GB" dirty="0"/>
              <a:t>Every time a child receives ten Reading Champion certificates, they choose a book to keep</a:t>
            </a:r>
          </a:p>
          <a:p>
            <a:r>
              <a:rPr lang="en-GB" dirty="0"/>
              <a:t>Online homework: Children will be expected to practice TTRS after half term and phase 5 phonics at least once weekly.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6C58-96EF-3560-3824-09E3FCE12A43}"/>
              </a:ext>
            </a:extLst>
          </p:cNvPr>
          <p:cNvSpPr>
            <a:spLocks noGrp="1"/>
          </p:cNvSpPr>
          <p:nvPr>
            <p:ph type="title"/>
          </p:nvPr>
        </p:nvSpPr>
        <p:spPr>
          <a:xfrm>
            <a:off x="-683719" y="0"/>
            <a:ext cx="8610600" cy="1293028"/>
          </a:xfrm>
        </p:spPr>
        <p:txBody>
          <a:bodyPr/>
          <a:lstStyle/>
          <a:p>
            <a:r>
              <a:rPr lang="en-GB" dirty="0"/>
              <a:t>Homework</a:t>
            </a:r>
          </a:p>
        </p:txBody>
      </p:sp>
      <p:sp>
        <p:nvSpPr>
          <p:cNvPr id="3" name="Content Placeholder 2">
            <a:extLst>
              <a:ext uri="{FF2B5EF4-FFF2-40B4-BE49-F238E27FC236}">
                <a16:creationId xmlns:a16="http://schemas.microsoft.com/office/drawing/2014/main" id="{C0062F0E-E52D-E935-98D3-606AD387D771}"/>
              </a:ext>
            </a:extLst>
          </p:cNvPr>
          <p:cNvSpPr>
            <a:spLocks noGrp="1"/>
          </p:cNvSpPr>
          <p:nvPr>
            <p:ph idx="1"/>
          </p:nvPr>
        </p:nvSpPr>
        <p:spPr>
          <a:xfrm>
            <a:off x="567812" y="1293028"/>
            <a:ext cx="10820400" cy="4024125"/>
          </a:xfrm>
        </p:spPr>
        <p:txBody>
          <a:bodyPr/>
          <a:lstStyle/>
          <a:p>
            <a:r>
              <a:rPr lang="en-GB" dirty="0"/>
              <a:t>Your child will receive homework on Wednesdays which will practise the phonics sounds or spelling pattern we have been learning. This is to enable them to practice and consolidate their learning at home. </a:t>
            </a:r>
          </a:p>
          <a:p>
            <a:r>
              <a:rPr lang="en-GB" dirty="0"/>
              <a:t>Example:</a:t>
            </a:r>
          </a:p>
          <a:p>
            <a:endParaRPr lang="en-GB" dirty="0"/>
          </a:p>
        </p:txBody>
      </p:sp>
      <p:pic>
        <p:nvPicPr>
          <p:cNvPr id="6" name="Picture 5">
            <a:extLst>
              <a:ext uri="{FF2B5EF4-FFF2-40B4-BE49-F238E27FC236}">
                <a16:creationId xmlns:a16="http://schemas.microsoft.com/office/drawing/2014/main" id="{58DCBF9F-84A6-E69D-C591-34705B6E294B}"/>
              </a:ext>
            </a:extLst>
          </p:cNvPr>
          <p:cNvPicPr>
            <a:picLocks noChangeAspect="1"/>
          </p:cNvPicPr>
          <p:nvPr/>
        </p:nvPicPr>
        <p:blipFill>
          <a:blip r:embed="rId3"/>
          <a:stretch>
            <a:fillRect/>
          </a:stretch>
        </p:blipFill>
        <p:spPr>
          <a:xfrm>
            <a:off x="2504574" y="2372588"/>
            <a:ext cx="7182852" cy="5239481"/>
          </a:xfrm>
          <a:prstGeom prst="rect">
            <a:avLst/>
          </a:prstGeom>
        </p:spPr>
      </p:pic>
    </p:spTree>
    <p:extLst>
      <p:ext uri="{BB962C8B-B14F-4D97-AF65-F5344CB8AC3E}">
        <p14:creationId xmlns:p14="http://schemas.microsoft.com/office/powerpoint/2010/main" val="166736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How can you support your child?</a:t>
            </a:r>
          </a:p>
        </p:txBody>
      </p:sp>
      <p:sp>
        <p:nvSpPr>
          <p:cNvPr id="3" name="Content Placeholder 2"/>
          <p:cNvSpPr>
            <a:spLocks noGrp="1"/>
          </p:cNvSpPr>
          <p:nvPr>
            <p:ph idx="1"/>
          </p:nvPr>
        </p:nvSpPr>
        <p:spPr>
          <a:xfrm>
            <a:off x="685800" y="1631853"/>
            <a:ext cx="11187332" cy="4600136"/>
          </a:xfrm>
        </p:spPr>
        <p:txBody>
          <a:bodyPr>
            <a:noAutofit/>
          </a:bodyPr>
          <a:lstStyle/>
          <a:p>
            <a:r>
              <a:rPr lang="en-GB" sz="3200" dirty="0">
                <a:latin typeface="NTFPreCursivefk" panose="03000400000000000000" pitchFamily="66" charset="0"/>
              </a:rPr>
              <a:t>Ensure they  read regularly</a:t>
            </a:r>
          </a:p>
          <a:p>
            <a:r>
              <a:rPr lang="en-GB" sz="3200" dirty="0">
                <a:latin typeface="NTFPreCursivefk" panose="03000400000000000000" pitchFamily="66" charset="0"/>
              </a:rPr>
              <a:t> Use the hints in the home school book to support your child when reading, asking comprehension questions is very important.</a:t>
            </a:r>
          </a:p>
          <a:p>
            <a:r>
              <a:rPr lang="en-GB" sz="3200" dirty="0">
                <a:latin typeface="NTFPreCursivefk" panose="03000400000000000000" pitchFamily="66" charset="0"/>
              </a:rPr>
              <a:t>Help them learn their times tables through using TTRS </a:t>
            </a:r>
            <a:r>
              <a:rPr lang="en-GB" sz="3200" dirty="0" err="1">
                <a:latin typeface="NTFPreCursivefk" panose="03000400000000000000" pitchFamily="66" charset="0"/>
              </a:rPr>
              <a:t>etc</a:t>
            </a:r>
            <a:endParaRPr lang="en-GB" sz="3200" dirty="0">
              <a:latin typeface="NTFPreCursivefk" panose="03000400000000000000" pitchFamily="66" charset="0"/>
            </a:endParaRPr>
          </a:p>
          <a:p>
            <a:r>
              <a:rPr lang="en-GB" sz="3200" dirty="0">
                <a:latin typeface="NTFPreCursivefk" panose="03000400000000000000" pitchFamily="66" charset="0"/>
              </a:rPr>
              <a:t>Encourage independence – they pack and carry their bag, fill their water bottle, remember their lunch box.</a:t>
            </a:r>
          </a:p>
          <a:p>
            <a:r>
              <a:rPr lang="en-GB" sz="3200" dirty="0">
                <a:latin typeface="NTFPreCursivefk" panose="03000400000000000000" pitchFamily="66" charset="0"/>
              </a:rPr>
              <a:t>Teach them to tie their shoelaces.</a:t>
            </a:r>
          </a:p>
          <a:p>
            <a:r>
              <a:rPr lang="en-GB" sz="3200" dirty="0">
                <a:latin typeface="NTFPreCursivefk" panose="03000400000000000000" pitchFamily="66" charset="0"/>
              </a:rPr>
              <a:t>Ask them what they enjoyed about school each day.</a:t>
            </a:r>
          </a:p>
        </p:txBody>
      </p:sp>
    </p:spTree>
    <p:extLst>
      <p:ext uri="{BB962C8B-B14F-4D97-AF65-F5344CB8AC3E}">
        <p14:creationId xmlns:p14="http://schemas.microsoft.com/office/powerpoint/2010/main" val="124929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92CC-13D3-C53D-A8B5-FCF089C31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19EC2-C125-47BA-72CA-04113F6008B0}"/>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ATTENDANCE MATTERS</a:t>
            </a:r>
          </a:p>
        </p:txBody>
      </p:sp>
      <p:sp>
        <p:nvSpPr>
          <p:cNvPr id="3" name="Content Placeholder 2">
            <a:extLst>
              <a:ext uri="{FF2B5EF4-FFF2-40B4-BE49-F238E27FC236}">
                <a16:creationId xmlns:a16="http://schemas.microsoft.com/office/drawing/2014/main" id="{87CA334B-A6D4-8E72-FB3D-9ADA36B721E5}"/>
              </a:ext>
            </a:extLst>
          </p:cNvPr>
          <p:cNvSpPr>
            <a:spLocks noGrp="1"/>
          </p:cNvSpPr>
          <p:nvPr>
            <p:ph idx="1"/>
          </p:nvPr>
        </p:nvSpPr>
        <p:spPr>
          <a:xfrm>
            <a:off x="685799" y="1631852"/>
            <a:ext cx="11332029" cy="4935862"/>
          </a:xfrm>
        </p:spPr>
        <p:txBody>
          <a:bodyPr>
            <a:noAutofit/>
          </a:bodyPr>
          <a:lstStyle/>
          <a:p>
            <a:r>
              <a:rPr lang="en-GB" sz="3200" dirty="0">
                <a:latin typeface="NTFPreCursivefk" panose="03000400000000000000" pitchFamily="66" charset="0"/>
              </a:rPr>
              <a:t>Our target this year is for every child to have at least 96% attendance.</a:t>
            </a:r>
          </a:p>
          <a:p>
            <a:r>
              <a:rPr lang="en-GB" sz="3200" dirty="0">
                <a:latin typeface="NTFPreCursivefk" panose="03000400000000000000" pitchFamily="66" charset="0"/>
              </a:rPr>
              <a:t>This means having no more than seven days off across the whole school year!</a:t>
            </a:r>
          </a:p>
          <a:p>
            <a:r>
              <a:rPr lang="en-GB" sz="3200" dirty="0">
                <a:latin typeface="NTFPreCursivefk" panose="03000400000000000000" pitchFamily="66" charset="0"/>
              </a:rPr>
              <a:t>If your child has one day off per month, their attendance would be 94%.</a:t>
            </a:r>
          </a:p>
          <a:p>
            <a:r>
              <a:rPr lang="en-GB" sz="3200" dirty="0">
                <a:latin typeface="NTFPreCursivefk" panose="03000400000000000000" pitchFamily="66" charset="0"/>
              </a:rPr>
              <a:t>If they have one day off per fortnight, their attendance would be below 90%, which would be recorded by the Government as Persistent Absence.</a:t>
            </a:r>
          </a:p>
          <a:p>
            <a:r>
              <a:rPr lang="en-GB" sz="3200" dirty="0">
                <a:latin typeface="NTFPreCursivefk" panose="03000400000000000000" pitchFamily="66" charset="0"/>
              </a:rPr>
              <a:t>Any child whose attendance is below 90% will be given an Attendance Plan.</a:t>
            </a:r>
            <a:endParaRPr lang="en-GB" sz="3000" dirty="0">
              <a:latin typeface="NTFPreCursivefk" panose="03000400000000000000" pitchFamily="66" charset="0"/>
            </a:endParaRPr>
          </a:p>
          <a:p>
            <a:r>
              <a:rPr lang="en-GB" sz="3200" dirty="0">
                <a:latin typeface="NTFPreCursivefk" panose="03000400000000000000" pitchFamily="66" charset="0"/>
              </a:rPr>
              <a:t>As well as our usual rewards for every class whose attendance is at least 96%, we are introducing a new reward scheme for pupils, where they will get a ticket to spend in the school shop every time they are here all week – that’s a maximum of 38 tickets, which would ‘buy’ amazing prizes!</a:t>
            </a:r>
          </a:p>
        </p:txBody>
      </p:sp>
    </p:spTree>
    <p:extLst>
      <p:ext uri="{BB962C8B-B14F-4D97-AF65-F5344CB8AC3E}">
        <p14:creationId xmlns:p14="http://schemas.microsoft.com/office/powerpoint/2010/main" val="381010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0487-45AE-D451-80C2-73D8E90E1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10A7E-1A1C-1A6E-7786-EAC9D6A36C65}"/>
              </a:ext>
            </a:extLst>
          </p:cNvPr>
          <p:cNvSpPr>
            <a:spLocks noGrp="1"/>
          </p:cNvSpPr>
          <p:nvPr>
            <p:ph type="title"/>
          </p:nvPr>
        </p:nvSpPr>
        <p:spPr>
          <a:xfrm>
            <a:off x="685800" y="764373"/>
            <a:ext cx="10820400" cy="1293028"/>
          </a:xfrm>
        </p:spPr>
        <p:txBody>
          <a:bodyPr/>
          <a:lstStyle/>
          <a:p>
            <a:r>
              <a:rPr lang="en-GB" dirty="0">
                <a:latin typeface="NTFPreCursivefk" panose="03000400000000000000" pitchFamily="66" charset="0"/>
              </a:rPr>
              <a:t>WHY IS ATTENDANCE SO IMPORTANT?</a:t>
            </a:r>
          </a:p>
        </p:txBody>
      </p:sp>
      <p:sp>
        <p:nvSpPr>
          <p:cNvPr id="3" name="Content Placeholder 2">
            <a:extLst>
              <a:ext uri="{FF2B5EF4-FFF2-40B4-BE49-F238E27FC236}">
                <a16:creationId xmlns:a16="http://schemas.microsoft.com/office/drawing/2014/main" id="{25CCF634-8E08-BB0B-56D7-AF435C6298E1}"/>
              </a:ext>
            </a:extLst>
          </p:cNvPr>
          <p:cNvSpPr>
            <a:spLocks noGrp="1"/>
          </p:cNvSpPr>
          <p:nvPr>
            <p:ph idx="1"/>
          </p:nvPr>
        </p:nvSpPr>
        <p:spPr>
          <a:xfrm>
            <a:off x="685800" y="1631852"/>
            <a:ext cx="11187332" cy="5226148"/>
          </a:xfrm>
        </p:spPr>
        <p:txBody>
          <a:bodyPr>
            <a:noAutofit/>
          </a:bodyPr>
          <a:lstStyle/>
          <a:p>
            <a:r>
              <a:rPr lang="en-GB" sz="3200" dirty="0">
                <a:latin typeface="NTFPreCursivefk" panose="03000400000000000000" pitchFamily="66" charset="0"/>
              </a:rPr>
              <a:t>Every day at school counts – even a few days of missed school can have a massive effect on a child’s education and life chances.</a:t>
            </a:r>
          </a:p>
          <a:p>
            <a:r>
              <a:rPr lang="en-GB" sz="3200" dirty="0">
                <a:latin typeface="NTFPreCursivefk" panose="03000400000000000000" pitchFamily="66" charset="0"/>
              </a:rPr>
              <a:t>Government research shows that primary school children who attend nearly every day are 30% more likely to reach the expected standard in reading, writing and maths than pupils who only attend 90-95% of the time.</a:t>
            </a:r>
          </a:p>
          <a:p>
            <a:r>
              <a:rPr lang="en-GB" sz="3200" dirty="0">
                <a:latin typeface="NTFPreCursivefk" panose="03000400000000000000" pitchFamily="66" charset="0"/>
              </a:rPr>
              <a:t>Research also shows that pupils whose attendance is below 90% (which is the same as having one day off every two weeks) could earn £10,000 less per year as an adult than a pupil who attended school nearly every day.</a:t>
            </a:r>
          </a:p>
          <a:p>
            <a:r>
              <a:rPr lang="en-GB" sz="3200" dirty="0">
                <a:latin typeface="NTFPreCursivefk" panose="03000400000000000000" pitchFamily="66" charset="0"/>
              </a:rPr>
              <a:t>We need your help to make good attendance a priority: only keep your child off school when they are genuinely too ill to attend, and talk to us if there is anything that we can do to work together.</a:t>
            </a:r>
          </a:p>
        </p:txBody>
      </p:sp>
    </p:spTree>
    <p:extLst>
      <p:ext uri="{BB962C8B-B14F-4D97-AF65-F5344CB8AC3E}">
        <p14:creationId xmlns:p14="http://schemas.microsoft.com/office/powerpoint/2010/main" val="17904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Please do speak to me on the gate if I am available and it’s appropriate</a:t>
            </a:r>
          </a:p>
          <a:p>
            <a:r>
              <a:rPr lang="en-GB" dirty="0"/>
              <a:t>For a longer/confidential discussion, please ask for a telephone appointment</a:t>
            </a:r>
          </a:p>
          <a:p>
            <a:r>
              <a:rPr lang="en-GB" dirty="0"/>
              <a:t>You can also speak to a member of office staff or the Senior Leadership Team if you need further assistance</a:t>
            </a:r>
          </a:p>
          <a:p>
            <a:r>
              <a:rPr lang="en-GB" dirty="0"/>
              <a:t>If your child is going home with someone else at the end of the day please let us know. Alternatively if you have a regular arrangement with a trusted adult already please write this in their planner.</a:t>
            </a: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Any questions?</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Our class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
        <p:nvSpPr>
          <p:cNvPr id="7" name="TextBox 6">
            <a:extLst>
              <a:ext uri="{FF2B5EF4-FFF2-40B4-BE49-F238E27FC236}">
                <a16:creationId xmlns:a16="http://schemas.microsoft.com/office/drawing/2014/main" id="{71260510-7EE6-4161-67D0-2B3AB18472ED}"/>
              </a:ext>
            </a:extLst>
          </p:cNvPr>
          <p:cNvSpPr txBox="1"/>
          <p:nvPr/>
        </p:nvSpPr>
        <p:spPr>
          <a:xfrm>
            <a:off x="545691" y="3105834"/>
            <a:ext cx="2875935" cy="646331"/>
          </a:xfrm>
          <a:prstGeom prst="rect">
            <a:avLst/>
          </a:prstGeom>
          <a:noFill/>
        </p:spPr>
        <p:txBody>
          <a:bodyPr wrap="square" rtlCol="0">
            <a:spAutoFit/>
          </a:bodyPr>
          <a:lstStyle/>
          <a:p>
            <a:r>
              <a:rPr lang="en-GB" dirty="0"/>
              <a:t>Miss Noe</a:t>
            </a:r>
          </a:p>
          <a:p>
            <a:r>
              <a:rPr lang="en-GB" dirty="0"/>
              <a:t>Monday-Friday</a:t>
            </a:r>
          </a:p>
        </p:txBody>
      </p:sp>
      <p:sp>
        <p:nvSpPr>
          <p:cNvPr id="9" name="TextBox 8">
            <a:extLst>
              <a:ext uri="{FF2B5EF4-FFF2-40B4-BE49-F238E27FC236}">
                <a16:creationId xmlns:a16="http://schemas.microsoft.com/office/drawing/2014/main" id="{85956B60-499C-1774-4E8D-0E6CB12513DE}"/>
              </a:ext>
            </a:extLst>
          </p:cNvPr>
          <p:cNvSpPr txBox="1"/>
          <p:nvPr/>
        </p:nvSpPr>
        <p:spPr>
          <a:xfrm>
            <a:off x="3220064" y="3085008"/>
            <a:ext cx="2875935" cy="646331"/>
          </a:xfrm>
          <a:prstGeom prst="rect">
            <a:avLst/>
          </a:prstGeom>
          <a:noFill/>
        </p:spPr>
        <p:txBody>
          <a:bodyPr wrap="square" rtlCol="0">
            <a:spAutoFit/>
          </a:bodyPr>
          <a:lstStyle/>
          <a:p>
            <a:r>
              <a:rPr lang="en-GB" dirty="0"/>
              <a:t>Miss Parkinson</a:t>
            </a:r>
          </a:p>
          <a:p>
            <a:r>
              <a:rPr lang="en-GB" dirty="0"/>
              <a:t>Monday-Friday</a:t>
            </a:r>
          </a:p>
        </p:txBody>
      </p:sp>
      <p:sp>
        <p:nvSpPr>
          <p:cNvPr id="3" name="TextBox 2">
            <a:extLst>
              <a:ext uri="{FF2B5EF4-FFF2-40B4-BE49-F238E27FC236}">
                <a16:creationId xmlns:a16="http://schemas.microsoft.com/office/drawing/2014/main" id="{80C20963-CC09-66D8-D12E-A5435954F0A6}"/>
              </a:ext>
            </a:extLst>
          </p:cNvPr>
          <p:cNvSpPr txBox="1"/>
          <p:nvPr/>
        </p:nvSpPr>
        <p:spPr>
          <a:xfrm>
            <a:off x="6095999" y="3105833"/>
            <a:ext cx="2875935" cy="646331"/>
          </a:xfrm>
          <a:prstGeom prst="rect">
            <a:avLst/>
          </a:prstGeom>
          <a:noFill/>
        </p:spPr>
        <p:txBody>
          <a:bodyPr wrap="square" rtlCol="0">
            <a:spAutoFit/>
          </a:bodyPr>
          <a:lstStyle/>
          <a:p>
            <a:r>
              <a:rPr lang="en-GB" dirty="0"/>
              <a:t>Miss Brewer</a:t>
            </a:r>
          </a:p>
          <a:p>
            <a:r>
              <a:rPr lang="en-GB" dirty="0"/>
              <a:t>Tuesday-Friday (am)</a:t>
            </a:r>
          </a:p>
        </p:txBody>
      </p:sp>
      <p:sp>
        <p:nvSpPr>
          <p:cNvPr id="5" name="TextBox 4">
            <a:extLst>
              <a:ext uri="{FF2B5EF4-FFF2-40B4-BE49-F238E27FC236}">
                <a16:creationId xmlns:a16="http://schemas.microsoft.com/office/drawing/2014/main" id="{C49C4BA9-CF0E-5BB7-06AD-8817D3534C52}"/>
              </a:ext>
            </a:extLst>
          </p:cNvPr>
          <p:cNvSpPr txBox="1"/>
          <p:nvPr/>
        </p:nvSpPr>
        <p:spPr>
          <a:xfrm>
            <a:off x="9062882" y="3087603"/>
            <a:ext cx="2875935" cy="923330"/>
          </a:xfrm>
          <a:prstGeom prst="rect">
            <a:avLst/>
          </a:prstGeom>
          <a:noFill/>
        </p:spPr>
        <p:txBody>
          <a:bodyPr wrap="square" rtlCol="0">
            <a:spAutoFit/>
          </a:bodyPr>
          <a:lstStyle/>
          <a:p>
            <a:r>
              <a:rPr lang="en-GB" dirty="0"/>
              <a:t>Mr </a:t>
            </a:r>
            <a:r>
              <a:rPr lang="en-GB" dirty="0" err="1"/>
              <a:t>Bursford</a:t>
            </a:r>
            <a:endParaRPr lang="en-GB" dirty="0"/>
          </a:p>
          <a:p>
            <a:r>
              <a:rPr lang="en-GB" dirty="0"/>
              <a:t>Monday</a:t>
            </a:r>
          </a:p>
          <a:p>
            <a:r>
              <a:rPr lang="en-GB" dirty="0"/>
              <a:t>Tuesday-Friday (pm)</a:t>
            </a:r>
          </a:p>
        </p:txBody>
      </p:sp>
      <p:pic>
        <p:nvPicPr>
          <p:cNvPr id="8" name="Picture 7">
            <a:extLst>
              <a:ext uri="{FF2B5EF4-FFF2-40B4-BE49-F238E27FC236}">
                <a16:creationId xmlns:a16="http://schemas.microsoft.com/office/drawing/2014/main" id="{A3EC07E2-9CC0-D2D6-9062-1870D39A6650}"/>
              </a:ext>
            </a:extLst>
          </p:cNvPr>
          <p:cNvPicPr>
            <a:picLocks noChangeAspect="1"/>
          </p:cNvPicPr>
          <p:nvPr/>
        </p:nvPicPr>
        <p:blipFill>
          <a:blip r:embed="rId3"/>
          <a:stretch>
            <a:fillRect/>
          </a:stretch>
        </p:blipFill>
        <p:spPr>
          <a:xfrm>
            <a:off x="411726" y="4010933"/>
            <a:ext cx="1752600" cy="2609850"/>
          </a:xfrm>
          <a:prstGeom prst="rect">
            <a:avLst/>
          </a:prstGeom>
        </p:spPr>
      </p:pic>
      <p:pic>
        <p:nvPicPr>
          <p:cNvPr id="11" name="Picture 10">
            <a:extLst>
              <a:ext uri="{FF2B5EF4-FFF2-40B4-BE49-F238E27FC236}">
                <a16:creationId xmlns:a16="http://schemas.microsoft.com/office/drawing/2014/main" id="{94A0F3C5-DC35-0D2B-F0A1-885CE8B5D844}"/>
              </a:ext>
            </a:extLst>
          </p:cNvPr>
          <p:cNvPicPr>
            <a:picLocks noChangeAspect="1"/>
          </p:cNvPicPr>
          <p:nvPr/>
        </p:nvPicPr>
        <p:blipFill>
          <a:blip r:embed="rId4"/>
          <a:stretch>
            <a:fillRect/>
          </a:stretch>
        </p:blipFill>
        <p:spPr>
          <a:xfrm>
            <a:off x="3013279" y="4069924"/>
            <a:ext cx="1733550" cy="2314575"/>
          </a:xfrm>
          <a:prstGeom prst="rect">
            <a:avLst/>
          </a:prstGeom>
        </p:spPr>
      </p:pic>
      <p:pic>
        <p:nvPicPr>
          <p:cNvPr id="13" name="Picture 12">
            <a:extLst>
              <a:ext uri="{FF2B5EF4-FFF2-40B4-BE49-F238E27FC236}">
                <a16:creationId xmlns:a16="http://schemas.microsoft.com/office/drawing/2014/main" id="{516480A1-6EBA-171A-CCD5-BA681D5290AE}"/>
              </a:ext>
            </a:extLst>
          </p:cNvPr>
          <p:cNvPicPr>
            <a:picLocks noChangeAspect="1"/>
          </p:cNvPicPr>
          <p:nvPr/>
        </p:nvPicPr>
        <p:blipFill>
          <a:blip r:embed="rId5"/>
          <a:stretch>
            <a:fillRect/>
          </a:stretch>
        </p:blipFill>
        <p:spPr>
          <a:xfrm>
            <a:off x="6095999" y="4069924"/>
            <a:ext cx="1733550" cy="2314575"/>
          </a:xfrm>
          <a:prstGeom prst="rect">
            <a:avLst/>
          </a:prstGeom>
        </p:spPr>
      </p:pic>
      <p:pic>
        <p:nvPicPr>
          <p:cNvPr id="15" name="Picture 14">
            <a:extLst>
              <a:ext uri="{FF2B5EF4-FFF2-40B4-BE49-F238E27FC236}">
                <a16:creationId xmlns:a16="http://schemas.microsoft.com/office/drawing/2014/main" id="{6F04F6FF-9C9C-C889-A318-CC503A58A570}"/>
              </a:ext>
            </a:extLst>
          </p:cNvPr>
          <p:cNvPicPr>
            <a:picLocks noChangeAspect="1"/>
          </p:cNvPicPr>
          <p:nvPr/>
        </p:nvPicPr>
        <p:blipFill>
          <a:blip r:embed="rId6"/>
          <a:stretch>
            <a:fillRect/>
          </a:stretch>
        </p:blipFill>
        <p:spPr>
          <a:xfrm>
            <a:off x="9478447" y="3960386"/>
            <a:ext cx="1819275" cy="2533650"/>
          </a:xfrm>
          <a:prstGeom prst="rect">
            <a:avLst/>
          </a:prstGeom>
        </p:spPr>
      </p:pic>
    </p:spTree>
    <p:extLst>
      <p:ext uri="{BB962C8B-B14F-4D97-AF65-F5344CB8AC3E}">
        <p14:creationId xmlns:p14="http://schemas.microsoft.com/office/powerpoint/2010/main" val="298031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a:xfrm>
            <a:off x="0" y="-93137"/>
            <a:ext cx="8610600" cy="1293028"/>
          </a:xfrm>
        </p:spPr>
        <p:txBody>
          <a:bodyPr/>
          <a:lstStyle/>
          <a:p>
            <a:r>
              <a:rPr lang="en-GB" dirty="0"/>
              <a:t>routines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9464430" y="0"/>
            <a:ext cx="1409611" cy="1106755"/>
          </a:xfrm>
          <a:prstGeom prst="rect">
            <a:avLst/>
          </a:prstGeom>
        </p:spPr>
      </p:pic>
      <p:pic>
        <p:nvPicPr>
          <p:cNvPr id="6" name="Picture 5">
            <a:extLst>
              <a:ext uri="{FF2B5EF4-FFF2-40B4-BE49-F238E27FC236}">
                <a16:creationId xmlns:a16="http://schemas.microsoft.com/office/drawing/2014/main" id="{7026482D-7AFB-E9AC-DBC4-07A8BFDF64A2}"/>
              </a:ext>
            </a:extLst>
          </p:cNvPr>
          <p:cNvPicPr>
            <a:picLocks noChangeAspect="1"/>
          </p:cNvPicPr>
          <p:nvPr/>
        </p:nvPicPr>
        <p:blipFill>
          <a:blip r:embed="rId3"/>
          <a:stretch>
            <a:fillRect/>
          </a:stretch>
        </p:blipFill>
        <p:spPr>
          <a:xfrm>
            <a:off x="348737" y="1106755"/>
            <a:ext cx="9458940" cy="5398402"/>
          </a:xfrm>
          <a:prstGeom prst="rect">
            <a:avLst/>
          </a:prstGeom>
        </p:spPr>
      </p:pic>
    </p:spTree>
    <p:extLst>
      <p:ext uri="{BB962C8B-B14F-4D97-AF65-F5344CB8AC3E}">
        <p14:creationId xmlns:p14="http://schemas.microsoft.com/office/powerpoint/2010/main" val="279501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vert="horz" lIns="91440" tIns="45720" rIns="91440" bIns="45720" rtlCol="0" anchor="t">
            <a:normAutofit/>
          </a:bodyPr>
          <a:lstStyle/>
          <a:p>
            <a:r>
              <a:rPr lang="en-GB" dirty="0"/>
              <a:t>PE-  Wednesday and Thursday, please come in PE clothes. All other week days children come to school in their normal uniform. See Uniform policy for further guidance.</a:t>
            </a:r>
          </a:p>
          <a:p>
            <a:r>
              <a:rPr lang="en-GB" dirty="0"/>
              <a:t>Book changes on Friday. Children will read their book multiple times in school across the week before it is taken home. Please ensure books and planners are in bags every day. </a:t>
            </a:r>
          </a:p>
          <a:p>
            <a:r>
              <a:rPr lang="en-GB" dirty="0"/>
              <a:t>Books are checked on Monday/Tuesday to check their weekly reads. We do not check over half terms/holidays.</a:t>
            </a:r>
          </a:p>
          <a:p>
            <a:r>
              <a:rPr lang="en-GB" dirty="0"/>
              <a:t>Outside shoes are important as weather worsens.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2383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Pe kit</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Plain black/grey/dark green leggings or jogging bottoms may be worn for outdoor PE lessons when it is cold, along with a school sweatshirt/cardigan/fleece/PE hoodie (embroidered with the school logo).</a:t>
            </a:r>
          </a:p>
          <a:p>
            <a:r>
              <a:rPr lang="en-GB" dirty="0"/>
              <a:t>Pupils should wear their PE kit to school and remain in it for the whole day on days when they have PE, including outdoor PE wear for breaks and lunchtimes when it is cold, even if the PE lesson itself is indoors</a:t>
            </a:r>
          </a:p>
          <a:p>
            <a:r>
              <a:rPr lang="en-GB" dirty="0"/>
              <a:t>Earrings must not be worn for PE lessons and cannot be covered with tape (earrings should not be worn at all on days when your child has swimming or PE)</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87679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We are teaching the full National Curriculum.</a:t>
            </a:r>
          </a:p>
          <a:p>
            <a:r>
              <a:rPr lang="en-GB" dirty="0"/>
              <a:t>English and maths is taught every day</a:t>
            </a:r>
          </a:p>
          <a:p>
            <a:r>
              <a:rPr lang="en-GB" dirty="0"/>
              <a:t>Science is taught weekly</a:t>
            </a:r>
          </a:p>
          <a:p>
            <a:r>
              <a:rPr lang="en-GB" dirty="0"/>
              <a:t>PE (Physical Education) is taught twice per week, as well as other activities such as the Daily Mile and half termly ‘Commando Joe’ days.</a:t>
            </a:r>
          </a:p>
          <a:p>
            <a:r>
              <a:rPr lang="en-GB" dirty="0"/>
              <a:t>Subjects such as history, geography, computing, PSHE, RE , art, DT and music are taught weekly or in blocks.</a:t>
            </a:r>
          </a:p>
          <a:p>
            <a:pPr marL="0" indent="0">
              <a:buNone/>
            </a:pPr>
            <a:endParaRPr lang="en-GB" dirty="0"/>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618509"/>
            <a:ext cx="10820400" cy="3600176"/>
          </a:xfrm>
        </p:spPr>
        <p:txBody>
          <a:bodyPr>
            <a:normAutofit/>
          </a:bodyPr>
          <a:lstStyle/>
          <a:p>
            <a:r>
              <a:rPr lang="en-GB" dirty="0"/>
              <a:t>We are currently working towards the Year 2 end of year expectations.  Our planning and teaching is adapted to ensure all children have the opportunity to work at the level appropriate to their needs- whether this is consolidating Year 1 work or being pushed beyond the Year 2 expectations.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52255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826477" y="1964264"/>
            <a:ext cx="11145129" cy="5069582"/>
          </a:xfrm>
        </p:spPr>
        <p:txBody>
          <a:bodyPr numCol="3">
            <a:normAutofit/>
          </a:bodyPr>
          <a:lstStyle/>
          <a:p>
            <a:pPr marL="0" indent="0">
              <a:buNone/>
            </a:pPr>
            <a:r>
              <a:rPr lang="en-GB" b="1" dirty="0"/>
              <a:t>Reading                                  </a:t>
            </a:r>
          </a:p>
          <a:p>
            <a:pPr marL="0" indent="0">
              <a:buNone/>
            </a:pPr>
            <a:r>
              <a:rPr lang="en-GB" dirty="0"/>
              <a:t>• Read with fluency and     expression</a:t>
            </a:r>
          </a:p>
          <a:p>
            <a:pPr marL="0" indent="0">
              <a:buNone/>
            </a:pPr>
            <a:r>
              <a:rPr lang="en-GB" dirty="0"/>
              <a:t>• Comment on plot, setting and characters in familiar and unfamiliar stories</a:t>
            </a:r>
          </a:p>
          <a:p>
            <a:pPr marL="0" indent="0">
              <a:buNone/>
            </a:pPr>
            <a:r>
              <a:rPr lang="en-GB" dirty="0"/>
              <a:t>• Ask and answer simple questions, and begin to make inferences and predictions</a:t>
            </a:r>
          </a:p>
          <a:p>
            <a:pPr marL="0" indent="0">
              <a:buNone/>
            </a:pPr>
            <a:endParaRPr lang="en-GB" dirty="0"/>
          </a:p>
          <a:p>
            <a:pPr marL="0" indent="0">
              <a:buNone/>
            </a:pPr>
            <a:endParaRPr lang="en-GB" dirty="0"/>
          </a:p>
          <a:p>
            <a:pPr marL="0" indent="0">
              <a:buNone/>
            </a:pPr>
            <a:endParaRPr lang="en-GB" dirty="0"/>
          </a:p>
          <a:p>
            <a:r>
              <a:rPr lang="en-GB" dirty="0"/>
              <a:t> Be secure at Phase 6        Phonics</a:t>
            </a:r>
          </a:p>
          <a:p>
            <a:pPr marL="0" indent="0">
              <a:buNone/>
            </a:pPr>
            <a:r>
              <a:rPr lang="en-GB" dirty="0"/>
              <a:t>• Read and spell common exception words</a:t>
            </a:r>
            <a:endParaRPr lang="en-GB" dirty="0">
              <a:highlight>
                <a:srgbClr val="FFFF00"/>
              </a:highlight>
            </a:endParaRPr>
          </a:p>
          <a:p>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03046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1964264"/>
            <a:ext cx="10820400" cy="4769045"/>
          </a:xfrm>
        </p:spPr>
        <p:txBody>
          <a:bodyPr numCol="3">
            <a:normAutofit/>
          </a:bodyPr>
          <a:lstStyle/>
          <a:p>
            <a:pPr marL="0" indent="0">
              <a:buNone/>
            </a:pPr>
            <a:r>
              <a:rPr lang="en-GB" b="1" dirty="0"/>
              <a:t>Writing</a:t>
            </a:r>
          </a:p>
          <a:p>
            <a:r>
              <a:rPr lang="en-GB" dirty="0"/>
              <a:t>Write different kinds of sentence: statement, question, exclamation  and command</a:t>
            </a:r>
          </a:p>
          <a:p>
            <a:r>
              <a:rPr lang="en-GB" dirty="0"/>
              <a:t>Use expanded noun phrases to add descript-</a:t>
            </a:r>
            <a:r>
              <a:rPr lang="en-GB" dirty="0" err="1"/>
              <a:t>tion</a:t>
            </a:r>
            <a:r>
              <a:rPr lang="en-GB" dirty="0"/>
              <a:t> and specification (for example the blue butterfly)</a:t>
            </a:r>
          </a:p>
          <a:p>
            <a:r>
              <a:rPr lang="en-GB" dirty="0"/>
              <a:t>Join sentences using conjunctions(when, if, that, because, and, but)</a:t>
            </a:r>
          </a:p>
          <a:p>
            <a:r>
              <a:rPr lang="en-GB" dirty="0"/>
              <a:t>Correct and consistent use of present tense and past tense</a:t>
            </a:r>
          </a:p>
          <a:p>
            <a:r>
              <a:rPr lang="en-GB" dirty="0"/>
              <a:t>Correct and consistent use of a wider range of punctuation: capital letters, full stops, questions marks, exclamation marks and commas in a list</a:t>
            </a:r>
          </a:p>
          <a:p>
            <a:r>
              <a:rPr lang="en-GB" dirty="0"/>
              <a:t>Be able to use an apostrophe for omission of letters (wasn’t, can’t)</a:t>
            </a:r>
          </a:p>
          <a:p>
            <a:pPr marL="0" indent="0">
              <a:buNone/>
            </a:pPr>
            <a:endParaRPr lang="en-GB" dirty="0"/>
          </a:p>
          <a:p>
            <a:r>
              <a:rPr lang="en-GB" dirty="0"/>
              <a:t>Begin to join handwriting</a:t>
            </a:r>
          </a:p>
          <a:p>
            <a:r>
              <a:rPr lang="en-GB" b="1" dirty="0"/>
              <a:t>Spelling</a:t>
            </a:r>
            <a:endParaRPr lang="en-GB" dirty="0"/>
          </a:p>
          <a:p>
            <a:r>
              <a:rPr lang="en-GB" dirty="0"/>
              <a:t>Spell common exception words (see list)</a:t>
            </a:r>
          </a:p>
          <a:p>
            <a:r>
              <a:rPr lang="en-GB" dirty="0"/>
              <a:t>Add suffixes to spell longer words including </a:t>
            </a:r>
            <a:r>
              <a:rPr lang="en-GB" i="1" dirty="0"/>
              <a:t>–</a:t>
            </a:r>
            <a:r>
              <a:rPr lang="en-GB" dirty="0" err="1"/>
              <a:t>ment</a:t>
            </a:r>
            <a:r>
              <a:rPr lang="en-GB" dirty="0"/>
              <a:t>, </a:t>
            </a:r>
            <a:r>
              <a:rPr lang="en-GB" i="1" dirty="0"/>
              <a:t>–</a:t>
            </a:r>
            <a:r>
              <a:rPr lang="en-GB" dirty="0"/>
              <a:t>ness, </a:t>
            </a:r>
            <a:r>
              <a:rPr lang="en-GB" i="1" dirty="0"/>
              <a:t>–</a:t>
            </a:r>
            <a:r>
              <a:rPr lang="en-GB" dirty="0" err="1"/>
              <a:t>ful</a:t>
            </a:r>
            <a:r>
              <a:rPr lang="en-GB" dirty="0"/>
              <a:t>, </a:t>
            </a:r>
            <a:r>
              <a:rPr lang="en-GB" i="1" dirty="0"/>
              <a:t>–</a:t>
            </a:r>
            <a:r>
              <a:rPr lang="en-GB" dirty="0"/>
              <a:t>less</a:t>
            </a:r>
            <a:r>
              <a:rPr lang="en-GB" i="1" dirty="0"/>
              <a:t>, –</a:t>
            </a:r>
            <a:r>
              <a:rPr lang="en-GB" dirty="0" err="1"/>
              <a:t>ly</a:t>
            </a:r>
            <a:endParaRPr lang="en-GB" dirty="0"/>
          </a:p>
          <a:p>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007944893"/>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D4D810248C6245A3730909F3480155" ma:contentTypeVersion="4" ma:contentTypeDescription="Create a new document." ma:contentTypeScope="" ma:versionID="919880fb2e587708ee082d6bbf9bd7e4">
  <xsd:schema xmlns:xsd="http://www.w3.org/2001/XMLSchema" xmlns:xs="http://www.w3.org/2001/XMLSchema" xmlns:p="http://schemas.microsoft.com/office/2006/metadata/properties" xmlns:ns2="c2635909-eed8-44f6-b551-d52f900322ef" targetNamespace="http://schemas.microsoft.com/office/2006/metadata/properties" ma:root="true" ma:fieldsID="66b43e499d932bd57a24f54b22e87d15" ns2:_="">
    <xsd:import namespace="c2635909-eed8-44f6-b551-d52f900322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35909-eed8-44f6-b551-d52f90032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475D2-8B4F-4F2F-99F6-863937D4CE1E}">
  <ds:schemaRefs>
    <ds:schemaRef ds:uri="c2635909-eed8-44f6-b551-d52f90032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08C01F-2C48-4801-937C-9B8CA5304A49}">
  <ds:schemaRef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c2635909-eed8-44f6-b551-d52f900322ef"/>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796</TotalTime>
  <Words>1503</Words>
  <Application>Microsoft Office PowerPoint</Application>
  <PresentationFormat>Widescreen</PresentationFormat>
  <Paragraphs>126</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Century Gothic</vt:lpstr>
      <vt:lpstr>NTFPreCursivefk</vt:lpstr>
      <vt:lpstr>Vapor Trail</vt:lpstr>
      <vt:lpstr>Meet the teacher</vt:lpstr>
      <vt:lpstr>Our class</vt:lpstr>
      <vt:lpstr>routines</vt:lpstr>
      <vt:lpstr>routines</vt:lpstr>
      <vt:lpstr>Pe kit</vt:lpstr>
      <vt:lpstr>curriculum</vt:lpstr>
      <vt:lpstr>expectations</vt:lpstr>
      <vt:lpstr>expectations</vt:lpstr>
      <vt:lpstr>expectations</vt:lpstr>
      <vt:lpstr>expectations</vt:lpstr>
      <vt:lpstr>assessments</vt:lpstr>
      <vt:lpstr>homework</vt:lpstr>
      <vt:lpstr>Homework</vt:lpstr>
      <vt:lpstr>How can you support your child?</vt:lpstr>
      <vt:lpstr>ATTENDANCE MATTERS</vt:lpstr>
      <vt:lpstr>WHY IS ATTENDANCE SO IMPORTANT?</vt:lpstr>
      <vt:lpstr>Contact us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Chaleigh Noe</cp:lastModifiedBy>
  <cp:revision>33</cp:revision>
  <dcterms:created xsi:type="dcterms:W3CDTF">2020-09-29T16:00:27Z</dcterms:created>
  <dcterms:modified xsi:type="dcterms:W3CDTF">2025-09-08T10:39:42Z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0x01010010D4D810248C6245A3730909F3480155</vt:lpwstr>
  </property>
</Properties>
</file>