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9"/>
  </p:notesMasterIdLst>
  <p:sldIdLst>
    <p:sldId id="256" r:id="rId5"/>
    <p:sldId id="257" r:id="rId6"/>
    <p:sldId id="269" r:id="rId7"/>
    <p:sldId id="258" r:id="rId8"/>
    <p:sldId id="268" r:id="rId9"/>
    <p:sldId id="273" r:id="rId10"/>
    <p:sldId id="275" r:id="rId11"/>
    <p:sldId id="284" r:id="rId12"/>
    <p:sldId id="285" r:id="rId13"/>
    <p:sldId id="259" r:id="rId14"/>
    <p:sldId id="260" r:id="rId15"/>
    <p:sldId id="261" r:id="rId16"/>
    <p:sldId id="271" r:id="rId17"/>
    <p:sldId id="272" r:id="rId18"/>
    <p:sldId id="270" r:id="rId19"/>
    <p:sldId id="276" r:id="rId20"/>
    <p:sldId id="286" r:id="rId21"/>
    <p:sldId id="287" r:id="rId22"/>
    <p:sldId id="274" r:id="rId23"/>
    <p:sldId id="263" r:id="rId24"/>
    <p:sldId id="264" r:id="rId25"/>
    <p:sldId id="265" r:id="rId26"/>
    <p:sldId id="267"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88B52E-9DD7-41A5-A031-4BD81A5B81F5}" v="2" dt="2025-09-08T06:59:11.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Harvey" userId="1bc4c4d5-2402-4cb7-a4d7-d6f28d2f9bd6" providerId="ADAL" clId="{8488B52E-9DD7-41A5-A031-4BD81A5B81F5}"/>
    <pc:docChg chg="custSel addSld delSld modSld">
      <pc:chgData name="Victoria Harvey" userId="1bc4c4d5-2402-4cb7-a4d7-d6f28d2f9bd6" providerId="ADAL" clId="{8488B52E-9DD7-41A5-A031-4BD81A5B81F5}" dt="2025-09-08T06:59:32.377" v="1129" actId="20577"/>
      <pc:docMkLst>
        <pc:docMk/>
      </pc:docMkLst>
      <pc:sldChg chg="del">
        <pc:chgData name="Victoria Harvey" userId="1bc4c4d5-2402-4cb7-a4d7-d6f28d2f9bd6" providerId="ADAL" clId="{8488B52E-9DD7-41A5-A031-4BD81A5B81F5}" dt="2025-09-08T06:59:06.784" v="1078" actId="47"/>
        <pc:sldMkLst>
          <pc:docMk/>
          <pc:sldMk cId="1030463197" sldId="262"/>
        </pc:sldMkLst>
      </pc:sldChg>
      <pc:sldChg chg="modSp new mod">
        <pc:chgData name="Victoria Harvey" userId="1bc4c4d5-2402-4cb7-a4d7-d6f28d2f9bd6" providerId="ADAL" clId="{8488B52E-9DD7-41A5-A031-4BD81A5B81F5}" dt="2025-09-06T12:42:09.799" v="1019" actId="20577"/>
        <pc:sldMkLst>
          <pc:docMk/>
          <pc:sldMk cId="1059133655" sldId="273"/>
        </pc:sldMkLst>
        <pc:spChg chg="mod">
          <ac:chgData name="Victoria Harvey" userId="1bc4c4d5-2402-4cb7-a4d7-d6f28d2f9bd6" providerId="ADAL" clId="{8488B52E-9DD7-41A5-A031-4BD81A5B81F5}" dt="2025-09-05T11:49:05.398" v="8" actId="20577"/>
          <ac:spMkLst>
            <pc:docMk/>
            <pc:sldMk cId="1059133655" sldId="273"/>
            <ac:spMk id="2" creationId="{69C1FF67-ED4E-FCBC-BD79-0C32A71AC3D7}"/>
          </ac:spMkLst>
        </pc:spChg>
        <pc:spChg chg="mod">
          <ac:chgData name="Victoria Harvey" userId="1bc4c4d5-2402-4cb7-a4d7-d6f28d2f9bd6" providerId="ADAL" clId="{8488B52E-9DD7-41A5-A031-4BD81A5B81F5}" dt="2025-09-06T12:42:09.799" v="1019" actId="20577"/>
          <ac:spMkLst>
            <pc:docMk/>
            <pc:sldMk cId="1059133655" sldId="273"/>
            <ac:spMk id="3" creationId="{09BB2DE7-6FFD-D764-7AFC-B1843210563D}"/>
          </ac:spMkLst>
        </pc:spChg>
      </pc:sldChg>
      <pc:sldChg chg="modSp new mod">
        <pc:chgData name="Victoria Harvey" userId="1bc4c4d5-2402-4cb7-a4d7-d6f28d2f9bd6" providerId="ADAL" clId="{8488B52E-9DD7-41A5-A031-4BD81A5B81F5}" dt="2025-09-06T12:41:41.849" v="983" actId="20577"/>
        <pc:sldMkLst>
          <pc:docMk/>
          <pc:sldMk cId="1853679177" sldId="274"/>
        </pc:sldMkLst>
        <pc:spChg chg="mod">
          <ac:chgData name="Victoria Harvey" userId="1bc4c4d5-2402-4cb7-a4d7-d6f28d2f9bd6" providerId="ADAL" clId="{8488B52E-9DD7-41A5-A031-4BD81A5B81F5}" dt="2025-09-05T11:49:16.256" v="26" actId="20577"/>
          <ac:spMkLst>
            <pc:docMk/>
            <pc:sldMk cId="1853679177" sldId="274"/>
            <ac:spMk id="2" creationId="{E78919F0-2DB6-84DF-FECF-917B77C8B568}"/>
          </ac:spMkLst>
        </pc:spChg>
        <pc:spChg chg="mod">
          <ac:chgData name="Victoria Harvey" userId="1bc4c4d5-2402-4cb7-a4d7-d6f28d2f9bd6" providerId="ADAL" clId="{8488B52E-9DD7-41A5-A031-4BD81A5B81F5}" dt="2025-09-06T12:41:41.849" v="983" actId="20577"/>
          <ac:spMkLst>
            <pc:docMk/>
            <pc:sldMk cId="1853679177" sldId="274"/>
            <ac:spMk id="3" creationId="{FF243792-71BE-20AB-9701-BA5FBEE464E6}"/>
          </ac:spMkLst>
        </pc:spChg>
      </pc:sldChg>
      <pc:sldChg chg="modSp new del mod">
        <pc:chgData name="Victoria Harvey" userId="1bc4c4d5-2402-4cb7-a4d7-d6f28d2f9bd6" providerId="ADAL" clId="{8488B52E-9DD7-41A5-A031-4BD81A5B81F5}" dt="2025-09-06T12:42:12.299" v="1020" actId="47"/>
        <pc:sldMkLst>
          <pc:docMk/>
          <pc:sldMk cId="443983592" sldId="275"/>
        </pc:sldMkLst>
      </pc:sldChg>
      <pc:sldChg chg="modSp add mod">
        <pc:chgData name="Victoria Harvey" userId="1bc4c4d5-2402-4cb7-a4d7-d6f28d2f9bd6" providerId="ADAL" clId="{8488B52E-9DD7-41A5-A031-4BD81A5B81F5}" dt="2025-09-08T06:57:37.075" v="1077" actId="20577"/>
        <pc:sldMkLst>
          <pc:docMk/>
          <pc:sldMk cId="1850690451" sldId="275"/>
        </pc:sldMkLst>
        <pc:spChg chg="mod">
          <ac:chgData name="Victoria Harvey" userId="1bc4c4d5-2402-4cb7-a4d7-d6f28d2f9bd6" providerId="ADAL" clId="{8488B52E-9DD7-41A5-A031-4BD81A5B81F5}" dt="2025-09-08T06:57:37.075" v="1077" actId="20577"/>
          <ac:spMkLst>
            <pc:docMk/>
            <pc:sldMk cId="1850690451" sldId="275"/>
            <ac:spMk id="3" creationId="{00000000-0000-0000-0000-000000000000}"/>
          </ac:spMkLst>
        </pc:spChg>
      </pc:sldChg>
      <pc:sldChg chg="modSp add mod">
        <pc:chgData name="Victoria Harvey" userId="1bc4c4d5-2402-4cb7-a4d7-d6f28d2f9bd6" providerId="ADAL" clId="{8488B52E-9DD7-41A5-A031-4BD81A5B81F5}" dt="2025-09-08T06:59:32.377" v="1129" actId="20577"/>
        <pc:sldMkLst>
          <pc:docMk/>
          <pc:sldMk cId="1249290067" sldId="276"/>
        </pc:sldMkLst>
        <pc:spChg chg="mod">
          <ac:chgData name="Victoria Harvey" userId="1bc4c4d5-2402-4cb7-a4d7-d6f28d2f9bd6" providerId="ADAL" clId="{8488B52E-9DD7-41A5-A031-4BD81A5B81F5}" dt="2025-09-08T06:59:32.377" v="1129" actId="20577"/>
          <ac:spMkLst>
            <pc:docMk/>
            <pc:sldMk cId="1249290067" sldId="276"/>
            <ac:spMk id="3" creationId="{00000000-0000-0000-0000-000000000000}"/>
          </ac:spMkLst>
        </pc:spChg>
      </pc:sldChg>
      <pc:sldChg chg="add">
        <pc:chgData name="Victoria Harvey" userId="1bc4c4d5-2402-4cb7-a4d7-d6f28d2f9bd6" providerId="ADAL" clId="{8488B52E-9DD7-41A5-A031-4BD81A5B81F5}" dt="2025-09-08T06:57:06.556" v="1021"/>
        <pc:sldMkLst>
          <pc:docMk/>
          <pc:sldMk cId="2793173816" sldId="284"/>
        </pc:sldMkLst>
      </pc:sldChg>
      <pc:sldChg chg="add">
        <pc:chgData name="Victoria Harvey" userId="1bc4c4d5-2402-4cb7-a4d7-d6f28d2f9bd6" providerId="ADAL" clId="{8488B52E-9DD7-41A5-A031-4BD81A5B81F5}" dt="2025-09-08T06:57:06.556" v="1021"/>
        <pc:sldMkLst>
          <pc:docMk/>
          <pc:sldMk cId="1356479848" sldId="285"/>
        </pc:sldMkLst>
      </pc:sldChg>
      <pc:sldChg chg="add">
        <pc:chgData name="Victoria Harvey" userId="1bc4c4d5-2402-4cb7-a4d7-d6f28d2f9bd6" providerId="ADAL" clId="{8488B52E-9DD7-41A5-A031-4BD81A5B81F5}" dt="2025-09-08T06:59:11.194" v="1079"/>
        <pc:sldMkLst>
          <pc:docMk/>
          <pc:sldMk cId="3810105201" sldId="286"/>
        </pc:sldMkLst>
      </pc:sldChg>
      <pc:sldChg chg="add">
        <pc:chgData name="Victoria Harvey" userId="1bc4c4d5-2402-4cb7-a4d7-d6f28d2f9bd6" providerId="ADAL" clId="{8488B52E-9DD7-41A5-A031-4BD81A5B81F5}" dt="2025-09-08T06:59:11.194" v="1079"/>
        <pc:sldMkLst>
          <pc:docMk/>
          <pc:sldMk cId="1790474442"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88AF4-AC61-45B4-B0F7-E5DFC262FA0A}"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87F5D-9083-4A0B-8289-D56BDCB890D7}" type="slidenum">
              <a:rPr lang="en-GB" smtClean="0"/>
              <a:t>‹#›</a:t>
            </a:fld>
            <a:endParaRPr lang="en-GB"/>
          </a:p>
        </p:txBody>
      </p:sp>
    </p:spTree>
    <p:extLst>
      <p:ext uri="{BB962C8B-B14F-4D97-AF65-F5344CB8AC3E}">
        <p14:creationId xmlns:p14="http://schemas.microsoft.com/office/powerpoint/2010/main" val="23778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of it like an arcade where the more tickets you have, the better the prize you can exchange them for. The ‘shop’ will be open at the end of each </a:t>
            </a:r>
            <a:r>
              <a:rPr lang="en-GB"/>
              <a:t>half term.</a:t>
            </a:r>
            <a:endParaRPr lang="en-GB" dirty="0"/>
          </a:p>
        </p:txBody>
      </p:sp>
      <p:sp>
        <p:nvSpPr>
          <p:cNvPr id="4" name="Slide Number Placeholder 3"/>
          <p:cNvSpPr>
            <a:spLocks noGrp="1"/>
          </p:cNvSpPr>
          <p:nvPr>
            <p:ph type="sldNum" sz="quarter" idx="5"/>
          </p:nvPr>
        </p:nvSpPr>
        <p:spPr/>
        <p:txBody>
          <a:bodyPr/>
          <a:lstStyle/>
          <a:p>
            <a:fld id="{347370CA-F866-4498-A9AB-9F7645BCEBB7}" type="slidenum">
              <a:rPr lang="en-GB" smtClean="0"/>
              <a:t>17</a:t>
            </a:fld>
            <a:endParaRPr lang="en-GB"/>
          </a:p>
        </p:txBody>
      </p:sp>
    </p:spTree>
    <p:extLst>
      <p:ext uri="{BB962C8B-B14F-4D97-AF65-F5344CB8AC3E}">
        <p14:creationId xmlns:p14="http://schemas.microsoft.com/office/powerpoint/2010/main" val="71893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CDD8-7616-D616-20B0-49B28CE80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4317A-63CA-3683-F2A3-C0162E1EC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0D93B-AB2F-E43F-2C38-B010F62ACE05}"/>
              </a:ext>
            </a:extLst>
          </p:cNvPr>
          <p:cNvSpPr>
            <a:spLocks noGrp="1"/>
          </p:cNvSpPr>
          <p:nvPr>
            <p:ph type="body" idx="1"/>
          </p:nvPr>
        </p:nvSpPr>
        <p:spPr/>
        <p:txBody>
          <a:bodyPr/>
          <a:lstStyle/>
          <a:p>
            <a:r>
              <a:rPr lang="en-GB" dirty="0"/>
              <a:t>Think of it like an arcade where the more tickets you have, the better the prize you can exchange them for.</a:t>
            </a:r>
          </a:p>
        </p:txBody>
      </p:sp>
      <p:sp>
        <p:nvSpPr>
          <p:cNvPr id="4" name="Slide Number Placeholder 3">
            <a:extLst>
              <a:ext uri="{FF2B5EF4-FFF2-40B4-BE49-F238E27FC236}">
                <a16:creationId xmlns:a16="http://schemas.microsoft.com/office/drawing/2014/main" id="{8AE2ABF7-DF1A-DDD5-A60B-2D8D8913201C}"/>
              </a:ext>
            </a:extLst>
          </p:cNvPr>
          <p:cNvSpPr>
            <a:spLocks noGrp="1"/>
          </p:cNvSpPr>
          <p:nvPr>
            <p:ph type="sldNum" sz="quarter" idx="5"/>
          </p:nvPr>
        </p:nvSpPr>
        <p:spPr/>
        <p:txBody>
          <a:bodyPr/>
          <a:lstStyle/>
          <a:p>
            <a:fld id="{347370CA-F866-4498-A9AB-9F7645BCEBB7}" type="slidenum">
              <a:rPr lang="en-GB" smtClean="0"/>
              <a:t>18</a:t>
            </a:fld>
            <a:endParaRPr lang="en-GB"/>
          </a:p>
        </p:txBody>
      </p:sp>
    </p:spTree>
    <p:extLst>
      <p:ext uri="{BB962C8B-B14F-4D97-AF65-F5344CB8AC3E}">
        <p14:creationId xmlns:p14="http://schemas.microsoft.com/office/powerpoint/2010/main" val="1852995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9/8/2025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5069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6984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9/8/2025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4025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9/8/2025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6481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9/8/2025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0818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89732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1719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1774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9/8/2025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812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1761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9/8/2025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0391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9209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0764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7844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2215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6521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297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9/8/2025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6118915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a:xfrm>
            <a:off x="7056808" y="673240"/>
            <a:ext cx="4510994" cy="3446373"/>
          </a:xfrm>
          <a:noFill/>
          <a:ln w="19050">
            <a:noFill/>
            <a:prstDash val="dash"/>
          </a:ln>
        </p:spPr>
        <p:txBody>
          <a:bodyPr>
            <a:normAutofit/>
          </a:bodyPr>
          <a:lstStyle/>
          <a:p>
            <a:pPr algn="r"/>
            <a:r>
              <a:rPr lang="en-GB" sz="4800"/>
              <a:t>Meet the teacher</a:t>
            </a:r>
          </a:p>
        </p:txBody>
      </p:sp>
      <p:sp>
        <p:nvSpPr>
          <p:cNvPr id="3" name="Subtitle 2">
            <a:extLst>
              <a:ext uri="{FF2B5EF4-FFF2-40B4-BE49-F238E27FC236}">
                <a16:creationId xmlns:a16="http://schemas.microsoft.com/office/drawing/2014/main" id="{87E11594-1D41-460B-945F-D8F8FA3BD9AA}"/>
              </a:ext>
            </a:extLst>
          </p:cNvPr>
          <p:cNvSpPr>
            <a:spLocks noGrp="1"/>
          </p:cNvSpPr>
          <p:nvPr>
            <p:ph type="subTitle" idx="1"/>
          </p:nvPr>
        </p:nvSpPr>
        <p:spPr>
          <a:xfrm>
            <a:off x="7056807" y="4119613"/>
            <a:ext cx="4510993" cy="2058765"/>
          </a:xfrm>
          <a:noFill/>
          <a:ln w="19050">
            <a:noFill/>
            <a:prstDash val="dash"/>
          </a:ln>
        </p:spPr>
        <p:txBody>
          <a:bodyPr>
            <a:normAutofit/>
          </a:bodyPr>
          <a:lstStyle/>
          <a:p>
            <a:pPr algn="r"/>
            <a:r>
              <a:rPr lang="en-GB"/>
              <a:t>Miss Harvey</a:t>
            </a:r>
          </a:p>
        </p:txBody>
      </p:sp>
      <p:sp useBgFill="1">
        <p:nvSpPr>
          <p:cNvPr id="10" name="Rectangle 9">
            <a:extLst>
              <a:ext uri="{FF2B5EF4-FFF2-40B4-BE49-F238E27FC236}">
                <a16:creationId xmlns:a16="http://schemas.microsoft.com/office/drawing/2014/main" id="{3B0D9F06-28C0-4BA8-A642-6C72DEAFF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5641" y="-1"/>
            <a:ext cx="2262433"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9C9A22-F460-42FB-AF0A-4114945D7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7462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FDAA44-C0F1-4429-8BFA-87C3FF91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1">
            <a:extLst>
              <a:ext uri="{FF2B5EF4-FFF2-40B4-BE49-F238E27FC236}">
                <a16:creationId xmlns:a16="http://schemas.microsoft.com/office/drawing/2014/main" id="{D71108C4-2162-4861-A147-EDDDF9B47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5459429" cy="5571072"/>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colorful leaves&#10;&#10;Description automatically generated">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1293000" y="1793728"/>
            <a:ext cx="4166300" cy="3270544"/>
          </a:xfrm>
          <a:prstGeom prst="rect">
            <a:avLst/>
          </a:prstGeom>
        </p:spPr>
      </p:pic>
    </p:spTree>
    <p:extLst>
      <p:ext uri="{BB962C8B-B14F-4D97-AF65-F5344CB8AC3E}">
        <p14:creationId xmlns:p14="http://schemas.microsoft.com/office/powerpoint/2010/main" val="192214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uniform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Pupils may bring a change of footwear if they wish to go on the field at break and lunchtimes when it is wet or muddy (e.g. wellies, trainers which are different to those worn for indoor PE) but these must not be worn all day</a:t>
            </a:r>
          </a:p>
          <a:p>
            <a:r>
              <a:rPr lang="en-GB" dirty="0"/>
              <a:t>Pupils in Years 1 to 6 may bring a change of footwear if they wish to go on the field at break and lunchtimes when it is wet or muddy (e.g. wellies, trainers which are different to those worn for indoor PE) but these must not be worn all day (pupils who do not have a change of footwear will be allowed to go on the field at break and lunchtimes when it is dry; pupils who do not have the correct footwear in school will not be allowed to go on the field or sports court at break or lunchtimes).</a:t>
            </a:r>
          </a:p>
          <a:p>
            <a:endParaRPr lang="en-GB" dirty="0"/>
          </a:p>
          <a:p>
            <a:endParaRPr lang="en-GB" dirty="0"/>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12700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Pe kit</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Plain black/grey/dark green leggings or jogging bottoms may be worn for outdoor PE lessons when it is cold, along with a school sweatshirt/cardigan/fleece/PE hoodie (embroidered with the school logo).</a:t>
            </a:r>
          </a:p>
          <a:p>
            <a:r>
              <a:rPr lang="en-GB" dirty="0"/>
              <a:t>Pupils should wear their PE kit to school and remain in it for the whole day on days when they have PE, including outdoor PE wear for breaks and lunchtimes when it is cold, even if the PE lesson itself is indoors</a:t>
            </a:r>
          </a:p>
          <a:p>
            <a:r>
              <a:rPr lang="en-GB" dirty="0"/>
              <a:t>Earrings must not be worn for PE lessons and cannot be covered with tape (earrings should not be worn at all on days when your child has swimming or PE)</a:t>
            </a:r>
            <a:endParaRPr lang="en-GB" dirty="0">
              <a:highlight>
                <a:srgbClr val="FFFF00"/>
              </a:highlight>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87679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curriculum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English and maths is taught every day</a:t>
            </a:r>
          </a:p>
          <a:p>
            <a:r>
              <a:rPr lang="en-GB" dirty="0"/>
              <a:t>PE (Physical Education) is taught twice per week (Tuesday and Thursday), we also have the daily mile and Commando Joe’s</a:t>
            </a:r>
          </a:p>
          <a:p>
            <a:r>
              <a:rPr lang="en-GB" dirty="0"/>
              <a:t>We are teaching Geography, History, Art, and DT (Design Technology, RE (Religious Education), French and PSHE (Personal, Social &amp; Health Education) will be taught weekly. DT and Art alternate every 3 weeks. Music and computing are taught as block days. </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24447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92A8-8FB6-3418-6D98-90E620D1FC66}"/>
              </a:ext>
            </a:extLst>
          </p:cNvPr>
          <p:cNvSpPr>
            <a:spLocks noGrp="1"/>
          </p:cNvSpPr>
          <p:nvPr>
            <p:ph type="title"/>
          </p:nvPr>
        </p:nvSpPr>
        <p:spPr/>
        <p:txBody>
          <a:bodyPr/>
          <a:lstStyle/>
          <a:p>
            <a:r>
              <a:rPr lang="en-GB" dirty="0"/>
              <a:t>Curriculum</a:t>
            </a:r>
          </a:p>
        </p:txBody>
      </p:sp>
      <p:sp>
        <p:nvSpPr>
          <p:cNvPr id="3" name="Content Placeholder 2">
            <a:extLst>
              <a:ext uri="{FF2B5EF4-FFF2-40B4-BE49-F238E27FC236}">
                <a16:creationId xmlns:a16="http://schemas.microsoft.com/office/drawing/2014/main" id="{31C227BD-01FF-487E-9065-AAD431E427D7}"/>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58C1F50A-2F07-3A7E-5B70-F823CCBAFEAF}"/>
              </a:ext>
            </a:extLst>
          </p:cNvPr>
          <p:cNvPicPr>
            <a:picLocks noChangeAspect="1"/>
          </p:cNvPicPr>
          <p:nvPr/>
        </p:nvPicPr>
        <p:blipFill>
          <a:blip r:embed="rId2"/>
          <a:stretch>
            <a:fillRect/>
          </a:stretch>
        </p:blipFill>
        <p:spPr>
          <a:xfrm>
            <a:off x="299752" y="1657028"/>
            <a:ext cx="8886778" cy="5146298"/>
          </a:xfrm>
          <a:prstGeom prst="rect">
            <a:avLst/>
          </a:prstGeom>
        </p:spPr>
      </p:pic>
    </p:spTree>
    <p:extLst>
      <p:ext uri="{BB962C8B-B14F-4D97-AF65-F5344CB8AC3E}">
        <p14:creationId xmlns:p14="http://schemas.microsoft.com/office/powerpoint/2010/main" val="324628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70D0-6161-874C-2FFE-05A87CE891ED}"/>
              </a:ext>
            </a:extLst>
          </p:cNvPr>
          <p:cNvSpPr>
            <a:spLocks noGrp="1"/>
          </p:cNvSpPr>
          <p:nvPr>
            <p:ph type="title"/>
          </p:nvPr>
        </p:nvSpPr>
        <p:spPr/>
        <p:txBody>
          <a:bodyPr/>
          <a:lstStyle/>
          <a:p>
            <a:r>
              <a:rPr lang="en-GB" dirty="0"/>
              <a:t>curriculum</a:t>
            </a:r>
          </a:p>
        </p:txBody>
      </p:sp>
      <p:sp>
        <p:nvSpPr>
          <p:cNvPr id="3" name="Content Placeholder 2">
            <a:extLst>
              <a:ext uri="{FF2B5EF4-FFF2-40B4-BE49-F238E27FC236}">
                <a16:creationId xmlns:a16="http://schemas.microsoft.com/office/drawing/2014/main" id="{F6512B0E-1167-EF23-9EE8-67531F679CE3}"/>
              </a:ext>
            </a:extLst>
          </p:cNvPr>
          <p:cNvSpPr>
            <a:spLocks noGrp="1"/>
          </p:cNvSpPr>
          <p:nvPr>
            <p:ph idx="1"/>
          </p:nvPr>
        </p:nvSpPr>
        <p:spPr>
          <a:xfrm>
            <a:off x="685800" y="2057401"/>
            <a:ext cx="10820400" cy="1072527"/>
          </a:xfrm>
        </p:spPr>
        <p:txBody>
          <a:bodyPr/>
          <a:lstStyle/>
          <a:p>
            <a:r>
              <a:rPr lang="en-GB" dirty="0"/>
              <a:t>Any concerns around PSHE curriculum then please let me know and I can provide the materials from the lessons. </a:t>
            </a:r>
          </a:p>
        </p:txBody>
      </p:sp>
    </p:spTree>
    <p:extLst>
      <p:ext uri="{BB962C8B-B14F-4D97-AF65-F5344CB8AC3E}">
        <p14:creationId xmlns:p14="http://schemas.microsoft.com/office/powerpoint/2010/main" val="135922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30CA-86FC-3F62-2C58-8177EC2EE3E9}"/>
              </a:ext>
            </a:extLst>
          </p:cNvPr>
          <p:cNvSpPr>
            <a:spLocks noGrp="1"/>
          </p:cNvSpPr>
          <p:nvPr>
            <p:ph type="title"/>
          </p:nvPr>
        </p:nvSpPr>
        <p:spPr/>
        <p:txBody>
          <a:bodyPr/>
          <a:lstStyle/>
          <a:p>
            <a:r>
              <a:rPr lang="en-GB" dirty="0"/>
              <a:t>Curriculum</a:t>
            </a:r>
          </a:p>
        </p:txBody>
      </p:sp>
      <p:sp>
        <p:nvSpPr>
          <p:cNvPr id="3" name="Content Placeholder 2">
            <a:extLst>
              <a:ext uri="{FF2B5EF4-FFF2-40B4-BE49-F238E27FC236}">
                <a16:creationId xmlns:a16="http://schemas.microsoft.com/office/drawing/2014/main" id="{F536CA71-6565-92D4-2759-EC3B3A535140}"/>
              </a:ext>
            </a:extLst>
          </p:cNvPr>
          <p:cNvSpPr>
            <a:spLocks noGrp="1"/>
          </p:cNvSpPr>
          <p:nvPr>
            <p:ph idx="1"/>
          </p:nvPr>
        </p:nvSpPr>
        <p:spPr/>
        <p:txBody>
          <a:bodyPr/>
          <a:lstStyle/>
          <a:p>
            <a:pPr marL="0" indent="0">
              <a:buNone/>
            </a:pPr>
            <a:r>
              <a:rPr lang="en-GB" sz="2800" dirty="0"/>
              <a:t>iPads – sending them home</a:t>
            </a:r>
            <a:endParaRPr lang="en-GB" dirty="0"/>
          </a:p>
          <a:p>
            <a:r>
              <a:rPr lang="en-GB" dirty="0"/>
              <a:t>Meeting dates on Wednesday 1</a:t>
            </a:r>
            <a:r>
              <a:rPr lang="en-GB" baseline="30000" dirty="0"/>
              <a:t>st</a:t>
            </a:r>
            <a:r>
              <a:rPr lang="en-GB" dirty="0"/>
              <a:t> October and Thursday 9</a:t>
            </a:r>
            <a:r>
              <a:rPr lang="en-GB" baseline="30000" dirty="0"/>
              <a:t>th</a:t>
            </a:r>
            <a:r>
              <a:rPr lang="en-GB" dirty="0"/>
              <a:t> October at 3:30pm. </a:t>
            </a:r>
            <a:r>
              <a:rPr lang="en-GB" b="1" dirty="0"/>
              <a:t>Someone must attend for each child</a:t>
            </a:r>
            <a:r>
              <a:rPr lang="en-GB" dirty="0"/>
              <a:t>.  </a:t>
            </a:r>
          </a:p>
          <a:p>
            <a:r>
              <a:rPr lang="en-GB" dirty="0"/>
              <a:t>Forms will then be released and the iPads will be sent home following this at a determined date. </a:t>
            </a:r>
          </a:p>
        </p:txBody>
      </p:sp>
    </p:spTree>
    <p:extLst>
      <p:ext uri="{BB962C8B-B14F-4D97-AF65-F5344CB8AC3E}">
        <p14:creationId xmlns:p14="http://schemas.microsoft.com/office/powerpoint/2010/main" val="110844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GB" dirty="0">
                <a:latin typeface="NTFPreCursivefk" panose="03000400000000000000" pitchFamily="66" charset="0"/>
              </a:rPr>
              <a:t>How can you support your child?</a:t>
            </a:r>
          </a:p>
        </p:txBody>
      </p:sp>
      <p:sp>
        <p:nvSpPr>
          <p:cNvPr id="3" name="Content Placeholder 2"/>
          <p:cNvSpPr>
            <a:spLocks noGrp="1"/>
          </p:cNvSpPr>
          <p:nvPr>
            <p:ph idx="1"/>
          </p:nvPr>
        </p:nvSpPr>
        <p:spPr>
          <a:xfrm>
            <a:off x="685800" y="1631853"/>
            <a:ext cx="11187332" cy="4600136"/>
          </a:xfrm>
        </p:spPr>
        <p:txBody>
          <a:bodyPr>
            <a:noAutofit/>
          </a:bodyPr>
          <a:lstStyle/>
          <a:p>
            <a:r>
              <a:rPr lang="en-GB" sz="3200" dirty="0">
                <a:latin typeface="NTFPreCursivefk" panose="03000400000000000000" pitchFamily="66" charset="0"/>
              </a:rPr>
              <a:t>Ensure they  read regularly</a:t>
            </a:r>
          </a:p>
          <a:p>
            <a:r>
              <a:rPr lang="en-GB" sz="3200" dirty="0">
                <a:latin typeface="NTFPreCursivefk" panose="03000400000000000000" pitchFamily="66" charset="0"/>
              </a:rPr>
              <a:t> Use the hints in the home schoolbook to support your child when reading, asking comprehension questions is very important.</a:t>
            </a:r>
          </a:p>
          <a:p>
            <a:r>
              <a:rPr lang="en-GB" sz="3200" dirty="0">
                <a:latin typeface="NTFPreCursivefk" panose="03000400000000000000" pitchFamily="66" charset="0"/>
              </a:rPr>
              <a:t>Help them learn their times tables through using TTRS </a:t>
            </a:r>
            <a:r>
              <a:rPr lang="en-GB" sz="3200" dirty="0" err="1">
                <a:latin typeface="NTFPreCursivefk" panose="03000400000000000000" pitchFamily="66" charset="0"/>
              </a:rPr>
              <a:t>etc</a:t>
            </a:r>
            <a:endParaRPr lang="en-GB" sz="3200" dirty="0">
              <a:latin typeface="NTFPreCursivefk" panose="03000400000000000000" pitchFamily="66" charset="0"/>
            </a:endParaRPr>
          </a:p>
          <a:p>
            <a:r>
              <a:rPr lang="en-GB" sz="3200" dirty="0">
                <a:latin typeface="NTFPreCursivefk" panose="03000400000000000000" pitchFamily="66" charset="0"/>
              </a:rPr>
              <a:t>Encourage independence – they pack and carry their bag </a:t>
            </a:r>
            <a:r>
              <a:rPr lang="en-GB" sz="3200">
                <a:latin typeface="NTFPreCursivefk" panose="03000400000000000000" pitchFamily="66" charset="0"/>
              </a:rPr>
              <a:t>and swimming kit, </a:t>
            </a:r>
            <a:r>
              <a:rPr lang="en-GB" sz="3200" dirty="0">
                <a:latin typeface="NTFPreCursivefk" panose="03000400000000000000" pitchFamily="66" charset="0"/>
              </a:rPr>
              <a:t>fill their water bottle, remember their </a:t>
            </a:r>
            <a:r>
              <a:rPr lang="en-GB" sz="3200">
                <a:latin typeface="NTFPreCursivefk" panose="03000400000000000000" pitchFamily="66" charset="0"/>
              </a:rPr>
              <a:t>lunch box.</a:t>
            </a:r>
            <a:endParaRPr lang="en-GB" sz="3200" dirty="0">
              <a:latin typeface="NTFPreCursivefk" panose="03000400000000000000" pitchFamily="66" charset="0"/>
            </a:endParaRPr>
          </a:p>
          <a:p>
            <a:r>
              <a:rPr lang="en-GB" sz="3200" dirty="0">
                <a:latin typeface="NTFPreCursivefk" panose="03000400000000000000" pitchFamily="66" charset="0"/>
              </a:rPr>
              <a:t>Teach them to tie their shoelaces.</a:t>
            </a:r>
          </a:p>
          <a:p>
            <a:r>
              <a:rPr lang="en-GB" sz="3200" dirty="0">
                <a:latin typeface="NTFPreCursivefk" panose="03000400000000000000" pitchFamily="66" charset="0"/>
              </a:rPr>
              <a:t>Ask them what they enjoyed about school each day.</a:t>
            </a:r>
          </a:p>
        </p:txBody>
      </p:sp>
    </p:spTree>
    <p:extLst>
      <p:ext uri="{BB962C8B-B14F-4D97-AF65-F5344CB8AC3E}">
        <p14:creationId xmlns:p14="http://schemas.microsoft.com/office/powerpoint/2010/main" val="124929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492CC-13D3-C53D-A8B5-FCF089C31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19EC2-C125-47BA-72CA-04113F6008B0}"/>
              </a:ext>
            </a:extLst>
          </p:cNvPr>
          <p:cNvSpPr>
            <a:spLocks noGrp="1"/>
          </p:cNvSpPr>
          <p:nvPr>
            <p:ph type="title"/>
          </p:nvPr>
        </p:nvSpPr>
        <p:spPr>
          <a:xfrm>
            <a:off x="685800" y="764373"/>
            <a:ext cx="10820400" cy="1293028"/>
          </a:xfrm>
        </p:spPr>
        <p:txBody>
          <a:bodyPr/>
          <a:lstStyle/>
          <a:p>
            <a:r>
              <a:rPr lang="en-GB" dirty="0">
                <a:latin typeface="NTFPreCursivefk" panose="03000400000000000000" pitchFamily="66" charset="0"/>
              </a:rPr>
              <a:t>ATTENDANCE MATTERS</a:t>
            </a:r>
          </a:p>
        </p:txBody>
      </p:sp>
      <p:sp>
        <p:nvSpPr>
          <p:cNvPr id="3" name="Content Placeholder 2">
            <a:extLst>
              <a:ext uri="{FF2B5EF4-FFF2-40B4-BE49-F238E27FC236}">
                <a16:creationId xmlns:a16="http://schemas.microsoft.com/office/drawing/2014/main" id="{87CA334B-A6D4-8E72-FB3D-9ADA36B721E5}"/>
              </a:ext>
            </a:extLst>
          </p:cNvPr>
          <p:cNvSpPr>
            <a:spLocks noGrp="1"/>
          </p:cNvSpPr>
          <p:nvPr>
            <p:ph idx="1"/>
          </p:nvPr>
        </p:nvSpPr>
        <p:spPr>
          <a:xfrm>
            <a:off x="685799" y="1631852"/>
            <a:ext cx="11332029" cy="4935862"/>
          </a:xfrm>
        </p:spPr>
        <p:txBody>
          <a:bodyPr>
            <a:noAutofit/>
          </a:bodyPr>
          <a:lstStyle/>
          <a:p>
            <a:r>
              <a:rPr lang="en-GB" sz="3200" dirty="0">
                <a:latin typeface="NTFPreCursivefk" panose="03000400000000000000" pitchFamily="66" charset="0"/>
              </a:rPr>
              <a:t>Our target this year is for every child to have at least 96% attendance.</a:t>
            </a:r>
          </a:p>
          <a:p>
            <a:r>
              <a:rPr lang="en-GB" sz="3200" dirty="0">
                <a:latin typeface="NTFPreCursivefk" panose="03000400000000000000" pitchFamily="66" charset="0"/>
              </a:rPr>
              <a:t>This means having no more than seven days off across the whole school year!</a:t>
            </a:r>
          </a:p>
          <a:p>
            <a:r>
              <a:rPr lang="en-GB" sz="3200" dirty="0">
                <a:latin typeface="NTFPreCursivefk" panose="03000400000000000000" pitchFamily="66" charset="0"/>
              </a:rPr>
              <a:t>If your child has one day off per month, their attendance would be 94%.</a:t>
            </a:r>
          </a:p>
          <a:p>
            <a:r>
              <a:rPr lang="en-GB" sz="3200" dirty="0">
                <a:latin typeface="NTFPreCursivefk" panose="03000400000000000000" pitchFamily="66" charset="0"/>
              </a:rPr>
              <a:t>If they have one day off per fortnight, their attendance would be below 90%, which would be recorded by the Government as Persistent Absence.</a:t>
            </a:r>
          </a:p>
          <a:p>
            <a:r>
              <a:rPr lang="en-GB" sz="3200" dirty="0">
                <a:latin typeface="NTFPreCursivefk" panose="03000400000000000000" pitchFamily="66" charset="0"/>
              </a:rPr>
              <a:t>Any child whose attendance is below 90% will be given an Attendance Plan.</a:t>
            </a:r>
            <a:endParaRPr lang="en-GB" sz="3000" dirty="0">
              <a:latin typeface="NTFPreCursivefk" panose="03000400000000000000" pitchFamily="66" charset="0"/>
            </a:endParaRPr>
          </a:p>
          <a:p>
            <a:r>
              <a:rPr lang="en-GB" sz="3200" dirty="0">
                <a:latin typeface="NTFPreCursivefk" panose="03000400000000000000" pitchFamily="66" charset="0"/>
              </a:rPr>
              <a:t>As well as our usual rewards for every class whose attendance is at least 96%, we are introducing a new reward scheme for pupils, where they will get a ticket to spend in the school shop every time they are here all week – that’s a maximum of 38 tickets, which would ‘buy’ amazing prizes!</a:t>
            </a:r>
          </a:p>
        </p:txBody>
      </p:sp>
    </p:spTree>
    <p:extLst>
      <p:ext uri="{BB962C8B-B14F-4D97-AF65-F5344CB8AC3E}">
        <p14:creationId xmlns:p14="http://schemas.microsoft.com/office/powerpoint/2010/main" val="381010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0487-45AE-D451-80C2-73D8E90E1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10A7E-1A1C-1A6E-7786-EAC9D6A36C65}"/>
              </a:ext>
            </a:extLst>
          </p:cNvPr>
          <p:cNvSpPr>
            <a:spLocks noGrp="1"/>
          </p:cNvSpPr>
          <p:nvPr>
            <p:ph type="title"/>
          </p:nvPr>
        </p:nvSpPr>
        <p:spPr>
          <a:xfrm>
            <a:off x="685800" y="764373"/>
            <a:ext cx="10820400" cy="1293028"/>
          </a:xfrm>
        </p:spPr>
        <p:txBody>
          <a:bodyPr/>
          <a:lstStyle/>
          <a:p>
            <a:r>
              <a:rPr lang="en-GB" dirty="0">
                <a:latin typeface="NTFPreCursivefk" panose="03000400000000000000" pitchFamily="66" charset="0"/>
              </a:rPr>
              <a:t>WHY IS ATTENDANCE SO IMPORTANT?</a:t>
            </a:r>
          </a:p>
        </p:txBody>
      </p:sp>
      <p:sp>
        <p:nvSpPr>
          <p:cNvPr id="3" name="Content Placeholder 2">
            <a:extLst>
              <a:ext uri="{FF2B5EF4-FFF2-40B4-BE49-F238E27FC236}">
                <a16:creationId xmlns:a16="http://schemas.microsoft.com/office/drawing/2014/main" id="{25CCF634-8E08-BB0B-56D7-AF435C6298E1}"/>
              </a:ext>
            </a:extLst>
          </p:cNvPr>
          <p:cNvSpPr>
            <a:spLocks noGrp="1"/>
          </p:cNvSpPr>
          <p:nvPr>
            <p:ph idx="1"/>
          </p:nvPr>
        </p:nvSpPr>
        <p:spPr>
          <a:xfrm>
            <a:off x="685800" y="1631852"/>
            <a:ext cx="11187332" cy="5226148"/>
          </a:xfrm>
        </p:spPr>
        <p:txBody>
          <a:bodyPr>
            <a:noAutofit/>
          </a:bodyPr>
          <a:lstStyle/>
          <a:p>
            <a:r>
              <a:rPr lang="en-GB" sz="3200" dirty="0">
                <a:latin typeface="NTFPreCursivefk" panose="03000400000000000000" pitchFamily="66" charset="0"/>
              </a:rPr>
              <a:t>Every day at school counts – even a few days of missed school can have a massive effect on a child’s education and life chances.</a:t>
            </a:r>
          </a:p>
          <a:p>
            <a:r>
              <a:rPr lang="en-GB" sz="3200" dirty="0">
                <a:latin typeface="NTFPreCursivefk" panose="03000400000000000000" pitchFamily="66" charset="0"/>
              </a:rPr>
              <a:t>Government research shows that primary school children who attend nearly every day are 30% more likely to reach the expected standard in reading, writing and maths than pupils who only attend 90-95% of the time.</a:t>
            </a:r>
          </a:p>
          <a:p>
            <a:r>
              <a:rPr lang="en-GB" sz="3200" dirty="0">
                <a:latin typeface="NTFPreCursivefk" panose="03000400000000000000" pitchFamily="66" charset="0"/>
              </a:rPr>
              <a:t>Research also shows that pupils whose attendance is below 90% (which is the same as having one day off every two weeks) could earn £10,000 less per year as an adult than a pupil who attended school nearly every day.</a:t>
            </a:r>
          </a:p>
          <a:p>
            <a:r>
              <a:rPr lang="en-GB" sz="3200" dirty="0">
                <a:latin typeface="NTFPreCursivefk" panose="03000400000000000000" pitchFamily="66" charset="0"/>
              </a:rPr>
              <a:t>We need your help to make good attendance a priority: only keep your child off school when they are genuinely too ill to attend, and talk to us if there is anything that we can do to work together.</a:t>
            </a:r>
          </a:p>
        </p:txBody>
      </p:sp>
    </p:spTree>
    <p:extLst>
      <p:ext uri="{BB962C8B-B14F-4D97-AF65-F5344CB8AC3E}">
        <p14:creationId xmlns:p14="http://schemas.microsoft.com/office/powerpoint/2010/main" val="179047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19F0-2DB6-84DF-FECF-917B77C8B568}"/>
              </a:ext>
            </a:extLst>
          </p:cNvPr>
          <p:cNvSpPr>
            <a:spLocks noGrp="1"/>
          </p:cNvSpPr>
          <p:nvPr>
            <p:ph type="title"/>
          </p:nvPr>
        </p:nvSpPr>
        <p:spPr/>
        <p:txBody>
          <a:bodyPr/>
          <a:lstStyle/>
          <a:p>
            <a:r>
              <a:rPr lang="en-GB" dirty="0"/>
              <a:t>Trips</a:t>
            </a:r>
          </a:p>
        </p:txBody>
      </p:sp>
      <p:sp>
        <p:nvSpPr>
          <p:cNvPr id="3" name="Content Placeholder 2">
            <a:extLst>
              <a:ext uri="{FF2B5EF4-FFF2-40B4-BE49-F238E27FC236}">
                <a16:creationId xmlns:a16="http://schemas.microsoft.com/office/drawing/2014/main" id="{FF243792-71BE-20AB-9701-BA5FBEE464E6}"/>
              </a:ext>
            </a:extLst>
          </p:cNvPr>
          <p:cNvSpPr>
            <a:spLocks noGrp="1"/>
          </p:cNvSpPr>
          <p:nvPr>
            <p:ph idx="1"/>
          </p:nvPr>
        </p:nvSpPr>
        <p:spPr/>
        <p:txBody>
          <a:bodyPr>
            <a:normAutofit lnSpcReduction="10000"/>
          </a:bodyPr>
          <a:lstStyle/>
          <a:p>
            <a:r>
              <a:rPr lang="en-GB" dirty="0"/>
              <a:t>Throughout the year, we have 3 trips.</a:t>
            </a:r>
          </a:p>
          <a:p>
            <a:endParaRPr lang="en-GB" dirty="0"/>
          </a:p>
          <a:p>
            <a:r>
              <a:rPr lang="en-GB" dirty="0"/>
              <a:t>Autumn: West Stow Anglo Saxon Village – Wednesday 12</a:t>
            </a:r>
            <a:r>
              <a:rPr lang="en-GB" baseline="30000" dirty="0"/>
              <a:t>th</a:t>
            </a:r>
            <a:r>
              <a:rPr lang="en-GB" dirty="0"/>
              <a:t> November 2025</a:t>
            </a:r>
          </a:p>
          <a:p>
            <a:endParaRPr lang="en-GB" dirty="0"/>
          </a:p>
          <a:p>
            <a:r>
              <a:rPr lang="en-GB" dirty="0"/>
              <a:t>Spring: Residential to It’s Rocket Science</a:t>
            </a:r>
          </a:p>
          <a:p>
            <a:endParaRPr lang="en-GB" dirty="0"/>
          </a:p>
          <a:p>
            <a:r>
              <a:rPr lang="en-GB" dirty="0"/>
              <a:t>Summer: TBC – involving a train</a:t>
            </a:r>
          </a:p>
          <a:p>
            <a:endParaRPr lang="en-GB" dirty="0"/>
          </a:p>
          <a:p>
            <a:r>
              <a:rPr lang="en-GB" dirty="0"/>
              <a:t>If any adults are able to support us with our trips, it would be greatly appreciated!</a:t>
            </a:r>
          </a:p>
        </p:txBody>
      </p:sp>
    </p:spTree>
    <p:extLst>
      <p:ext uri="{BB962C8B-B14F-4D97-AF65-F5344CB8AC3E}">
        <p14:creationId xmlns:p14="http://schemas.microsoft.com/office/powerpoint/2010/main" val="185367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Our class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
        <p:nvSpPr>
          <p:cNvPr id="13" name="TextBox 12">
            <a:extLst>
              <a:ext uri="{FF2B5EF4-FFF2-40B4-BE49-F238E27FC236}">
                <a16:creationId xmlns:a16="http://schemas.microsoft.com/office/drawing/2014/main" id="{C132FC16-B5D4-4557-B295-DC5193F75113}"/>
              </a:ext>
            </a:extLst>
          </p:cNvPr>
          <p:cNvSpPr txBox="1"/>
          <p:nvPr/>
        </p:nvSpPr>
        <p:spPr>
          <a:xfrm>
            <a:off x="538142" y="2809869"/>
            <a:ext cx="3773409" cy="1200329"/>
          </a:xfrm>
          <a:prstGeom prst="rect">
            <a:avLst/>
          </a:prstGeom>
          <a:noFill/>
        </p:spPr>
        <p:txBody>
          <a:bodyPr wrap="square" rtlCol="0">
            <a:spAutoFit/>
          </a:bodyPr>
          <a:lstStyle/>
          <a:p>
            <a:r>
              <a:rPr lang="en-GB" sz="2400" b="1" dirty="0"/>
              <a:t>Miss Harvey</a:t>
            </a:r>
          </a:p>
          <a:p>
            <a:r>
              <a:rPr lang="en-GB" sz="2400" dirty="0"/>
              <a:t>All the time except for Tuesday afternoons</a:t>
            </a:r>
          </a:p>
        </p:txBody>
      </p:sp>
      <p:pic>
        <p:nvPicPr>
          <p:cNvPr id="11" name="Picture 10">
            <a:extLst>
              <a:ext uri="{FF2B5EF4-FFF2-40B4-BE49-F238E27FC236}">
                <a16:creationId xmlns:a16="http://schemas.microsoft.com/office/drawing/2014/main" id="{E19B762B-569E-570C-C30E-8836AFBECDE6}"/>
              </a:ext>
            </a:extLst>
          </p:cNvPr>
          <p:cNvPicPr>
            <a:picLocks noChangeAspect="1"/>
          </p:cNvPicPr>
          <p:nvPr/>
        </p:nvPicPr>
        <p:blipFill>
          <a:blip r:embed="rId3"/>
          <a:stretch>
            <a:fillRect/>
          </a:stretch>
        </p:blipFill>
        <p:spPr>
          <a:xfrm>
            <a:off x="756555" y="512023"/>
            <a:ext cx="2257895" cy="2210460"/>
          </a:xfrm>
          <a:prstGeom prst="rect">
            <a:avLst/>
          </a:prstGeom>
        </p:spPr>
      </p:pic>
      <p:pic>
        <p:nvPicPr>
          <p:cNvPr id="10" name="Picture 9">
            <a:extLst>
              <a:ext uri="{FF2B5EF4-FFF2-40B4-BE49-F238E27FC236}">
                <a16:creationId xmlns:a16="http://schemas.microsoft.com/office/drawing/2014/main" id="{53C23AB0-6D16-BA61-9FFE-517A11B20CB1}"/>
              </a:ext>
            </a:extLst>
          </p:cNvPr>
          <p:cNvPicPr>
            <a:picLocks noChangeAspect="1"/>
          </p:cNvPicPr>
          <p:nvPr/>
        </p:nvPicPr>
        <p:blipFill>
          <a:blip r:embed="rId4"/>
          <a:stretch>
            <a:fillRect/>
          </a:stretch>
        </p:blipFill>
        <p:spPr>
          <a:xfrm>
            <a:off x="7029705" y="4587893"/>
            <a:ext cx="4378017" cy="1505734"/>
          </a:xfrm>
          <a:prstGeom prst="rect">
            <a:avLst/>
          </a:prstGeom>
        </p:spPr>
      </p:pic>
      <p:pic>
        <p:nvPicPr>
          <p:cNvPr id="6" name="Picture 5">
            <a:extLst>
              <a:ext uri="{FF2B5EF4-FFF2-40B4-BE49-F238E27FC236}">
                <a16:creationId xmlns:a16="http://schemas.microsoft.com/office/drawing/2014/main" id="{D0F3C31C-0C03-6552-99D6-9E5E0E289799}"/>
              </a:ext>
            </a:extLst>
          </p:cNvPr>
          <p:cNvPicPr>
            <a:picLocks noChangeAspect="1"/>
          </p:cNvPicPr>
          <p:nvPr/>
        </p:nvPicPr>
        <p:blipFill>
          <a:blip r:embed="rId5"/>
          <a:stretch>
            <a:fillRect/>
          </a:stretch>
        </p:blipFill>
        <p:spPr>
          <a:xfrm>
            <a:off x="4865031" y="2496930"/>
            <a:ext cx="4671737" cy="1651434"/>
          </a:xfrm>
          <a:prstGeom prst="rect">
            <a:avLst/>
          </a:prstGeom>
        </p:spPr>
      </p:pic>
    </p:spTree>
    <p:extLst>
      <p:ext uri="{BB962C8B-B14F-4D97-AF65-F5344CB8AC3E}">
        <p14:creationId xmlns:p14="http://schemas.microsoft.com/office/powerpoint/2010/main" val="2980311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assessments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Every term we do internal school assessments to monitor how the children are progressing and what help they need. They are different this year. </a:t>
            </a:r>
          </a:p>
          <a:p>
            <a:endParaRPr lang="en-GB" dirty="0"/>
          </a:p>
          <a:p>
            <a:r>
              <a:rPr lang="en-GB" dirty="0"/>
              <a:t>In June,  we also have the Multiplication Check. This is a test of their times tables knowledge up to 12 x 12.</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43295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homework</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r>
              <a:rPr lang="en-GB" dirty="0"/>
              <a:t>All pupils must read/share a book at least three times per week and record this in their planner</a:t>
            </a:r>
          </a:p>
          <a:p>
            <a:r>
              <a:rPr lang="en-GB" dirty="0"/>
              <a:t>Every child who reads five times in a week receives a Reading Champion certificate</a:t>
            </a:r>
          </a:p>
          <a:p>
            <a:r>
              <a:rPr lang="en-GB" dirty="0"/>
              <a:t>Every time a child receives ten Reading Champion certificates, they choose a book to keep</a:t>
            </a:r>
          </a:p>
          <a:p>
            <a:r>
              <a:rPr lang="en-GB" dirty="0"/>
              <a:t>We are also adding in a weekly spelling activity, this will be set on a Monday and be expected in on the following Monday</a:t>
            </a:r>
          </a:p>
          <a:p>
            <a:r>
              <a:rPr lang="en-GB" dirty="0"/>
              <a:t>We are also asking for at least 3 times a week, practicing of TTRS to allow for the best possible outcomes later in the year. </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5114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questions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pPr marL="0" indent="0" algn="ctr">
              <a:buNone/>
            </a:pPr>
            <a:r>
              <a:rPr lang="en-GB" sz="4400" dirty="0"/>
              <a:t>Any questions?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420603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Contact us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r>
              <a:rPr lang="en-GB" dirty="0"/>
              <a:t>Please do speak to us on the gate if we are available and it’s appropriate</a:t>
            </a:r>
          </a:p>
          <a:p>
            <a:r>
              <a:rPr lang="en-GB" dirty="0"/>
              <a:t>For a longer/confidential discussion, please ask for a telephone or face </a:t>
            </a:r>
            <a:r>
              <a:rPr lang="en-GB"/>
              <a:t>to face appointment</a:t>
            </a:r>
            <a:endParaRPr lang="en-GB" dirty="0"/>
          </a:p>
          <a:p>
            <a:r>
              <a:rPr lang="en-GB" dirty="0"/>
              <a:t>You can also speak to a member of office staff or the Senior Leadership Team if you need further assistance</a:t>
            </a:r>
          </a:p>
          <a:p>
            <a:endParaRPr lang="en-GB" dirty="0"/>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271281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pPr algn="ctr"/>
            <a:r>
              <a:rPr lang="en-GB"/>
              <a:t>Thank you</a:t>
            </a:r>
          </a:p>
        </p:txBody>
      </p:sp>
      <p:sp>
        <p:nvSpPr>
          <p:cNvPr id="6" name="Subtitle 5">
            <a:extLst>
              <a:ext uri="{FF2B5EF4-FFF2-40B4-BE49-F238E27FC236}">
                <a16:creationId xmlns:a16="http://schemas.microsoft.com/office/drawing/2014/main" id="{3CF72335-E519-4A30-BC63-B92193A168DA}"/>
              </a:ext>
            </a:extLst>
          </p:cNvPr>
          <p:cNvSpPr>
            <a:spLocks noGrp="1"/>
          </p:cNvSpPr>
          <p:nvPr>
            <p:ph type="subTitle" idx="1"/>
          </p:nvPr>
        </p:nvSpPr>
        <p:spPr/>
        <p:txBody>
          <a:bodyPr>
            <a:normAutofit/>
          </a:bodyPr>
          <a:lstStyle/>
          <a:p>
            <a:pPr algn="ctr"/>
            <a:endParaRPr lang="en-GB"/>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Tree>
    <p:extLst>
      <p:ext uri="{BB962C8B-B14F-4D97-AF65-F5344CB8AC3E}">
        <p14:creationId xmlns:p14="http://schemas.microsoft.com/office/powerpoint/2010/main" val="30826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C338-151F-DE09-14CB-B4BE0818AD2E}"/>
              </a:ext>
            </a:extLst>
          </p:cNvPr>
          <p:cNvSpPr>
            <a:spLocks noGrp="1"/>
          </p:cNvSpPr>
          <p:nvPr>
            <p:ph type="title"/>
          </p:nvPr>
        </p:nvSpPr>
        <p:spPr/>
        <p:txBody>
          <a:bodyPr/>
          <a:lstStyle/>
          <a:p>
            <a:r>
              <a:rPr lang="en-GB" dirty="0"/>
              <a:t>Routines</a:t>
            </a:r>
          </a:p>
        </p:txBody>
      </p:sp>
      <p:pic>
        <p:nvPicPr>
          <p:cNvPr id="5" name="Picture 4">
            <a:extLst>
              <a:ext uri="{FF2B5EF4-FFF2-40B4-BE49-F238E27FC236}">
                <a16:creationId xmlns:a16="http://schemas.microsoft.com/office/drawing/2014/main" id="{6DE7AE0D-AF8B-4D9C-17DE-A5C94A8B5C7C}"/>
              </a:ext>
            </a:extLst>
          </p:cNvPr>
          <p:cNvPicPr>
            <a:picLocks noChangeAspect="1"/>
          </p:cNvPicPr>
          <p:nvPr/>
        </p:nvPicPr>
        <p:blipFill>
          <a:blip r:embed="rId2"/>
          <a:stretch>
            <a:fillRect/>
          </a:stretch>
        </p:blipFill>
        <p:spPr>
          <a:xfrm>
            <a:off x="1237156" y="1889798"/>
            <a:ext cx="7381845" cy="3532805"/>
          </a:xfrm>
          <a:prstGeom prst="rect">
            <a:avLst/>
          </a:prstGeom>
        </p:spPr>
      </p:pic>
    </p:spTree>
    <p:extLst>
      <p:ext uri="{BB962C8B-B14F-4D97-AF65-F5344CB8AC3E}">
        <p14:creationId xmlns:p14="http://schemas.microsoft.com/office/powerpoint/2010/main" val="325403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routines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2" y="304132"/>
            <a:ext cx="1409611" cy="1106755"/>
          </a:xfrm>
          <a:prstGeom prst="rect">
            <a:avLst/>
          </a:prstGeom>
        </p:spPr>
      </p:pic>
      <p:pic>
        <p:nvPicPr>
          <p:cNvPr id="6" name="Picture 5">
            <a:extLst>
              <a:ext uri="{FF2B5EF4-FFF2-40B4-BE49-F238E27FC236}">
                <a16:creationId xmlns:a16="http://schemas.microsoft.com/office/drawing/2014/main" id="{9E366E0D-6B00-4F59-304D-466EA067C025}"/>
              </a:ext>
            </a:extLst>
          </p:cNvPr>
          <p:cNvPicPr>
            <a:picLocks noChangeAspect="1"/>
          </p:cNvPicPr>
          <p:nvPr/>
        </p:nvPicPr>
        <p:blipFill>
          <a:blip r:embed="rId3"/>
          <a:stretch>
            <a:fillRect/>
          </a:stretch>
        </p:blipFill>
        <p:spPr>
          <a:xfrm>
            <a:off x="435221" y="2057401"/>
            <a:ext cx="11321558" cy="4403665"/>
          </a:xfrm>
          <a:prstGeom prst="rect">
            <a:avLst/>
          </a:prstGeom>
        </p:spPr>
      </p:pic>
    </p:spTree>
    <p:extLst>
      <p:ext uri="{BB962C8B-B14F-4D97-AF65-F5344CB8AC3E}">
        <p14:creationId xmlns:p14="http://schemas.microsoft.com/office/powerpoint/2010/main" val="323837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routines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vert="horz" lIns="91440" tIns="45720" rIns="91440" bIns="45720" rtlCol="0" anchor="t">
            <a:normAutofit/>
          </a:bodyPr>
          <a:lstStyle/>
          <a:p>
            <a:r>
              <a:rPr lang="en-GB" dirty="0"/>
              <a:t>PE is on Tuesday and a Thursday. Please come in your kit. This will be the same all year. </a:t>
            </a:r>
          </a:p>
          <a:p>
            <a:r>
              <a:rPr lang="en-GB" dirty="0"/>
              <a:t>(Swimming is Thursday)</a:t>
            </a:r>
          </a:p>
          <a:p>
            <a:endParaRPr lang="en-GB" dirty="0"/>
          </a:p>
          <a:p>
            <a:r>
              <a:rPr lang="en-GB" dirty="0"/>
              <a:t>Planners are checked on Mondays – reading logs can be completed by your child and signed by you to confirm the reading</a:t>
            </a:r>
          </a:p>
          <a:p>
            <a:endParaRPr lang="en-GB" dirty="0"/>
          </a:p>
          <a:p>
            <a:r>
              <a:rPr lang="en-GB" dirty="0"/>
              <a:t>TTRS are done every morning.</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80340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FF67-ED4E-FCBC-BD79-0C32A71AC3D7}"/>
              </a:ext>
            </a:extLst>
          </p:cNvPr>
          <p:cNvSpPr>
            <a:spLocks noGrp="1"/>
          </p:cNvSpPr>
          <p:nvPr>
            <p:ph type="title"/>
          </p:nvPr>
        </p:nvSpPr>
        <p:spPr/>
        <p:txBody>
          <a:bodyPr/>
          <a:lstStyle/>
          <a:p>
            <a:r>
              <a:rPr lang="en-GB" dirty="0"/>
              <a:t>Swimming</a:t>
            </a:r>
          </a:p>
        </p:txBody>
      </p:sp>
      <p:sp>
        <p:nvSpPr>
          <p:cNvPr id="3" name="Content Placeholder 2">
            <a:extLst>
              <a:ext uri="{FF2B5EF4-FFF2-40B4-BE49-F238E27FC236}">
                <a16:creationId xmlns:a16="http://schemas.microsoft.com/office/drawing/2014/main" id="{09BB2DE7-6FFD-D764-7AFC-B1843210563D}"/>
              </a:ext>
            </a:extLst>
          </p:cNvPr>
          <p:cNvSpPr>
            <a:spLocks noGrp="1"/>
          </p:cNvSpPr>
          <p:nvPr>
            <p:ph idx="1"/>
          </p:nvPr>
        </p:nvSpPr>
        <p:spPr>
          <a:xfrm>
            <a:off x="685800" y="2194560"/>
            <a:ext cx="10820400" cy="4418891"/>
          </a:xfrm>
        </p:spPr>
        <p:txBody>
          <a:bodyPr/>
          <a:lstStyle/>
          <a:p>
            <a:r>
              <a:rPr lang="en-GB" dirty="0"/>
              <a:t>In Year 4, we start weekly swimming lessons. These take place throughout Year 4 and Year 5. </a:t>
            </a:r>
          </a:p>
          <a:p>
            <a:r>
              <a:rPr lang="en-GB" dirty="0"/>
              <a:t>Our swimming lessons are always on a </a:t>
            </a:r>
            <a:r>
              <a:rPr lang="en-GB" b="1" dirty="0"/>
              <a:t>Thursday</a:t>
            </a:r>
          </a:p>
          <a:p>
            <a:r>
              <a:rPr lang="en-GB" dirty="0"/>
              <a:t>If anyone is able to walk with us to and from the leisure centre every week, it would be incredibly appreciated! Please let the office know ASAP</a:t>
            </a:r>
          </a:p>
          <a:p>
            <a:r>
              <a:rPr lang="en-GB" dirty="0"/>
              <a:t>Biscuits</a:t>
            </a:r>
          </a:p>
          <a:p>
            <a:r>
              <a:rPr lang="en-GB" dirty="0"/>
              <a:t>Kit list: </a:t>
            </a:r>
          </a:p>
          <a:p>
            <a:pPr lvl="1"/>
            <a:r>
              <a:rPr lang="en-GB" dirty="0"/>
              <a:t>Wearing swimming costume underneath PE kit to school in the morning</a:t>
            </a:r>
          </a:p>
          <a:p>
            <a:pPr lvl="1"/>
            <a:r>
              <a:rPr lang="en-GB" dirty="0"/>
              <a:t>Towel</a:t>
            </a:r>
          </a:p>
          <a:p>
            <a:pPr lvl="1"/>
            <a:r>
              <a:rPr lang="en-GB" dirty="0"/>
              <a:t>Swimming hat (can be purchased from the office)</a:t>
            </a:r>
          </a:p>
          <a:p>
            <a:pPr lvl="1"/>
            <a:r>
              <a:rPr lang="en-GB" dirty="0"/>
              <a:t>Googles – a letter has to be supplied to wear them</a:t>
            </a:r>
          </a:p>
          <a:p>
            <a:pPr lvl="1"/>
            <a:r>
              <a:rPr lang="en-GB" dirty="0"/>
              <a:t>Underwear in their bag</a:t>
            </a:r>
          </a:p>
        </p:txBody>
      </p:sp>
    </p:spTree>
    <p:extLst>
      <p:ext uri="{BB962C8B-B14F-4D97-AF65-F5344CB8AC3E}">
        <p14:creationId xmlns:p14="http://schemas.microsoft.com/office/powerpoint/2010/main" val="105913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863" y="201665"/>
            <a:ext cx="8610600" cy="1293028"/>
          </a:xfrm>
        </p:spPr>
        <p:txBody>
          <a:bodyPr/>
          <a:lstStyle/>
          <a:p>
            <a:r>
              <a:rPr lang="en-GB" dirty="0"/>
              <a:t>Reading</a:t>
            </a:r>
          </a:p>
        </p:txBody>
      </p:sp>
      <p:sp>
        <p:nvSpPr>
          <p:cNvPr id="3" name="Content Placeholder 2"/>
          <p:cNvSpPr>
            <a:spLocks noGrp="1"/>
          </p:cNvSpPr>
          <p:nvPr>
            <p:ph idx="1"/>
          </p:nvPr>
        </p:nvSpPr>
        <p:spPr>
          <a:xfrm>
            <a:off x="211015" y="2194560"/>
            <a:ext cx="6738425" cy="4024125"/>
          </a:xfrm>
        </p:spPr>
        <p:txBody>
          <a:bodyPr/>
          <a:lstStyle/>
          <a:p>
            <a:r>
              <a:rPr lang="en-GB" sz="3200" dirty="0">
                <a:latin typeface="NTFPreCursivefk" panose="03000400000000000000" pitchFamily="66" charset="0"/>
              </a:rPr>
              <a:t>In year 4,  children will be supported to choose a reading book at the appropriate level.  Some children will choose a reading book from the classroom, but the majority will take them out of the library.</a:t>
            </a:r>
            <a:endParaRPr lang="en-GB" dirty="0">
              <a:latin typeface="NTFPreCursivefk" panose="03000400000000000000" pitchFamily="66" charset="0"/>
            </a:endParaRPr>
          </a:p>
        </p:txBody>
      </p:sp>
      <p:pic>
        <p:nvPicPr>
          <p:cNvPr id="5" name="Picture 4">
            <a:extLst>
              <a:ext uri="{FF2B5EF4-FFF2-40B4-BE49-F238E27FC236}">
                <a16:creationId xmlns:a16="http://schemas.microsoft.com/office/drawing/2014/main" id="{3F4B8A1B-B80F-55BA-59BC-1D96B03A382F}"/>
              </a:ext>
            </a:extLst>
          </p:cNvPr>
          <p:cNvPicPr>
            <a:picLocks noChangeAspect="1"/>
          </p:cNvPicPr>
          <p:nvPr/>
        </p:nvPicPr>
        <p:blipFill>
          <a:blip r:embed="rId2"/>
          <a:stretch>
            <a:fillRect/>
          </a:stretch>
        </p:blipFill>
        <p:spPr>
          <a:xfrm>
            <a:off x="7103246" y="1344274"/>
            <a:ext cx="3572374" cy="5182323"/>
          </a:xfrm>
          <a:prstGeom prst="rect">
            <a:avLst/>
          </a:prstGeom>
        </p:spPr>
      </p:pic>
    </p:spTree>
    <p:extLst>
      <p:ext uri="{BB962C8B-B14F-4D97-AF65-F5344CB8AC3E}">
        <p14:creationId xmlns:p14="http://schemas.microsoft.com/office/powerpoint/2010/main" val="185069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43D7-648A-3DF6-C589-4D1241ABF55C}"/>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6B0F3E07-FAA1-2707-5509-F2A63274F52B}"/>
              </a:ext>
            </a:extLst>
          </p:cNvPr>
          <p:cNvSpPr>
            <a:spLocks noGrp="1"/>
          </p:cNvSpPr>
          <p:nvPr>
            <p:ph idx="1"/>
          </p:nvPr>
        </p:nvSpPr>
        <p:spPr/>
        <p:txBody>
          <a:bodyPr/>
          <a:lstStyle/>
          <a:p>
            <a:r>
              <a:rPr lang="en-GB" sz="3200" dirty="0">
                <a:latin typeface="NTFPreCursivefk" panose="03000400000000000000" pitchFamily="66" charset="0"/>
              </a:rPr>
              <a:t>They can also take a book out of the library for free reading (either one they can read independently or one to share with parents and carers).</a:t>
            </a:r>
          </a:p>
          <a:p>
            <a:r>
              <a:rPr lang="en-GB" sz="3200" dirty="0">
                <a:latin typeface="NTFPreCursivefk" panose="03000400000000000000" pitchFamily="66" charset="0"/>
              </a:rPr>
              <a:t>We encourage children to read from a wide variety of genres. Whilst we want the children to read their school book, we also encourage children to read comics, magazines, newspapers, recipes, instructions, poetry etc</a:t>
            </a:r>
          </a:p>
          <a:p>
            <a:r>
              <a:rPr lang="en-GB" sz="3200" dirty="0">
                <a:latin typeface="NTFPreCursivefk" panose="03000400000000000000" pitchFamily="66" charset="0"/>
              </a:rPr>
              <a:t>If the children have read a book from home you can also add this in their planner</a:t>
            </a:r>
          </a:p>
          <a:p>
            <a:r>
              <a:rPr lang="en-GB" sz="3200" dirty="0">
                <a:latin typeface="NTFPreCursivefk" panose="03000400000000000000" pitchFamily="66" charset="0"/>
              </a:rPr>
              <a:t>Reading twice in one day only counts once in the weekly challenge</a:t>
            </a:r>
          </a:p>
          <a:p>
            <a:endParaRPr lang="en-GB" dirty="0"/>
          </a:p>
        </p:txBody>
      </p:sp>
    </p:spTree>
    <p:extLst>
      <p:ext uri="{BB962C8B-B14F-4D97-AF65-F5344CB8AC3E}">
        <p14:creationId xmlns:p14="http://schemas.microsoft.com/office/powerpoint/2010/main" val="279317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43D7-648A-3DF6-C589-4D1241ABF55C}"/>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6B0F3E07-FAA1-2707-5509-F2A63274F52B}"/>
              </a:ext>
            </a:extLst>
          </p:cNvPr>
          <p:cNvSpPr>
            <a:spLocks noGrp="1"/>
          </p:cNvSpPr>
          <p:nvPr>
            <p:ph idx="1"/>
          </p:nvPr>
        </p:nvSpPr>
        <p:spPr>
          <a:xfrm>
            <a:off x="450166" y="2194560"/>
            <a:ext cx="11056034" cy="4024125"/>
          </a:xfrm>
        </p:spPr>
        <p:txBody>
          <a:bodyPr/>
          <a:lstStyle/>
          <a:p>
            <a:r>
              <a:rPr lang="en-GB" sz="3200" dirty="0">
                <a:latin typeface="NTFPreCursivefk" panose="03000400000000000000" pitchFamily="66" charset="0"/>
              </a:rPr>
              <a:t>Children are expected to read a </a:t>
            </a:r>
            <a:r>
              <a:rPr lang="en-GB" sz="3200" dirty="0">
                <a:highlight>
                  <a:srgbClr val="FFFF00"/>
                </a:highlight>
                <a:latin typeface="NTFPreCursivefk" panose="03000400000000000000" pitchFamily="66" charset="0"/>
              </a:rPr>
              <a:t>minimum</a:t>
            </a:r>
            <a:r>
              <a:rPr lang="en-GB" sz="3200" dirty="0">
                <a:latin typeface="NTFPreCursivefk" panose="03000400000000000000" pitchFamily="66" charset="0"/>
              </a:rPr>
              <a:t> of three times a week.  If they don’t read three times a week, they will be asked to spend some time at playtime reading in the hall.</a:t>
            </a:r>
          </a:p>
          <a:p>
            <a:r>
              <a:rPr lang="en-GB" sz="3200" dirty="0">
                <a:latin typeface="NTFPreCursivefk" panose="03000400000000000000" pitchFamily="66" charset="0"/>
              </a:rPr>
              <a:t>If they read five times a week, they will receive a certificate sticker in their planner.  When they have done this 10 times, they can choose a book to keep from a collection of new books.</a:t>
            </a:r>
          </a:p>
          <a:p>
            <a:pPr marL="0" indent="0">
              <a:buNone/>
            </a:pPr>
            <a:endParaRPr lang="en-GB" dirty="0"/>
          </a:p>
        </p:txBody>
      </p:sp>
    </p:spTree>
    <p:extLst>
      <p:ext uri="{BB962C8B-B14F-4D97-AF65-F5344CB8AC3E}">
        <p14:creationId xmlns:p14="http://schemas.microsoft.com/office/powerpoint/2010/main" val="13564798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9" ma:contentTypeDescription="Create a new document." ma:contentTypeScope="" ma:versionID="a24dd989c1305a6e8c2b07be1d2c376d">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aef3b627c1be218961a613e5ae5a4ec7"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4:SharedWithUsers" minOccurs="0"/>
                <xsd:element ref="ns4:SharedWithDetails" minOccurs="0"/>
                <xsd:element ref="ns5:MediaServiceMetadata" minOccurs="0"/>
                <xsd:element ref="ns5:MediaServiceFastMetadata" minOccurs="0"/>
                <xsd:element ref="ns5:MediaServiceSearchProperties" minOccurs="0"/>
                <xsd:element ref="ns5:lcf76f155ced4ddcb4097134ff3c332f" minOccurs="0"/>
                <xsd:element ref="ns5:MediaServiceObjectDetectorVersion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5:MediaLengthInSeconds"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07d95bc9-3ff7-4784-abe8-b2be7008ee56}"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lcf76f155ced4ddcb4097134ff3c332f xmlns="a5016997-deea-4fdb-a97d-61eed343007a">
      <Terms xmlns="http://schemas.microsoft.com/office/infopath/2007/PartnerControls"/>
    </lcf76f155ced4ddcb4097134ff3c332f>
    <DepartmentsTaxHTField xmlns="2b734e5c-e2cf-4d91-a88f-3e50b50b24d7" xsi:nil="true"/>
    <DocumentTypeTaxHTField xmlns="2b734e5c-e2cf-4d91-a88f-3e50b50b24d7" xsi:nil="true"/>
    <Owner xmlns="2b734e5c-e2cf-4d91-a88f-3e50b50b24d7">
      <UserInfo>
        <DisplayName/>
        <AccountId xsi:nil="true"/>
        <AccountType/>
      </UserInfo>
    </Owner>
    <TaxCatchAll xmlns="2b734e5c-e2cf-4d91-a88f-3e50b50b24d7" xsi:nil="true"/>
  </documentManagement>
</p:properties>
</file>

<file path=customXml/itemProps1.xml><?xml version="1.0" encoding="utf-8"?>
<ds:datastoreItem xmlns:ds="http://schemas.openxmlformats.org/officeDocument/2006/customXml" ds:itemID="{9569E4D5-7777-4EF0-BC9D-7860D53B2107}">
  <ds:schemaRefs>
    <ds:schemaRef ds:uri="http://schemas.microsoft.com/sharepoint/v3/contenttype/forms"/>
  </ds:schemaRefs>
</ds:datastoreItem>
</file>

<file path=customXml/itemProps2.xml><?xml version="1.0" encoding="utf-8"?>
<ds:datastoreItem xmlns:ds="http://schemas.openxmlformats.org/officeDocument/2006/customXml" ds:itemID="{253F9975-CE63-4100-B3DB-E5638FE413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20e7d-56ac-42ba-8299-7941f60600bb"/>
    <ds:schemaRef ds:uri="2b734e5c-e2cf-4d91-a88f-3e50b50b24d7"/>
    <ds:schemaRef ds:uri="a5016997-deea-4fdb-a97d-61eed3430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08C01F-2C48-4801-937C-9B8CA5304A49}">
  <ds:schemaRefs>
    <ds:schemaRef ds:uri="http://purl.org/dc/terms/"/>
    <ds:schemaRef ds:uri="http://schemas.openxmlformats.org/package/2006/metadata/core-properties"/>
    <ds:schemaRef ds:uri="c2635909-eed8-44f6-b551-d52f900322ef"/>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 ds:uri="http://purl.org/dc/elements/1.1/"/>
    <ds:schemaRef ds:uri="2b734e5c-e2cf-4d91-a88f-3e50b50b24d7"/>
    <ds:schemaRef ds:uri="a0520e7d-56ac-42ba-8299-7941f60600bb"/>
    <ds:schemaRef ds:uri="a5016997-deea-4fdb-a97d-61eed343007a"/>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1332</TotalTime>
  <Words>1551</Words>
  <Application>Microsoft Office PowerPoint</Application>
  <PresentationFormat>Widescreen</PresentationFormat>
  <Paragraphs>103</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Arial</vt:lpstr>
      <vt:lpstr>Century Gothic</vt:lpstr>
      <vt:lpstr>NTFPreCursivefk</vt:lpstr>
      <vt:lpstr>Vapor Trail</vt:lpstr>
      <vt:lpstr>Meet the teacher</vt:lpstr>
      <vt:lpstr>Our class</vt:lpstr>
      <vt:lpstr>Routines</vt:lpstr>
      <vt:lpstr>routines</vt:lpstr>
      <vt:lpstr>routines</vt:lpstr>
      <vt:lpstr>Swimming</vt:lpstr>
      <vt:lpstr>Reading</vt:lpstr>
      <vt:lpstr>Reading</vt:lpstr>
      <vt:lpstr>Reading</vt:lpstr>
      <vt:lpstr>uniform</vt:lpstr>
      <vt:lpstr>Pe kit</vt:lpstr>
      <vt:lpstr>curriculum</vt:lpstr>
      <vt:lpstr>Curriculum</vt:lpstr>
      <vt:lpstr>curriculum</vt:lpstr>
      <vt:lpstr>Curriculum</vt:lpstr>
      <vt:lpstr>How can you support your child?</vt:lpstr>
      <vt:lpstr>ATTENDANCE MATTERS</vt:lpstr>
      <vt:lpstr>WHY IS ATTENDANCE SO IMPORTANT?</vt:lpstr>
      <vt:lpstr>Trips</vt:lpstr>
      <vt:lpstr>assessments</vt:lpstr>
      <vt:lpstr>homework</vt:lpstr>
      <vt:lpstr>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David Perkins</dc:creator>
  <cp:lastModifiedBy>Victoria Harvey</cp:lastModifiedBy>
  <cp:revision>12</cp:revision>
  <dcterms:created xsi:type="dcterms:W3CDTF">2020-09-29T16:00:27Z</dcterms:created>
  <dcterms:modified xsi:type="dcterms:W3CDTF">2025-09-08T06:59:33Z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0x0101009EAD9E04ED43D74CB62B53C7F0354145</vt:lpwstr>
  </property>
  <property fmtid="{D5CDD505-2E9C-101B-9397-08002B2CF9AE}" pid="3" name="MediaServiceImageTags">
    <vt:lpwstr/>
  </property>
  <property fmtid="{D5CDD505-2E9C-101B-9397-08002B2CF9AE}" pid="4" name="Departments">
    <vt:lpwstr/>
  </property>
  <property fmtid="{D5CDD505-2E9C-101B-9397-08002B2CF9AE}" pid="5" name="DocumentType">
    <vt:lpwstr/>
  </property>
  <property fmtid="{D5CDD505-2E9C-101B-9397-08002B2CF9AE}" pid="6" name="KeywordsTags">
    <vt:lpwstr/>
  </property>
  <property fmtid="{D5CDD505-2E9C-101B-9397-08002B2CF9AE}" pid="7" name="Locations">
    <vt:lpwstr/>
  </property>
</Properties>
</file>