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9"/>
  </p:notesMasterIdLst>
  <p:sldIdLst>
    <p:sldId id="256" r:id="rId5"/>
    <p:sldId id="257" r:id="rId6"/>
    <p:sldId id="258" r:id="rId7"/>
    <p:sldId id="268" r:id="rId8"/>
    <p:sldId id="259" r:id="rId9"/>
    <p:sldId id="260" r:id="rId10"/>
    <p:sldId id="261" r:id="rId11"/>
    <p:sldId id="263" r:id="rId12"/>
    <p:sldId id="264" r:id="rId13"/>
    <p:sldId id="269" r:id="rId14"/>
    <p:sldId id="270" r:id="rId15"/>
    <p:sldId id="265" r:id="rId16"/>
    <p:sldId id="267"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B1A56E-D899-4697-A59F-CE300CCF2D1D}" type="datetimeFigureOut">
              <a:rPr lang="en-GB" smtClean="0"/>
              <a:t>08/09/2025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67DA9D-47AF-4F87-A994-DF965990FC19}" type="slidenum">
              <a:rPr lang="en-GB" smtClean="0"/>
              <a:t>‹#›</a:t>
            </a:fld>
            <a:endParaRPr lang="en-GB"/>
          </a:p>
        </p:txBody>
      </p:sp>
    </p:spTree>
    <p:extLst>
      <p:ext uri="{BB962C8B-B14F-4D97-AF65-F5344CB8AC3E}">
        <p14:creationId xmlns:p14="http://schemas.microsoft.com/office/powerpoint/2010/main" val="3175624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of it like an arcade where the more tickets you have, the better the prize you can exchange them for. The ‘shop’ will be open at the end of each </a:t>
            </a:r>
            <a:r>
              <a:rPr lang="en-GB"/>
              <a:t>half term.</a:t>
            </a:r>
            <a:endParaRPr lang="en-GB" dirty="0"/>
          </a:p>
        </p:txBody>
      </p:sp>
      <p:sp>
        <p:nvSpPr>
          <p:cNvPr id="4" name="Slide Number Placeholder 3"/>
          <p:cNvSpPr>
            <a:spLocks noGrp="1"/>
          </p:cNvSpPr>
          <p:nvPr>
            <p:ph type="sldNum" sz="quarter" idx="5"/>
          </p:nvPr>
        </p:nvSpPr>
        <p:spPr/>
        <p:txBody>
          <a:bodyPr/>
          <a:lstStyle/>
          <a:p>
            <a:fld id="{347370CA-F866-4498-A9AB-9F7645BCEBB7}" type="slidenum">
              <a:rPr lang="en-GB" smtClean="0"/>
              <a:t>10</a:t>
            </a:fld>
            <a:endParaRPr lang="en-GB"/>
          </a:p>
        </p:txBody>
      </p:sp>
    </p:spTree>
    <p:extLst>
      <p:ext uri="{BB962C8B-B14F-4D97-AF65-F5344CB8AC3E}">
        <p14:creationId xmlns:p14="http://schemas.microsoft.com/office/powerpoint/2010/main" val="71893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EB1CDD8-7616-D616-20B0-49B28CE80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274317A-63CA-3683-F2A3-C0162E1E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D7F0D93B-AB2F-E43F-2C38-B010F62ACE05}"/>
              </a:ext>
            </a:extLst>
          </p:cNvPr>
          <p:cNvSpPr>
            <a:spLocks noGrp="1"/>
          </p:cNvSpPr>
          <p:nvPr>
            <p:ph type="body" idx="1"/>
          </p:nvPr>
        </p:nvSpPr>
        <p:spPr/>
        <p:txBody>
          <a:bodyPr/>
          <a:lstStyle/>
          <a:p>
            <a:r>
              <a:rPr lang="en-GB" dirty="0"/>
              <a:t>Think of it like an arcade where the more tickets you have, the better the prize you can exchange them for.</a:t>
            </a:r>
          </a:p>
        </p:txBody>
      </p:sp>
      <p:sp>
        <p:nvSpPr>
          <p:cNvPr id="4" name="Slide Number Placeholder 3">
            <a:extLst>
              <a:ext uri="{FF2B5EF4-FFF2-40B4-BE49-F238E27FC236}">
                <a16:creationId xmlns:a16="http://schemas.microsoft.com/office/drawing/2014/main" xmlns="" id="{8AE2ABF7-DF1A-DDD5-A60B-2D8D8913201C}"/>
              </a:ext>
            </a:extLst>
          </p:cNvPr>
          <p:cNvSpPr>
            <a:spLocks noGrp="1"/>
          </p:cNvSpPr>
          <p:nvPr>
            <p:ph type="sldNum" sz="quarter" idx="5"/>
          </p:nvPr>
        </p:nvSpPr>
        <p:spPr/>
        <p:txBody>
          <a:bodyPr/>
          <a:lstStyle/>
          <a:p>
            <a:fld id="{347370CA-F866-4498-A9AB-9F7645BCEBB7}" type="slidenum">
              <a:rPr lang="en-GB" smtClean="0"/>
              <a:t>11</a:t>
            </a:fld>
            <a:endParaRPr lang="en-GB"/>
          </a:p>
        </p:txBody>
      </p:sp>
    </p:spTree>
    <p:extLst>
      <p:ext uri="{BB962C8B-B14F-4D97-AF65-F5344CB8AC3E}">
        <p14:creationId xmlns:p14="http://schemas.microsoft.com/office/powerpoint/2010/main" val="18529952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9/8/2025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9/8/2025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9/8/2025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9/8/2025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9/8/2025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9/8/2025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dirty="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dirty="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9/8/2025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A6BCC2-3556-4CB9-9F20-5630DBE606FF}"/>
              </a:ext>
            </a:extLst>
          </p:cNvPr>
          <p:cNvSpPr>
            <a:spLocks noGrp="1"/>
          </p:cNvSpPr>
          <p:nvPr>
            <p:ph type="ctrTitle"/>
          </p:nvPr>
        </p:nvSpPr>
        <p:spPr/>
        <p:txBody>
          <a:bodyPr/>
          <a:lstStyle/>
          <a:p>
            <a:r>
              <a:rPr lang="en-GB"/>
              <a:t>Meet the teacher</a:t>
            </a:r>
          </a:p>
        </p:txBody>
      </p:sp>
      <p:sp>
        <p:nvSpPr>
          <p:cNvPr id="3" name="Subtitle 2">
            <a:extLst>
              <a:ext uri="{FF2B5EF4-FFF2-40B4-BE49-F238E27FC236}">
                <a16:creationId xmlns:a16="http://schemas.microsoft.com/office/drawing/2014/main" xmlns="" id="{87E11594-1D41-460B-945F-D8F8FA3BD9AA}"/>
              </a:ext>
            </a:extLst>
          </p:cNvPr>
          <p:cNvSpPr>
            <a:spLocks noGrp="1"/>
          </p:cNvSpPr>
          <p:nvPr>
            <p:ph type="subTitle" idx="1"/>
          </p:nvPr>
        </p:nvSpPr>
        <p:spPr/>
        <p:txBody>
          <a:bodyPr>
            <a:noAutofit/>
          </a:bodyPr>
          <a:lstStyle/>
          <a:p>
            <a:r>
              <a:rPr lang="en-GB" dirty="0"/>
              <a:t>Hedgehog Class</a:t>
            </a:r>
          </a:p>
          <a:p>
            <a:r>
              <a:rPr lang="en-GB" dirty="0"/>
              <a:t>Mrs Durrant and Mrs Bursey</a:t>
            </a:r>
          </a:p>
        </p:txBody>
      </p:sp>
      <p:pic>
        <p:nvPicPr>
          <p:cNvPr id="5" name="Picture 4">
            <a:extLst>
              <a:ext uri="{FF2B5EF4-FFF2-40B4-BE49-F238E27FC236}">
                <a16:creationId xmlns:a16="http://schemas.microsoft.com/office/drawing/2014/main" xmlns="" id="{E0342E11-3CE8-41B2-9888-BF5E23C562ED}"/>
              </a:ext>
            </a:extLst>
          </p:cNvPr>
          <p:cNvPicPr>
            <a:picLocks noChangeAspect="1"/>
          </p:cNvPicPr>
          <p:nvPr/>
        </p:nvPicPr>
        <p:blipFill>
          <a:blip r:embed="rId2"/>
          <a:stretch>
            <a:fillRect/>
          </a:stretch>
        </p:blipFill>
        <p:spPr>
          <a:xfrm>
            <a:off x="5199538" y="1095849"/>
            <a:ext cx="1792924" cy="1407712"/>
          </a:xfrm>
          <a:prstGeom prst="rect">
            <a:avLst/>
          </a:prstGeom>
        </p:spPr>
      </p:pic>
    </p:spTree>
    <p:extLst>
      <p:ext uri="{BB962C8B-B14F-4D97-AF65-F5344CB8AC3E}">
        <p14:creationId xmlns:p14="http://schemas.microsoft.com/office/powerpoint/2010/main" val="1922142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82492CC-13D3-C53D-A8B5-FCF089C31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1219EC2-C125-47BA-72CA-04113F6008B0}"/>
              </a:ext>
            </a:extLst>
          </p:cNvPr>
          <p:cNvSpPr>
            <a:spLocks noGrp="1"/>
          </p:cNvSpPr>
          <p:nvPr>
            <p:ph type="title"/>
          </p:nvPr>
        </p:nvSpPr>
        <p:spPr>
          <a:xfrm>
            <a:off x="685800" y="764373"/>
            <a:ext cx="10820400" cy="1293028"/>
          </a:xfrm>
        </p:spPr>
        <p:txBody>
          <a:bodyPr/>
          <a:lstStyle/>
          <a:p>
            <a:r>
              <a:rPr lang="en-GB" dirty="0">
                <a:latin typeface="NTFPreCursivefk" panose="03000400000000000000" pitchFamily="66" charset="0"/>
              </a:rPr>
              <a:t>ATTENDANCE MATTERS</a:t>
            </a:r>
          </a:p>
        </p:txBody>
      </p:sp>
      <p:sp>
        <p:nvSpPr>
          <p:cNvPr id="3" name="Content Placeholder 2">
            <a:extLst>
              <a:ext uri="{FF2B5EF4-FFF2-40B4-BE49-F238E27FC236}">
                <a16:creationId xmlns:a16="http://schemas.microsoft.com/office/drawing/2014/main" xmlns="" id="{87CA334B-A6D4-8E72-FB3D-9ADA36B721E5}"/>
              </a:ext>
            </a:extLst>
          </p:cNvPr>
          <p:cNvSpPr>
            <a:spLocks noGrp="1"/>
          </p:cNvSpPr>
          <p:nvPr>
            <p:ph idx="1"/>
          </p:nvPr>
        </p:nvSpPr>
        <p:spPr>
          <a:xfrm>
            <a:off x="685799" y="1631852"/>
            <a:ext cx="11332029" cy="4935862"/>
          </a:xfrm>
        </p:spPr>
        <p:txBody>
          <a:bodyPr>
            <a:noAutofit/>
          </a:bodyPr>
          <a:lstStyle/>
          <a:p>
            <a:r>
              <a:rPr lang="en-GB" sz="2000" dirty="0">
                <a:latin typeface="Century Gothic" panose="020B0502020202020204" pitchFamily="34" charset="0"/>
              </a:rPr>
              <a:t>Our target this year is for every child to have at least 96% attendance.</a:t>
            </a:r>
          </a:p>
          <a:p>
            <a:r>
              <a:rPr lang="en-GB" sz="2000" dirty="0">
                <a:latin typeface="Century Gothic" panose="020B0502020202020204" pitchFamily="34" charset="0"/>
              </a:rPr>
              <a:t>This means having no more than seven days off across the whole school year!</a:t>
            </a:r>
          </a:p>
          <a:p>
            <a:r>
              <a:rPr lang="en-GB" sz="2000" dirty="0">
                <a:latin typeface="Century Gothic" panose="020B0502020202020204" pitchFamily="34" charset="0"/>
              </a:rPr>
              <a:t>If your child has one day off per month, their attendance would be 94%.</a:t>
            </a:r>
          </a:p>
          <a:p>
            <a:r>
              <a:rPr lang="en-GB" sz="2000" dirty="0">
                <a:latin typeface="Century Gothic" panose="020B0502020202020204" pitchFamily="34" charset="0"/>
              </a:rPr>
              <a:t>If they have one day off per fortnight, their attendance would be below 90%, which would be recorded by the Government as Persistent Absence.</a:t>
            </a:r>
          </a:p>
          <a:p>
            <a:r>
              <a:rPr lang="en-GB" sz="2000" dirty="0">
                <a:latin typeface="Century Gothic" panose="020B0502020202020204" pitchFamily="34" charset="0"/>
              </a:rPr>
              <a:t>Any child whose attendance is below 90% will be given an Attendance Plan.</a:t>
            </a:r>
          </a:p>
          <a:p>
            <a:r>
              <a:rPr lang="en-GB" sz="2000" dirty="0">
                <a:latin typeface="Century Gothic" panose="020B0502020202020204" pitchFamily="34" charset="0"/>
              </a:rPr>
              <a:t>As well as our usual rewards for every class whose attendance is at least 96%, we are introducing a new reward scheme for pupils, where they will get a ticket to spend in the school shop every time they are here all week – that’s a maximum of 38 tickets, which would ‘buy’ amazing prizes!</a:t>
            </a:r>
          </a:p>
        </p:txBody>
      </p:sp>
    </p:spTree>
    <p:extLst>
      <p:ext uri="{BB962C8B-B14F-4D97-AF65-F5344CB8AC3E}">
        <p14:creationId xmlns:p14="http://schemas.microsoft.com/office/powerpoint/2010/main" val="3857308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6550487-45AE-D451-80C2-73D8E90E1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5E10A7E-1A1C-1A6E-7786-EAC9D6A36C65}"/>
              </a:ext>
            </a:extLst>
          </p:cNvPr>
          <p:cNvSpPr>
            <a:spLocks noGrp="1"/>
          </p:cNvSpPr>
          <p:nvPr>
            <p:ph type="title"/>
          </p:nvPr>
        </p:nvSpPr>
        <p:spPr>
          <a:xfrm>
            <a:off x="685800" y="764373"/>
            <a:ext cx="10820400" cy="1293028"/>
          </a:xfrm>
        </p:spPr>
        <p:txBody>
          <a:bodyPr/>
          <a:lstStyle/>
          <a:p>
            <a:r>
              <a:rPr lang="en-GB" dirty="0">
                <a:latin typeface="NTFPreCursivefk" panose="03000400000000000000" pitchFamily="66" charset="0"/>
              </a:rPr>
              <a:t>WHY IS ATTENDANCE SO IMPORTANT?</a:t>
            </a:r>
          </a:p>
        </p:txBody>
      </p:sp>
      <p:sp>
        <p:nvSpPr>
          <p:cNvPr id="3" name="Content Placeholder 2">
            <a:extLst>
              <a:ext uri="{FF2B5EF4-FFF2-40B4-BE49-F238E27FC236}">
                <a16:creationId xmlns:a16="http://schemas.microsoft.com/office/drawing/2014/main" xmlns="" id="{25CCF634-8E08-BB0B-56D7-AF435C6298E1}"/>
              </a:ext>
            </a:extLst>
          </p:cNvPr>
          <p:cNvSpPr>
            <a:spLocks noGrp="1"/>
          </p:cNvSpPr>
          <p:nvPr>
            <p:ph idx="1"/>
          </p:nvPr>
        </p:nvSpPr>
        <p:spPr>
          <a:xfrm>
            <a:off x="685800" y="1631852"/>
            <a:ext cx="11187332" cy="5226148"/>
          </a:xfrm>
        </p:spPr>
        <p:txBody>
          <a:bodyPr>
            <a:noAutofit/>
          </a:bodyPr>
          <a:lstStyle/>
          <a:p>
            <a:r>
              <a:rPr lang="en-GB" sz="2400" dirty="0">
                <a:latin typeface="Century Gothic" panose="020B0502020202020204" pitchFamily="34" charset="0"/>
              </a:rPr>
              <a:t>Every day at school counts – even a few days of missed school can have a massive effect on a child’s education and life chances.</a:t>
            </a:r>
          </a:p>
          <a:p>
            <a:r>
              <a:rPr lang="en-GB" sz="2400" dirty="0">
                <a:latin typeface="Century Gothic" panose="020B0502020202020204" pitchFamily="34" charset="0"/>
              </a:rPr>
              <a:t>Government research shows that primary school children who attend nearly every day are 30% more likely to reach the expected standard in reading, writing and maths than pupils who only attend 90-95% of the time.</a:t>
            </a:r>
          </a:p>
          <a:p>
            <a:r>
              <a:rPr lang="en-GB" sz="2400" dirty="0">
                <a:latin typeface="Century Gothic" panose="020B0502020202020204" pitchFamily="34" charset="0"/>
              </a:rPr>
              <a:t>Research also shows that pupils whose attendance is below 90% (which is the same as having one day off every two weeks) could earn £10,000 less per year as an adult than a pupil who attended school nearly every day.</a:t>
            </a:r>
          </a:p>
          <a:p>
            <a:r>
              <a:rPr lang="en-GB" sz="2400" dirty="0">
                <a:latin typeface="Century Gothic" panose="020B0502020202020204" pitchFamily="34" charset="0"/>
              </a:rPr>
              <a:t>We need your help to make good attendance a priority: only keep your child off school when they are genuinely too ill to attend, and talk to us if there is anything that we can do to work together.</a:t>
            </a:r>
          </a:p>
        </p:txBody>
      </p:sp>
    </p:spTree>
    <p:extLst>
      <p:ext uri="{BB962C8B-B14F-4D97-AF65-F5344CB8AC3E}">
        <p14:creationId xmlns:p14="http://schemas.microsoft.com/office/powerpoint/2010/main" val="2571773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questions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a:xfrm>
            <a:off x="685800" y="2194560"/>
            <a:ext cx="10820400" cy="4663440"/>
          </a:xfrm>
        </p:spPr>
        <p:txBody>
          <a:bodyPr>
            <a:normAutofit/>
          </a:bodyPr>
          <a:lstStyle/>
          <a:p>
            <a:r>
              <a:rPr lang="en-GB" dirty="0"/>
              <a:t>Any questions?</a:t>
            </a:r>
            <a:endParaRPr lang="en-GB" dirty="0">
              <a:highlight>
                <a:srgbClr val="FFFF00"/>
              </a:highlight>
            </a:endParaRP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4206038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Contact us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a:xfrm>
            <a:off x="685800" y="2194560"/>
            <a:ext cx="10820400" cy="4663440"/>
          </a:xfrm>
        </p:spPr>
        <p:txBody>
          <a:bodyPr>
            <a:normAutofit/>
          </a:bodyPr>
          <a:lstStyle/>
          <a:p>
            <a:r>
              <a:rPr lang="en-GB" dirty="0"/>
              <a:t>Please do speak to us on the gate if we are available and it’s appropriate</a:t>
            </a:r>
          </a:p>
          <a:p>
            <a:r>
              <a:rPr lang="en-GB" dirty="0"/>
              <a:t>For a longer/confidential discussion, please ask for a telephone or face to face appointment</a:t>
            </a:r>
          </a:p>
          <a:p>
            <a:r>
              <a:rPr lang="en-GB" dirty="0"/>
              <a:t>You can also speak to a member of office staff or the Senior Leadership Team if you need further assistance</a:t>
            </a:r>
          </a:p>
          <a:p>
            <a:endParaRPr lang="en-GB" dirty="0"/>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271281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A6BCC2-3556-4CB9-9F20-5630DBE606FF}"/>
              </a:ext>
            </a:extLst>
          </p:cNvPr>
          <p:cNvSpPr>
            <a:spLocks noGrp="1"/>
          </p:cNvSpPr>
          <p:nvPr>
            <p:ph type="ctrTitle"/>
          </p:nvPr>
        </p:nvSpPr>
        <p:spPr/>
        <p:txBody>
          <a:bodyPr/>
          <a:lstStyle/>
          <a:p>
            <a:pPr algn="ctr"/>
            <a:r>
              <a:rPr lang="en-GB"/>
              <a:t>Thank you</a:t>
            </a:r>
          </a:p>
        </p:txBody>
      </p:sp>
      <p:pic>
        <p:nvPicPr>
          <p:cNvPr id="5" name="Picture 4">
            <a:extLst>
              <a:ext uri="{FF2B5EF4-FFF2-40B4-BE49-F238E27FC236}">
                <a16:creationId xmlns:a16="http://schemas.microsoft.com/office/drawing/2014/main" xmlns="" id="{E0342E11-3CE8-41B2-9888-BF5E23C562ED}"/>
              </a:ext>
            </a:extLst>
          </p:cNvPr>
          <p:cNvPicPr>
            <a:picLocks noChangeAspect="1"/>
          </p:cNvPicPr>
          <p:nvPr/>
        </p:nvPicPr>
        <p:blipFill>
          <a:blip r:embed="rId2"/>
          <a:stretch>
            <a:fillRect/>
          </a:stretch>
        </p:blipFill>
        <p:spPr>
          <a:xfrm>
            <a:off x="5199538" y="1095849"/>
            <a:ext cx="1792924" cy="1407712"/>
          </a:xfrm>
          <a:prstGeom prst="rect">
            <a:avLst/>
          </a:prstGeom>
        </p:spPr>
      </p:pic>
      <p:sp>
        <p:nvSpPr>
          <p:cNvPr id="6" name="Subtitle 5">
            <a:extLst>
              <a:ext uri="{FF2B5EF4-FFF2-40B4-BE49-F238E27FC236}">
                <a16:creationId xmlns:a16="http://schemas.microsoft.com/office/drawing/2014/main" xmlns="" id="{3CF72335-E519-4A30-BC63-B92193A168DA}"/>
              </a:ext>
            </a:extLst>
          </p:cNvPr>
          <p:cNvSpPr>
            <a:spLocks noGrp="1"/>
          </p:cNvSpPr>
          <p:nvPr>
            <p:ph type="subTitle" idx="1"/>
          </p:nvPr>
        </p:nvSpPr>
        <p:spPr/>
        <p:txBody>
          <a:bodyPr>
            <a:normAutofit/>
          </a:bodyPr>
          <a:lstStyle/>
          <a:p>
            <a:pPr algn="ctr"/>
            <a:endParaRPr lang="en-GB"/>
          </a:p>
        </p:txBody>
      </p:sp>
    </p:spTree>
    <p:extLst>
      <p:ext uri="{BB962C8B-B14F-4D97-AF65-F5344CB8AC3E}">
        <p14:creationId xmlns:p14="http://schemas.microsoft.com/office/powerpoint/2010/main" val="3082668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Our class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a:lstStyle/>
          <a:p>
            <a:r>
              <a:rPr lang="en-GB" dirty="0"/>
              <a:t>Mrs Durrant and Mrs Bursey</a:t>
            </a:r>
          </a:p>
          <a:p>
            <a:pPr marL="0" indent="0">
              <a:buNone/>
            </a:pPr>
            <a:endParaRPr lang="en-GB" dirty="0"/>
          </a:p>
          <a:p>
            <a:pPr marL="0" indent="0">
              <a:buNone/>
            </a:pPr>
            <a:endParaRPr lang="en-GB" dirty="0"/>
          </a:p>
          <a:p>
            <a:pPr marL="0" indent="0">
              <a:buNone/>
            </a:pPr>
            <a:endParaRPr lang="en-GB" dirty="0"/>
          </a:p>
          <a:p>
            <a:pPr marL="0" indent="0">
              <a:buNone/>
            </a:pPr>
            <a:endParaRPr lang="en-GB" dirty="0"/>
          </a:p>
          <a:p>
            <a:r>
              <a:rPr lang="en-GB" dirty="0"/>
              <a:t>Miss Smith and Miss </a:t>
            </a:r>
            <a:r>
              <a:rPr lang="en-GB" dirty="0" err="1"/>
              <a:t>Denness</a:t>
            </a:r>
            <a:endParaRPr lang="en-GB" dirty="0"/>
          </a:p>
          <a:p>
            <a:endParaRPr lang="en-GB" dirty="0"/>
          </a:p>
          <a:p>
            <a:endParaRPr lang="en-GB" dirty="0"/>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pic>
        <p:nvPicPr>
          <p:cNvPr id="6" name="Picture 5">
            <a:extLst>
              <a:ext uri="{FF2B5EF4-FFF2-40B4-BE49-F238E27FC236}">
                <a16:creationId xmlns:a16="http://schemas.microsoft.com/office/drawing/2014/main" xmlns="" id="{F0AD7C58-B948-C7D7-F6EF-30D8B9699C77}"/>
              </a:ext>
            </a:extLst>
          </p:cNvPr>
          <p:cNvPicPr>
            <a:picLocks noChangeAspect="1"/>
          </p:cNvPicPr>
          <p:nvPr/>
        </p:nvPicPr>
        <p:blipFill>
          <a:blip r:embed="rId3"/>
          <a:stretch>
            <a:fillRect/>
          </a:stretch>
        </p:blipFill>
        <p:spPr>
          <a:xfrm>
            <a:off x="2694123" y="2795499"/>
            <a:ext cx="1295581" cy="1267002"/>
          </a:xfrm>
          <a:prstGeom prst="rect">
            <a:avLst/>
          </a:prstGeom>
        </p:spPr>
      </p:pic>
      <p:pic>
        <p:nvPicPr>
          <p:cNvPr id="9" name="Picture 8">
            <a:extLst>
              <a:ext uri="{FF2B5EF4-FFF2-40B4-BE49-F238E27FC236}">
                <a16:creationId xmlns:a16="http://schemas.microsoft.com/office/drawing/2014/main" xmlns="" id="{AA14114B-7ED3-48D8-082C-6F44598F0C49}"/>
              </a:ext>
            </a:extLst>
          </p:cNvPr>
          <p:cNvPicPr>
            <a:picLocks noChangeAspect="1"/>
          </p:cNvPicPr>
          <p:nvPr/>
        </p:nvPicPr>
        <p:blipFill>
          <a:blip r:embed="rId4"/>
          <a:srcRect t="7096"/>
          <a:stretch>
            <a:fillRect/>
          </a:stretch>
        </p:blipFill>
        <p:spPr>
          <a:xfrm>
            <a:off x="1024478" y="2795498"/>
            <a:ext cx="1115387" cy="1371781"/>
          </a:xfrm>
          <a:prstGeom prst="rect">
            <a:avLst/>
          </a:prstGeom>
        </p:spPr>
      </p:pic>
      <p:pic>
        <p:nvPicPr>
          <p:cNvPr id="12" name="Picture 11">
            <a:extLst>
              <a:ext uri="{FF2B5EF4-FFF2-40B4-BE49-F238E27FC236}">
                <a16:creationId xmlns:a16="http://schemas.microsoft.com/office/drawing/2014/main" xmlns="" id="{FC0487F9-3571-1CF3-0490-12486610FDE5}"/>
              </a:ext>
            </a:extLst>
          </p:cNvPr>
          <p:cNvPicPr>
            <a:picLocks noChangeAspect="1"/>
          </p:cNvPicPr>
          <p:nvPr/>
        </p:nvPicPr>
        <p:blipFill>
          <a:blip r:embed="rId5"/>
          <a:stretch>
            <a:fillRect/>
          </a:stretch>
        </p:blipFill>
        <p:spPr>
          <a:xfrm>
            <a:off x="1024478" y="4846904"/>
            <a:ext cx="1115387" cy="1187681"/>
          </a:xfrm>
          <a:prstGeom prst="rect">
            <a:avLst/>
          </a:prstGeom>
        </p:spPr>
      </p:pic>
      <p:pic>
        <p:nvPicPr>
          <p:cNvPr id="15" name="Picture 14">
            <a:extLst>
              <a:ext uri="{FF2B5EF4-FFF2-40B4-BE49-F238E27FC236}">
                <a16:creationId xmlns:a16="http://schemas.microsoft.com/office/drawing/2014/main" xmlns="" id="{165C4E81-832C-024E-EC5C-054BD55F29E4}"/>
              </a:ext>
            </a:extLst>
          </p:cNvPr>
          <p:cNvPicPr>
            <a:picLocks noChangeAspect="1"/>
          </p:cNvPicPr>
          <p:nvPr/>
        </p:nvPicPr>
        <p:blipFill>
          <a:blip r:embed="rId6"/>
          <a:stretch>
            <a:fillRect/>
          </a:stretch>
        </p:blipFill>
        <p:spPr>
          <a:xfrm>
            <a:off x="2825109" y="4846904"/>
            <a:ext cx="1033607" cy="1186029"/>
          </a:xfrm>
          <a:prstGeom prst="rect">
            <a:avLst/>
          </a:prstGeom>
        </p:spPr>
      </p:pic>
    </p:spTree>
    <p:extLst>
      <p:ext uri="{BB962C8B-B14F-4D97-AF65-F5344CB8AC3E}">
        <p14:creationId xmlns:p14="http://schemas.microsoft.com/office/powerpoint/2010/main" val="298031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routines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vert="horz" lIns="91440" tIns="45720" rIns="91440" bIns="45720" rtlCol="0" anchor="t">
            <a:normAutofit/>
          </a:bodyPr>
          <a:lstStyle/>
          <a:p>
            <a:r>
              <a:rPr lang="en-GB" dirty="0" smtClean="0"/>
              <a:t>Mrs </a:t>
            </a:r>
            <a:r>
              <a:rPr lang="en-GB" dirty="0" err="1" smtClean="0"/>
              <a:t>Durrant</a:t>
            </a:r>
            <a:r>
              <a:rPr lang="en-GB" dirty="0" smtClean="0"/>
              <a:t> teaches all day Monday and Tuesday.</a:t>
            </a:r>
          </a:p>
          <a:p>
            <a:r>
              <a:rPr lang="en-GB" dirty="0" smtClean="0"/>
              <a:t>Mrs </a:t>
            </a:r>
            <a:r>
              <a:rPr lang="en-GB" dirty="0" err="1" smtClean="0"/>
              <a:t>Bursey</a:t>
            </a:r>
            <a:r>
              <a:rPr lang="en-GB" dirty="0" smtClean="0"/>
              <a:t> teaches all day Wednesday and Thursday and Friday mornings.</a:t>
            </a:r>
          </a:p>
          <a:p>
            <a:r>
              <a:rPr lang="en-GB" dirty="0" smtClean="0"/>
              <a:t>Mrs Marshall teaches Thursday and Friday afternoon.</a:t>
            </a:r>
          </a:p>
          <a:p>
            <a:r>
              <a:rPr lang="en-GB" dirty="0" smtClean="0"/>
              <a:t>Miss Smith and Miss </a:t>
            </a:r>
            <a:r>
              <a:rPr lang="en-GB" dirty="0" err="1" smtClean="0"/>
              <a:t>Denness</a:t>
            </a:r>
            <a:r>
              <a:rPr lang="en-GB" dirty="0" smtClean="0"/>
              <a:t> are everyday.</a:t>
            </a:r>
            <a:endParaRPr lang="en-GB" dirty="0" smtClean="0"/>
          </a:p>
          <a:p>
            <a:endParaRPr lang="en-GB" dirty="0"/>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3238376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routines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vert="horz" lIns="91440" tIns="45720" rIns="91440" bIns="45720" rtlCol="0" anchor="t">
            <a:normAutofit/>
          </a:bodyPr>
          <a:lstStyle/>
          <a:p>
            <a:r>
              <a:rPr lang="en-GB" dirty="0"/>
              <a:t>PE is on Mondays and Wednesdays this half term –this may well change!</a:t>
            </a:r>
          </a:p>
          <a:p>
            <a:r>
              <a:rPr lang="en-GB" dirty="0"/>
              <a:t>We have Phonics, English and Maths most mornings.</a:t>
            </a:r>
          </a:p>
          <a:p>
            <a:r>
              <a:rPr lang="en-GB" dirty="0"/>
              <a:t>Children wash their hands at regular points throughout the day; before play, before lunch.</a:t>
            </a:r>
          </a:p>
          <a:p>
            <a:r>
              <a:rPr lang="en-GB" dirty="0"/>
              <a:t>Water bottles are at the back of the class and children have several opportunities throughout the day to have a drink e.g. before/after play. They also have water on the tables at lunchtime. </a:t>
            </a:r>
          </a:p>
          <a:p>
            <a:r>
              <a:rPr lang="en-GB" dirty="0"/>
              <a:t>Children have access to the toilet throughout the day. We ask all children to try and go to the toilet either side of break and lunchtime. If you have specific concerns around toileting for your child please speak to us. </a:t>
            </a: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47261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uniform</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a:normAutofit fontScale="92500"/>
          </a:bodyPr>
          <a:lstStyle/>
          <a:p>
            <a:r>
              <a:rPr lang="en-GB"/>
              <a:t>Jewellery: Earrings are not allowed, except for children with pierced ears, who may wear small, plain studs on those days when they do not have swimming or PE. It is not sufficient to put masking tape over earrings. All other jewellery should not be worn in school.</a:t>
            </a:r>
          </a:p>
          <a:p>
            <a:r>
              <a:rPr lang="en-GB"/>
              <a:t>Make-up: Pupils are not permitted to wear make-up in school, including nail varnish and temporary tattoos (including henna tattoos). Any pupil wearing make-up will be asked to remove it by the following day; should pupils fail to do so, the school reserves the right to provide the pupil with cotton wool pads, nail varnish remover etc. and ask the pupil to remove the make-up in school.</a:t>
            </a:r>
          </a:p>
          <a:p>
            <a:r>
              <a:rPr lang="en-GB"/>
              <a:t>Pupils in Years 1 to 6 may bring a change of footwear if they wish to go on the field at break and lunchtimes when it is wet or muddy (e.g. wellies, trainers which are different to those worn for indoor PE) but these must not be worn all day.</a:t>
            </a: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127004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Pe kit</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a:normAutofit/>
          </a:bodyPr>
          <a:lstStyle/>
          <a:p>
            <a:r>
              <a:rPr lang="en-GB" dirty="0"/>
              <a:t>Plain black/grey/dark green leggings or jogging bottoms may be worn for outdoor PE lessons when it is cold, along with a school sweatshirt/cardigan/fleece/PE hoodie (embroidered with the school logo).</a:t>
            </a:r>
          </a:p>
          <a:p>
            <a:r>
              <a:rPr lang="en-GB" dirty="0">
                <a:solidFill>
                  <a:srgbClr val="FF0000"/>
                </a:solidFill>
              </a:rPr>
              <a:t>Please name all clothing!</a:t>
            </a:r>
          </a:p>
          <a:p>
            <a:r>
              <a:rPr lang="en-GB" dirty="0"/>
              <a:t>Pupils should wear their PE kit to school and remain in it for the whole day on days when they have PE, including outdoor PE wear for breaks and lunchtimes when it is cold, even if the PE lesson itself is indoors.</a:t>
            </a:r>
          </a:p>
          <a:p>
            <a:r>
              <a:rPr lang="en-GB" dirty="0"/>
              <a:t>Earrings must not be worn for PE lessons and cannot be covered with tape (earrings should not be worn at all on days when your child has swimming or PE).</a:t>
            </a:r>
            <a:endParaRPr lang="en-GB" dirty="0">
              <a:highlight>
                <a:srgbClr val="FFFF00"/>
              </a:highlight>
            </a:endParaRP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876798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curriculum</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a:normAutofit/>
          </a:bodyPr>
          <a:lstStyle/>
          <a:p>
            <a:r>
              <a:rPr lang="en-GB" dirty="0"/>
              <a:t>We are teaching the full National Curriculum. English and Maths is taught every day.</a:t>
            </a:r>
          </a:p>
          <a:p>
            <a:r>
              <a:rPr lang="en-GB" dirty="0"/>
              <a:t>PE (Physical Education) is taught twice per week, as well as other activities such as the Daily Mile and half termly ‘Commando Joe’ days.</a:t>
            </a:r>
          </a:p>
          <a:p>
            <a:r>
              <a:rPr lang="en-GB" dirty="0"/>
              <a:t>Science and PSHE, (Personal, Social &amp; Health Education) are taught weekly, Art/ DT (Design Technology) and Geography/  History are taught alternate weeks or in blocks.</a:t>
            </a:r>
          </a:p>
          <a:p>
            <a:r>
              <a:rPr lang="en-GB" dirty="0"/>
              <a:t>Music and RE (Religious Education) are taught weekly or in blocks.</a:t>
            </a:r>
          </a:p>
          <a:p>
            <a:r>
              <a:rPr lang="en-GB" dirty="0"/>
              <a:t>Computing is taught on a blocked day once every half term.</a:t>
            </a: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1244478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assessments</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p:txBody>
          <a:bodyPr>
            <a:normAutofit/>
          </a:bodyPr>
          <a:lstStyle/>
          <a:p>
            <a:r>
              <a:rPr lang="en-GB" dirty="0"/>
              <a:t>Phonics screening assessment happens in June.</a:t>
            </a:r>
          </a:p>
          <a:p>
            <a:r>
              <a:rPr lang="en-GB" dirty="0"/>
              <a:t>We will provide more information about this at our phonics share session. We will let you more about this in due course. </a:t>
            </a:r>
            <a:endParaRPr lang="en-GB" dirty="0">
              <a:highlight>
                <a:srgbClr val="FFFF00"/>
              </a:highlight>
            </a:endParaRP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432954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29CAC-019A-4141-B382-E9810733AFD8}"/>
              </a:ext>
            </a:extLst>
          </p:cNvPr>
          <p:cNvSpPr>
            <a:spLocks noGrp="1"/>
          </p:cNvSpPr>
          <p:nvPr>
            <p:ph type="title"/>
          </p:nvPr>
        </p:nvSpPr>
        <p:spPr/>
        <p:txBody>
          <a:bodyPr/>
          <a:lstStyle/>
          <a:p>
            <a:r>
              <a:rPr lang="en-GB"/>
              <a:t>homework</a:t>
            </a:r>
          </a:p>
        </p:txBody>
      </p:sp>
      <p:sp>
        <p:nvSpPr>
          <p:cNvPr id="3" name="Content Placeholder 2">
            <a:extLst>
              <a:ext uri="{FF2B5EF4-FFF2-40B4-BE49-F238E27FC236}">
                <a16:creationId xmlns:a16="http://schemas.microsoft.com/office/drawing/2014/main" xmlns="" id="{B55A4039-BAB9-475E-9356-40619CD54091}"/>
              </a:ext>
            </a:extLst>
          </p:cNvPr>
          <p:cNvSpPr>
            <a:spLocks noGrp="1"/>
          </p:cNvSpPr>
          <p:nvPr>
            <p:ph idx="1"/>
          </p:nvPr>
        </p:nvSpPr>
        <p:spPr>
          <a:xfrm>
            <a:off x="685800" y="2194560"/>
            <a:ext cx="10820400" cy="4663440"/>
          </a:xfrm>
        </p:spPr>
        <p:txBody>
          <a:bodyPr>
            <a:normAutofit/>
          </a:bodyPr>
          <a:lstStyle/>
          <a:p>
            <a:r>
              <a:rPr lang="en-GB"/>
              <a:t>All pupils must read at least three times per week and record this in their planner</a:t>
            </a:r>
          </a:p>
          <a:p>
            <a:r>
              <a:rPr lang="en-GB"/>
              <a:t>Every child who reads five times in a week receives a Reading Champion certificate</a:t>
            </a:r>
          </a:p>
          <a:p>
            <a:r>
              <a:rPr lang="en-GB"/>
              <a:t>Every time a child receives ten Reading Champion certificates, they choose a book to keep</a:t>
            </a:r>
          </a:p>
          <a:p>
            <a:r>
              <a:rPr lang="en-GB"/>
              <a:t>Weekly spellings will be sent home on a Friday</a:t>
            </a:r>
          </a:p>
        </p:txBody>
      </p:sp>
      <p:pic>
        <p:nvPicPr>
          <p:cNvPr id="4" name="Picture 3">
            <a:extLst>
              <a:ext uri="{FF2B5EF4-FFF2-40B4-BE49-F238E27FC236}">
                <a16:creationId xmlns:a16="http://schemas.microsoft.com/office/drawing/2014/main" xmlns=""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351145012"/>
      </p:ext>
    </p:extLst>
  </p:cSld>
  <p:clrMapOvr>
    <a:masterClrMapping/>
  </p:clrMapOvr>
</p:sld>
</file>

<file path=ppt/theme/theme1.xml><?xml version="1.0" encoding="utf-8"?>
<a:theme xmlns:a="http://schemas.openxmlformats.org/drawingml/2006/main" name="Vapor Trai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FE1EB5C7-81A8-4CBA-AE6E-B3BF73DC38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AD9E04ED43D74CB62B53C7F0354145" ma:contentTypeVersion="29" ma:contentTypeDescription="Create a new document." ma:contentTypeScope="" ma:versionID="a24dd989c1305a6e8c2b07be1d2c376d">
  <xsd:schema xmlns:xsd="http://www.w3.org/2001/XMLSchema" xmlns:xs="http://www.w3.org/2001/XMLSchema" xmlns:p="http://schemas.microsoft.com/office/2006/metadata/properties" xmlns:ns2="a0520e7d-56ac-42ba-8299-7941f60600bb" xmlns:ns3="2b734e5c-e2cf-4d91-a88f-3e50b50b24d7" xmlns:ns4="2b734e5c-e2cf-4d91-a88f-3e50b50b24d7" xmlns:ns5="a5016997-deea-4fdb-a97d-61eed343007a" targetNamespace="http://schemas.microsoft.com/office/2006/metadata/properties" ma:root="true" ma:fieldsID="aef3b627c1be218961a613e5ae5a4ec7" ns2:_="" ns4:_="" ns5:_="">
    <xsd:import namespace="a0520e7d-56ac-42ba-8299-7941f60600bb"/>
    <xsd:import namespace="2b734e5c-e2cf-4d91-a88f-3e50b50b24d7"/>
    <xsd:import namespace="2b734e5c-e2cf-4d91-a88f-3e50b50b24d7"/>
    <xsd:import namespace="a5016997-deea-4fdb-a97d-61eed343007a"/>
    <xsd:element name="properties">
      <xsd:complexType>
        <xsd:sequence>
          <xsd:element name="documentManagement">
            <xsd:complexType>
              <xsd:all>
                <xsd:element ref="ns2:LocationsTaxHTField" minOccurs="0"/>
                <xsd:element ref="ns3:DocumentTypeTaxHTField" minOccurs="0"/>
                <xsd:element ref="ns3:DepartmentsTaxHTField" minOccurs="0"/>
                <xsd:element ref="ns3:KeywordsTagsTaxHTField" minOccurs="0"/>
                <xsd:element ref="ns4:b73a531bf2874837a19042fda8b245b9" minOccurs="0"/>
                <xsd:element ref="ns4:TaxCatchAll" minOccurs="0"/>
                <xsd:element ref="ns4:c9be4fc6f559450098a544dcf2e206c7" minOccurs="0"/>
                <xsd:element ref="ns4:p640f9c8b4b14857bdc671f534fc7d57" minOccurs="0"/>
                <xsd:element ref="ns4:g5236701626640c1ab96021ee8d14cff" minOccurs="0"/>
                <xsd:element ref="ns4:Owner" minOccurs="0"/>
                <xsd:element ref="ns4:SharedWithUsers" minOccurs="0"/>
                <xsd:element ref="ns4:SharedWithDetails" minOccurs="0"/>
                <xsd:element ref="ns5:MediaServiceMetadata" minOccurs="0"/>
                <xsd:element ref="ns5:MediaServiceFastMetadata" minOccurs="0"/>
                <xsd:element ref="ns5:MediaServiceSearchProperties" minOccurs="0"/>
                <xsd:element ref="ns5:lcf76f155ced4ddcb4097134ff3c332f" minOccurs="0"/>
                <xsd:element ref="ns5:MediaServiceObjectDetectorVersions" minOccurs="0"/>
                <xsd:element ref="ns5:MediaServiceOCR" minOccurs="0"/>
                <xsd:element ref="ns5:MediaServiceGenerationTime" minOccurs="0"/>
                <xsd:element ref="ns5:MediaServiceEventHashCode" minOccurs="0"/>
                <xsd:element ref="ns5:MediaServiceDateTaken" minOccurs="0"/>
                <xsd:element ref="ns5:MediaServiceLocation" minOccurs="0"/>
                <xsd:element ref="ns5:MediaLengthInSeconds"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520e7d-56ac-42ba-8299-7941f60600bb" elementFormDefault="qualified">
    <xsd:import namespace="http://schemas.microsoft.com/office/2006/documentManagement/types"/>
    <xsd:import namespace="http://schemas.microsoft.com/office/infopath/2007/PartnerControls"/>
    <xsd:element name="LocationsTaxHTField" ma:index="8" nillable="true" ma:displayName="LocationsTaxHTField" ma:hidden="true" ma:internalName="Location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DocumentTypeTaxHTField" ma:index="9" nillable="true" ma:displayName="DocumentTypeTaxHTField" ma:hidden="true" ma:internalName="DocumentTypeTaxHTField">
      <xsd:simpleType>
        <xsd:restriction base="dms:Note"/>
      </xsd:simpleType>
    </xsd:element>
    <xsd:element name="DepartmentsTaxHTField" ma:index="10" nillable="true" ma:displayName="DepartmentsTaxHTField" ma:hidden="true" ma:internalName="DepartmentsTaxHTField">
      <xsd:simpleType>
        <xsd:restriction base="dms:Note"/>
      </xsd:simpleType>
    </xsd:element>
    <xsd:element name="KeywordsTagsTaxHTField" ma:index="11" nillable="true" ma:displayName="KeywordsTagsTaxHTField" ma:hidden="true" ma:internalName="KeywordsTag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b73a531bf2874837a19042fda8b245b9" ma:index="13" nillable="true" ma:taxonomy="true" ma:internalName="b73a531bf2874837a19042fda8b245b9" ma:taxonomyFieldName="Departments" ma:displayName="Departments" ma:default="" ma:fieldId="{b73a531b-f287-4837-a190-42fda8b245b9}" ma:taxonomyMulti="true" ma:sspId="4a324f7d-4130-4e3b-92bc-b3d938f1e27f" ma:termSetId="7de4cc5f-e887-4f58-961c-84d30d95a9c2" ma:anchorId="00000000-0000-0000-0000-000000000000" ma:open="false" ma:isKeyword="false">
      <xsd:complexType>
        <xsd:sequence>
          <xsd:element ref="pc:Terms" minOccurs="0" maxOccurs="1"/>
        </xsd:sequence>
      </xsd:complexType>
    </xsd:element>
    <xsd:element name="TaxCatchAll" ma:index="14" nillable="true" ma:displayName="Taxonomy Catch All Column" ma:hidden="true" ma:list="{07d95bc9-3ff7-4784-abe8-b2be7008ee56}" ma:internalName="TaxCatchAll" ma:showField="CatchAllData" ma:web="2b734e5c-e2cf-4d91-a88f-3e50b50b24d7">
      <xsd:complexType>
        <xsd:complexContent>
          <xsd:extension base="dms:MultiChoiceLookup">
            <xsd:sequence>
              <xsd:element name="Value" type="dms:Lookup" maxOccurs="unbounded" minOccurs="0" nillable="true"/>
            </xsd:sequence>
          </xsd:extension>
        </xsd:complexContent>
      </xsd:complexType>
    </xsd:element>
    <xsd:element name="c9be4fc6f559450098a544dcf2e206c7" ma:index="16" nillable="true" ma:taxonomy="true" ma:internalName="c9be4fc6f559450098a544dcf2e206c7" ma:taxonomyFieldName="DocumentType" ma:displayName="Document Type" ma:default="" ma:fieldId="{c9be4fc6-f559-4500-98a5-44dcf2e206c7}" ma:taxonomyMulti="true" ma:sspId="4a324f7d-4130-4e3b-92bc-b3d938f1e27f" ma:termSetId="286ebe61-194d-4783-ab71-3d55852e3f10" ma:anchorId="00000000-0000-0000-0000-000000000000" ma:open="false" ma:isKeyword="false">
      <xsd:complexType>
        <xsd:sequence>
          <xsd:element ref="pc:Terms" minOccurs="0" maxOccurs="1"/>
        </xsd:sequence>
      </xsd:complexType>
    </xsd:element>
    <xsd:element name="p640f9c8b4b14857bdc671f534fc7d57" ma:index="18" nillable="true" ma:taxonomy="true" ma:internalName="p640f9c8b4b14857bdc671f534fc7d57" ma:taxonomyFieldName="Locations" ma:displayName="Locations" ma:default="" ma:fieldId="{9640f9c8-b4b1-4857-bdc6-71f534fc7d57}" ma:taxonomyMulti="true" ma:sspId="4a324f7d-4130-4e3b-92bc-b3d938f1e27f" ma:termSetId="520fcd1e-a37f-4b37-b166-9a39e00fa880" ma:anchorId="00000000-0000-0000-0000-000000000000" ma:open="false" ma:isKeyword="false">
      <xsd:complexType>
        <xsd:sequence>
          <xsd:element ref="pc:Terms" minOccurs="0" maxOccurs="1"/>
        </xsd:sequence>
      </xsd:complexType>
    </xsd:element>
    <xsd:element name="g5236701626640c1ab96021ee8d14cff" ma:index="20" nillable="true" ma:taxonomy="true" ma:internalName="g5236701626640c1ab96021ee8d14cff" ma:taxonomyFieldName="KeywordsTags" ma:displayName="Keywords / Tags" ma:default="" ma:fieldId="{05236701-6266-40c1-ab96-021ee8d14cff}" ma:taxonomyMulti="true" ma:sspId="4a324f7d-4130-4e3b-92bc-b3d938f1e27f" ma:termSetId="5b1e0033-188b-4d38-a5dd-0bd2b0b787fb" ma:anchorId="00000000-0000-0000-0000-000000000000" ma:open="true" ma:isKeyword="false">
      <xsd:complexType>
        <xsd:sequence>
          <xsd:element ref="pc:Terms" minOccurs="0" maxOccurs="1"/>
        </xsd:sequence>
      </xsd:complexType>
    </xsd:element>
    <xsd:element name="Owner" ma:index="21" nillable="true" ma:displayName="Owner" ma:format="Dropdown" ma:internalNam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016997-deea-4fdb-a97d-61eed343007a" elementFormDefault="qualified">
    <xsd:import namespace="http://schemas.microsoft.com/office/2006/documentManagement/types"/>
    <xsd:import namespace="http://schemas.microsoft.com/office/infopath/2007/PartnerControls"/>
    <xsd:element name="MediaServiceMetadata" ma:index="24" nillable="true" ma:displayName="MediaServiceMetadata" ma:hidden="true" ma:internalName="MediaServiceMetadata" ma:readOnly="true">
      <xsd:simpleType>
        <xsd:restriction base="dms:Note"/>
      </xsd:simpleType>
    </xsd:element>
    <xsd:element name="MediaServiceFastMetadata" ma:index="25" nillable="true" ma:displayName="MediaServiceFastMetadata" ma:hidden="true" ma:internalName="MediaServiceFastMetadata" ma:readOnly="true">
      <xsd:simpleType>
        <xsd:restriction base="dms:Note"/>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lcf76f155ced4ddcb4097134ff3c332f" ma:index="28" nillable="true" ma:taxonomy="true" ma:internalName="lcf76f155ced4ddcb4097134ff3c332f" ma:taxonomyFieldName="MediaServiceImageTags" ma:displayName="Image Tags" ma:readOnly="false" ma:fieldId="{5cf76f15-5ced-4ddc-b409-7134ff3c332f}" ma:taxonomyMulti="true" ma:sspId="4a324f7d-4130-4e3b-92bc-b3d938f1e27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DateTaken" ma:index="33" nillable="true" ma:displayName="MediaServiceDateTaken" ma:hidden="true" ma:indexed="true" ma:internalName="MediaServiceDateTaken" ma:readOnly="true">
      <xsd:simpleType>
        <xsd:restriction base="dms:Text"/>
      </xsd:simpleType>
    </xsd:element>
    <xsd:element name="MediaServiceLocation" ma:index="34" nillable="true" ma:displayName="Location" ma:indexed="true" ma:internalName="MediaServiceLocation" ma:readOnly="true">
      <xsd:simpleType>
        <xsd:restriction base="dms:Text"/>
      </xsd:simpleType>
    </xsd:element>
    <xsd:element name="MediaLengthInSeconds" ma:index="35" nillable="true" ma:displayName="MediaLengthInSeconds" ma:hidden="true" ma:internalName="MediaLengthInSeconds" ma:readOnly="true">
      <xsd:simpleType>
        <xsd:restriction base="dms:Unknown"/>
      </xsd:simpleType>
    </xsd:element>
    <xsd:element name="MediaServiceBillingMetadata" ma:index="3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9be4fc6f559450098a544dcf2e206c7 xmlns="2b734e5c-e2cf-4d91-a88f-3e50b50b24d7">
      <Terms xmlns="http://schemas.microsoft.com/office/infopath/2007/PartnerControls"/>
    </c9be4fc6f559450098a544dcf2e206c7>
    <b73a531bf2874837a19042fda8b245b9 xmlns="2b734e5c-e2cf-4d91-a88f-3e50b50b24d7">
      <Terms xmlns="http://schemas.microsoft.com/office/infopath/2007/PartnerControls"/>
    </b73a531bf2874837a19042fda8b245b9>
    <LocationsTaxHTField xmlns="a0520e7d-56ac-42ba-8299-7941f60600bb" xsi:nil="true"/>
    <g5236701626640c1ab96021ee8d14cff xmlns="2b734e5c-e2cf-4d91-a88f-3e50b50b24d7">
      <Terms xmlns="http://schemas.microsoft.com/office/infopath/2007/PartnerControls"/>
    </g5236701626640c1ab96021ee8d14cff>
    <KeywordsTagsTaxHTField xmlns="2b734e5c-e2cf-4d91-a88f-3e50b50b24d7" xsi:nil="true"/>
    <p640f9c8b4b14857bdc671f534fc7d57 xmlns="2b734e5c-e2cf-4d91-a88f-3e50b50b24d7">
      <Terms xmlns="http://schemas.microsoft.com/office/infopath/2007/PartnerControls"/>
    </p640f9c8b4b14857bdc671f534fc7d57>
    <lcf76f155ced4ddcb4097134ff3c332f xmlns="a5016997-deea-4fdb-a97d-61eed343007a">
      <Terms xmlns="http://schemas.microsoft.com/office/infopath/2007/PartnerControls"/>
    </lcf76f155ced4ddcb4097134ff3c332f>
    <DepartmentsTaxHTField xmlns="2b734e5c-e2cf-4d91-a88f-3e50b50b24d7" xsi:nil="true"/>
    <DocumentTypeTaxHTField xmlns="2b734e5c-e2cf-4d91-a88f-3e50b50b24d7" xsi:nil="true"/>
    <Owner xmlns="2b734e5c-e2cf-4d91-a88f-3e50b50b24d7">
      <UserInfo>
        <DisplayName/>
        <AccountId xsi:nil="true"/>
        <AccountType/>
      </UserInfo>
    </Owner>
    <TaxCatchAll xmlns="2b734e5c-e2cf-4d91-a88f-3e50b50b24d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D0935F-683A-49BC-B9B9-E945A9885A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520e7d-56ac-42ba-8299-7941f60600bb"/>
    <ds:schemaRef ds:uri="2b734e5c-e2cf-4d91-a88f-3e50b50b24d7"/>
    <ds:schemaRef ds:uri="a5016997-deea-4fdb-a97d-61eed34300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08C01F-2C48-4801-937C-9B8CA5304A49}">
  <ds:schemaRefs>
    <ds:schemaRef ds:uri="http://www.w3.org/XML/1998/namespace"/>
    <ds:schemaRef ds:uri="http://purl.org/dc/elements/1.1/"/>
    <ds:schemaRef ds:uri="http://purl.org/dc/terms/"/>
    <ds:schemaRef ds:uri="a0520e7d-56ac-42ba-8299-7941f60600bb"/>
    <ds:schemaRef ds:uri="a5016997-deea-4fdb-a97d-61eed343007a"/>
    <ds:schemaRef ds:uri="http://purl.org/dc/dcmitype/"/>
    <ds:schemaRef ds:uri="2b734e5c-e2cf-4d91-a88f-3e50b50b24d7"/>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9569E4D5-7777-4EF0-BC9D-7860D53B21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TM04033937[[fn=Vapor Trail]]</Template>
  <TotalTime>20</TotalTime>
  <Words>1110</Words>
  <Application>Microsoft Office PowerPoint</Application>
  <PresentationFormat>Custom</PresentationFormat>
  <Paragraphs>67</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Vapor Trail</vt:lpstr>
      <vt:lpstr>Meet the teacher</vt:lpstr>
      <vt:lpstr>Our class</vt:lpstr>
      <vt:lpstr>routines</vt:lpstr>
      <vt:lpstr>routines</vt:lpstr>
      <vt:lpstr>uniform</vt:lpstr>
      <vt:lpstr>Pe kit</vt:lpstr>
      <vt:lpstr>curriculum</vt:lpstr>
      <vt:lpstr>assessments</vt:lpstr>
      <vt:lpstr>homework</vt:lpstr>
      <vt:lpstr>ATTENDANCE MATTERS</vt:lpstr>
      <vt:lpstr>WHY IS ATTENDANCE SO IMPORTANT?</vt:lpstr>
      <vt:lpstr>questions</vt:lpstr>
      <vt:lpstr>Contact us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David Perkins</dc:creator>
  <cp:lastModifiedBy>Sarah Jane Durrant</cp:lastModifiedBy>
  <cp:revision>5</cp:revision>
  <dcterms:created xsi:type="dcterms:W3CDTF">2020-09-29T16:00:27Z</dcterms:created>
  <dcterms:modified xsi:type="dcterms:W3CDTF">2025-09-08T20:03:55Z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0x0101009EAD9E04ED43D74CB62B53C7F0354145</vt:lpwstr>
  </property>
  <property fmtid="{D5CDD505-2E9C-101B-9397-08002B2CF9AE}" pid="3" name="Departments">
    <vt:lpwstr/>
  </property>
  <property fmtid="{D5CDD505-2E9C-101B-9397-08002B2CF9AE}" pid="4" name="MediaServiceImageTags">
    <vt:lpwstr/>
  </property>
  <property fmtid="{D5CDD505-2E9C-101B-9397-08002B2CF9AE}" pid="5" name="Locations">
    <vt:lpwstr/>
  </property>
  <property fmtid="{D5CDD505-2E9C-101B-9397-08002B2CF9AE}" pid="6" name="DocumentType">
    <vt:lpwstr/>
  </property>
  <property fmtid="{D5CDD505-2E9C-101B-9397-08002B2CF9AE}" pid="7" name="KeywordsTags">
    <vt:lpwstr/>
  </property>
</Properties>
</file>