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68" r:id="rId6"/>
    <p:sldId id="269" r:id="rId7"/>
    <p:sldId id="271" r:id="rId8"/>
    <p:sldId id="272" r:id="rId9"/>
    <p:sldId id="275" r:id="rId10"/>
    <p:sldId id="259" r:id="rId11"/>
    <p:sldId id="260" r:id="rId12"/>
    <p:sldId id="261" r:id="rId13"/>
    <p:sldId id="263" r:id="rId14"/>
    <p:sldId id="280" r:id="rId15"/>
    <p:sldId id="264" r:id="rId16"/>
    <p:sldId id="276" r:id="rId17"/>
    <p:sldId id="281" r:id="rId18"/>
    <p:sldId id="265" r:id="rId19"/>
    <p:sldId id="267" r:id="rId20"/>
    <p:sldId id="26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D16553-E66D-4169-AD00-23B57A5AD6B6}" v="1" dt="2023-11-14T15:20:39.7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9/5/2024</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9/5/2024</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9/5/2024</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9/5/2024</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9/5/2024</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9/5/2024</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A87A34-81AB-432B-8DAE-1953F412C126}" type="datetimeFigureOut">
              <a:rPr lang="en-US" dirty="0"/>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A87A34-81AB-432B-8DAE-1953F412C126}" type="datetimeFigureOut">
              <a:rPr lang="en-US" dirty="0"/>
              <a:t>9/5/2024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dirty="0"/>
              <a:t>9/5/2024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9/5/2024</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BCC2-3556-4CB9-9F20-5630DBE606FF}"/>
              </a:ext>
            </a:extLst>
          </p:cNvPr>
          <p:cNvSpPr>
            <a:spLocks noGrp="1"/>
          </p:cNvSpPr>
          <p:nvPr>
            <p:ph type="ctrTitle"/>
          </p:nvPr>
        </p:nvSpPr>
        <p:spPr/>
        <p:txBody>
          <a:bodyPr/>
          <a:lstStyle/>
          <a:p>
            <a:r>
              <a:rPr lang="en-GB"/>
              <a:t>Meet the teacher</a:t>
            </a:r>
          </a:p>
        </p:txBody>
      </p:sp>
      <p:sp>
        <p:nvSpPr>
          <p:cNvPr id="3" name="Subtitle 2">
            <a:extLst>
              <a:ext uri="{FF2B5EF4-FFF2-40B4-BE49-F238E27FC236}">
                <a16:creationId xmlns:a16="http://schemas.microsoft.com/office/drawing/2014/main" id="{87E11594-1D41-460B-945F-D8F8FA3BD9AA}"/>
              </a:ext>
            </a:extLst>
          </p:cNvPr>
          <p:cNvSpPr>
            <a:spLocks noGrp="1"/>
          </p:cNvSpPr>
          <p:nvPr>
            <p:ph type="subTitle" idx="1"/>
          </p:nvPr>
        </p:nvSpPr>
        <p:spPr/>
        <p:txBody>
          <a:bodyPr>
            <a:noAutofit/>
          </a:bodyPr>
          <a:lstStyle/>
          <a:p>
            <a:r>
              <a:rPr lang="en-GB" sz="3600" dirty="0"/>
              <a:t>Year 6 - Falcon</a:t>
            </a:r>
          </a:p>
          <a:p>
            <a:r>
              <a:rPr lang="en-GB" sz="3600" dirty="0"/>
              <a:t>Mrs Fisher</a:t>
            </a:r>
          </a:p>
        </p:txBody>
      </p:sp>
      <p:pic>
        <p:nvPicPr>
          <p:cNvPr id="5" name="Picture 4">
            <a:extLst>
              <a:ext uri="{FF2B5EF4-FFF2-40B4-BE49-F238E27FC236}">
                <a16:creationId xmlns:a16="http://schemas.microsoft.com/office/drawing/2014/main" id="{E0342E11-3CE8-41B2-9888-BF5E23C562ED}"/>
              </a:ext>
            </a:extLst>
          </p:cNvPr>
          <p:cNvPicPr>
            <a:picLocks noChangeAspect="1"/>
          </p:cNvPicPr>
          <p:nvPr/>
        </p:nvPicPr>
        <p:blipFill>
          <a:blip r:embed="rId2"/>
          <a:stretch>
            <a:fillRect/>
          </a:stretch>
        </p:blipFill>
        <p:spPr>
          <a:xfrm>
            <a:off x="5199538" y="1095849"/>
            <a:ext cx="1792924" cy="1407712"/>
          </a:xfrm>
          <a:prstGeom prst="rect">
            <a:avLst/>
          </a:prstGeom>
        </p:spPr>
      </p:pic>
    </p:spTree>
    <p:extLst>
      <p:ext uri="{BB962C8B-B14F-4D97-AF65-F5344CB8AC3E}">
        <p14:creationId xmlns:p14="http://schemas.microsoft.com/office/powerpoint/2010/main" val="1922142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a:t>assessments</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p:txBody>
          <a:bodyPr>
            <a:normAutofit/>
          </a:bodyPr>
          <a:lstStyle/>
          <a:p>
            <a:r>
              <a:rPr lang="en-GB" sz="2800" dirty="0">
                <a:latin typeface="NTFPreCursivefk" panose="03000400000000000000" pitchFamily="66" charset="0"/>
              </a:rPr>
              <a:t>During the year, your child will be given Mock SATs. These are used to help adults look at strengths and development points to ensure we support your child in the best way possible as well as giving the children the opportunity to become comfortable and confident in their tests.</a:t>
            </a:r>
          </a:p>
          <a:p>
            <a:r>
              <a:rPr lang="en-GB" sz="2800" dirty="0">
                <a:latin typeface="NTFPreCursivefk" panose="03000400000000000000" pitchFamily="66" charset="0"/>
              </a:rPr>
              <a:t>I will do a SATs information evening to give you all the information you will need about these tests.</a:t>
            </a: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432954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dirty="0"/>
              <a:t>Boosters</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p:txBody>
          <a:bodyPr>
            <a:normAutofit/>
          </a:bodyPr>
          <a:lstStyle/>
          <a:p>
            <a:r>
              <a:rPr lang="en-GB" sz="2800" dirty="0">
                <a:latin typeface="NTFPreCursivefk" panose="03000400000000000000" pitchFamily="66" charset="0"/>
              </a:rPr>
              <a:t>Some children will be invited into school to take part in Booster sessions. These run outside of the school day. If your child is invited, please do encourage them to come. This extra time has always proved to be valuable to children in their learning journey. </a:t>
            </a:r>
          </a:p>
          <a:p>
            <a:r>
              <a:rPr lang="en-GB" sz="2800" dirty="0">
                <a:latin typeface="NTFPreCursivefk" panose="03000400000000000000" pitchFamily="66" charset="0"/>
              </a:rPr>
              <a:t>The current Booster timetable:</a:t>
            </a:r>
          </a:p>
          <a:p>
            <a:endParaRPr lang="en-GB" sz="2800" dirty="0">
              <a:latin typeface="NTFPreCursivefk" panose="03000400000000000000" pitchFamily="66" charset="0"/>
            </a:endParaRP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pic>
        <p:nvPicPr>
          <p:cNvPr id="6" name="Picture 5">
            <a:extLst>
              <a:ext uri="{FF2B5EF4-FFF2-40B4-BE49-F238E27FC236}">
                <a16:creationId xmlns:a16="http://schemas.microsoft.com/office/drawing/2014/main" id="{8870DC87-BBAE-67E5-72AA-0AF47C40E29C}"/>
              </a:ext>
            </a:extLst>
          </p:cNvPr>
          <p:cNvPicPr>
            <a:picLocks noChangeAspect="1"/>
          </p:cNvPicPr>
          <p:nvPr/>
        </p:nvPicPr>
        <p:blipFill>
          <a:blip r:embed="rId3"/>
          <a:stretch>
            <a:fillRect/>
          </a:stretch>
        </p:blipFill>
        <p:spPr>
          <a:xfrm>
            <a:off x="2083070" y="4316759"/>
            <a:ext cx="7307673" cy="1906864"/>
          </a:xfrm>
          <a:prstGeom prst="rect">
            <a:avLst/>
          </a:prstGeom>
        </p:spPr>
      </p:pic>
    </p:spTree>
    <p:extLst>
      <p:ext uri="{BB962C8B-B14F-4D97-AF65-F5344CB8AC3E}">
        <p14:creationId xmlns:p14="http://schemas.microsoft.com/office/powerpoint/2010/main" val="557300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a:t>homework</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a:xfrm>
            <a:off x="685800" y="2194560"/>
            <a:ext cx="10820400" cy="3446585"/>
          </a:xfrm>
        </p:spPr>
        <p:txBody>
          <a:bodyPr>
            <a:normAutofit/>
          </a:bodyPr>
          <a:lstStyle/>
          <a:p>
            <a:r>
              <a:rPr lang="en-GB" sz="2800" dirty="0">
                <a:latin typeface="NTFPreCursivefk" panose="03000400000000000000" pitchFamily="66" charset="0"/>
              </a:rPr>
              <a:t>All pupils are expected to read/share a book at least three times per week and record this in their planner</a:t>
            </a:r>
          </a:p>
          <a:p>
            <a:r>
              <a:rPr lang="en-GB" sz="2800" dirty="0">
                <a:latin typeface="NTFPreCursivefk" panose="03000400000000000000" pitchFamily="66" charset="0"/>
              </a:rPr>
              <a:t>Every child who reads five times in a week receives a Reading Champion certificate</a:t>
            </a:r>
          </a:p>
          <a:p>
            <a:r>
              <a:rPr lang="en-GB" sz="2800" dirty="0">
                <a:latin typeface="NTFPreCursivefk" panose="03000400000000000000" pitchFamily="66" charset="0"/>
              </a:rPr>
              <a:t>Every time a child receives ten Reading Champion certificates, they choose a book to keep.</a:t>
            </a: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351145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1293028"/>
          </a:xfrm>
        </p:spPr>
        <p:txBody>
          <a:bodyPr/>
          <a:lstStyle/>
          <a:p>
            <a:r>
              <a:rPr lang="en-GB" dirty="0">
                <a:latin typeface="NTFPreCursivefk" panose="03000400000000000000" pitchFamily="66" charset="0"/>
              </a:rPr>
              <a:t>How can you support your child?</a:t>
            </a:r>
          </a:p>
        </p:txBody>
      </p:sp>
      <p:sp>
        <p:nvSpPr>
          <p:cNvPr id="3" name="Content Placeholder 2"/>
          <p:cNvSpPr>
            <a:spLocks noGrp="1"/>
          </p:cNvSpPr>
          <p:nvPr>
            <p:ph idx="1"/>
          </p:nvPr>
        </p:nvSpPr>
        <p:spPr/>
        <p:txBody>
          <a:bodyPr>
            <a:normAutofit/>
          </a:bodyPr>
          <a:lstStyle/>
          <a:p>
            <a:r>
              <a:rPr lang="en-GB" sz="2800" dirty="0">
                <a:latin typeface="NTFPreCursivefk" panose="03000400000000000000" pitchFamily="66" charset="0"/>
              </a:rPr>
              <a:t>Ensure they  read regularly</a:t>
            </a:r>
          </a:p>
          <a:p>
            <a:r>
              <a:rPr lang="en-GB" sz="2800" dirty="0">
                <a:latin typeface="NTFPreCursivefk" panose="03000400000000000000" pitchFamily="66" charset="0"/>
              </a:rPr>
              <a:t> Use the hints in the home school book to support your child when reading.</a:t>
            </a:r>
          </a:p>
          <a:p>
            <a:r>
              <a:rPr lang="en-GB" sz="2800" dirty="0">
                <a:latin typeface="NTFPreCursivefk" panose="03000400000000000000" pitchFamily="66" charset="0"/>
              </a:rPr>
              <a:t>Help them learn their times tables through using TTRS </a:t>
            </a:r>
            <a:r>
              <a:rPr lang="en-GB" sz="2800" dirty="0" err="1">
                <a:latin typeface="NTFPreCursivefk" panose="03000400000000000000" pitchFamily="66" charset="0"/>
              </a:rPr>
              <a:t>etc</a:t>
            </a:r>
            <a:endParaRPr lang="en-GB" sz="2800" dirty="0">
              <a:latin typeface="NTFPreCursivefk" panose="03000400000000000000" pitchFamily="66" charset="0"/>
            </a:endParaRPr>
          </a:p>
          <a:p>
            <a:r>
              <a:rPr lang="en-GB" sz="2800" dirty="0">
                <a:latin typeface="NTFPreCursivefk" panose="03000400000000000000" pitchFamily="66" charset="0"/>
              </a:rPr>
              <a:t>Encourage independence</a:t>
            </a:r>
          </a:p>
        </p:txBody>
      </p:sp>
    </p:spTree>
    <p:extLst>
      <p:ext uri="{BB962C8B-B14F-4D97-AF65-F5344CB8AC3E}">
        <p14:creationId xmlns:p14="http://schemas.microsoft.com/office/powerpoint/2010/main" val="1249290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1293028"/>
          </a:xfrm>
        </p:spPr>
        <p:txBody>
          <a:bodyPr/>
          <a:lstStyle/>
          <a:p>
            <a:r>
              <a:rPr lang="en-GB" dirty="0">
                <a:latin typeface="NTFPreCursivefk" panose="03000400000000000000" pitchFamily="66" charset="0"/>
              </a:rPr>
              <a:t>What else do we do to support your child?</a:t>
            </a:r>
          </a:p>
        </p:txBody>
      </p:sp>
      <p:sp>
        <p:nvSpPr>
          <p:cNvPr id="3" name="Content Placeholder 2"/>
          <p:cNvSpPr>
            <a:spLocks noGrp="1"/>
          </p:cNvSpPr>
          <p:nvPr>
            <p:ph idx="1"/>
          </p:nvPr>
        </p:nvSpPr>
        <p:spPr/>
        <p:txBody>
          <a:bodyPr>
            <a:normAutofit/>
          </a:bodyPr>
          <a:lstStyle/>
          <a:p>
            <a:r>
              <a:rPr lang="en-GB" sz="2800" dirty="0">
                <a:latin typeface="NTFPreCursivefk" panose="03000400000000000000" pitchFamily="66" charset="0"/>
              </a:rPr>
              <a:t>Since your child is ending their time at Primary School and are beginning to look towards their future, we provide adult mentors for them. Children will be expected to make an appointment to meet with their mentor weekly. During their time together, they will be supported in their learning as well as being supported with their transition into Secondary School. </a:t>
            </a:r>
          </a:p>
          <a:p>
            <a:r>
              <a:rPr lang="en-GB" sz="2800" dirty="0">
                <a:latin typeface="NTFPreCursivefk" panose="03000400000000000000" pitchFamily="66" charset="0"/>
              </a:rPr>
              <a:t>Mentors are supported by myself to make sure their meetings are purposeful and useful.</a:t>
            </a:r>
          </a:p>
          <a:p>
            <a:r>
              <a:rPr lang="en-GB" sz="2800" dirty="0">
                <a:latin typeface="NTFPreCursivefk" panose="03000400000000000000" pitchFamily="66" charset="0"/>
              </a:rPr>
              <a:t>Do talk to your child about their mentor meetings! </a:t>
            </a:r>
          </a:p>
        </p:txBody>
      </p:sp>
    </p:spTree>
    <p:extLst>
      <p:ext uri="{BB962C8B-B14F-4D97-AF65-F5344CB8AC3E}">
        <p14:creationId xmlns:p14="http://schemas.microsoft.com/office/powerpoint/2010/main" val="50093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a:t>questions</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a:xfrm>
            <a:off x="685800" y="2194560"/>
            <a:ext cx="10820400" cy="4663440"/>
          </a:xfrm>
        </p:spPr>
        <p:txBody>
          <a:bodyPr>
            <a:normAutofit/>
          </a:bodyPr>
          <a:lstStyle/>
          <a:p>
            <a:r>
              <a:rPr lang="en-GB" dirty="0"/>
              <a:t>Any questions?</a:t>
            </a:r>
            <a:endParaRPr lang="en-GB" dirty="0">
              <a:highlight>
                <a:srgbClr val="FFFF00"/>
              </a:highlight>
            </a:endParaRP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4206038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a:t>Contact us</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a:xfrm>
            <a:off x="685800" y="2194560"/>
            <a:ext cx="10820400" cy="4663440"/>
          </a:xfrm>
        </p:spPr>
        <p:txBody>
          <a:bodyPr>
            <a:normAutofit/>
          </a:bodyPr>
          <a:lstStyle/>
          <a:p>
            <a:r>
              <a:rPr lang="en-GB" dirty="0"/>
              <a:t>Mornings are not always an easy time to have in-depth conversations and should be used for quick messages only, please</a:t>
            </a:r>
          </a:p>
          <a:p>
            <a:r>
              <a:rPr lang="en-GB" dirty="0"/>
              <a:t>For a longer/confidential discussion, please ask for a telephone or face to face appointment – we want to see/speak to you!</a:t>
            </a:r>
          </a:p>
          <a:p>
            <a:r>
              <a:rPr lang="en-GB" dirty="0"/>
              <a:t>You can also speak to a member of Office Staff or the Senior Leadership Team if you need further assistance</a:t>
            </a:r>
          </a:p>
          <a:p>
            <a:r>
              <a:rPr lang="en-GB" dirty="0"/>
              <a:t>You can send an email – they always find their way to me!</a:t>
            </a:r>
          </a:p>
          <a:p>
            <a:pPr marL="0" indent="0">
              <a:buNone/>
            </a:pPr>
            <a:endParaRPr lang="en-GB" dirty="0"/>
          </a:p>
          <a:p>
            <a:pPr marL="0" indent="0">
              <a:buNone/>
            </a:pPr>
            <a:r>
              <a:rPr lang="en-GB" dirty="0"/>
              <a:t>                                    admin@laureateacademy.co.uk</a:t>
            </a:r>
          </a:p>
          <a:p>
            <a:endParaRPr lang="en-GB" dirty="0"/>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2271281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BCC2-3556-4CB9-9F20-5630DBE606FF}"/>
              </a:ext>
            </a:extLst>
          </p:cNvPr>
          <p:cNvSpPr>
            <a:spLocks noGrp="1"/>
          </p:cNvSpPr>
          <p:nvPr>
            <p:ph type="ctrTitle"/>
          </p:nvPr>
        </p:nvSpPr>
        <p:spPr/>
        <p:txBody>
          <a:bodyPr/>
          <a:lstStyle/>
          <a:p>
            <a:pPr algn="ctr"/>
            <a:r>
              <a:rPr lang="en-GB"/>
              <a:t>Thank you</a:t>
            </a:r>
          </a:p>
        </p:txBody>
      </p:sp>
      <p:pic>
        <p:nvPicPr>
          <p:cNvPr id="5" name="Picture 4">
            <a:extLst>
              <a:ext uri="{FF2B5EF4-FFF2-40B4-BE49-F238E27FC236}">
                <a16:creationId xmlns:a16="http://schemas.microsoft.com/office/drawing/2014/main" id="{E0342E11-3CE8-41B2-9888-BF5E23C562ED}"/>
              </a:ext>
            </a:extLst>
          </p:cNvPr>
          <p:cNvPicPr>
            <a:picLocks noChangeAspect="1"/>
          </p:cNvPicPr>
          <p:nvPr/>
        </p:nvPicPr>
        <p:blipFill>
          <a:blip r:embed="rId2"/>
          <a:stretch>
            <a:fillRect/>
          </a:stretch>
        </p:blipFill>
        <p:spPr>
          <a:xfrm>
            <a:off x="5199538" y="1095849"/>
            <a:ext cx="1792924" cy="1407712"/>
          </a:xfrm>
          <a:prstGeom prst="rect">
            <a:avLst/>
          </a:prstGeom>
        </p:spPr>
      </p:pic>
      <p:sp>
        <p:nvSpPr>
          <p:cNvPr id="6" name="Subtitle 5">
            <a:extLst>
              <a:ext uri="{FF2B5EF4-FFF2-40B4-BE49-F238E27FC236}">
                <a16:creationId xmlns:a16="http://schemas.microsoft.com/office/drawing/2014/main" id="{3CF72335-E519-4A30-BC63-B92193A168DA}"/>
              </a:ext>
            </a:extLst>
          </p:cNvPr>
          <p:cNvSpPr>
            <a:spLocks noGrp="1"/>
          </p:cNvSpPr>
          <p:nvPr>
            <p:ph type="subTitle" idx="1"/>
          </p:nvPr>
        </p:nvSpPr>
        <p:spPr/>
        <p:txBody>
          <a:bodyPr>
            <a:normAutofit/>
          </a:bodyPr>
          <a:lstStyle/>
          <a:p>
            <a:pPr algn="ctr"/>
            <a:endParaRPr lang="en-GB"/>
          </a:p>
        </p:txBody>
      </p:sp>
    </p:spTree>
    <p:extLst>
      <p:ext uri="{BB962C8B-B14F-4D97-AF65-F5344CB8AC3E}">
        <p14:creationId xmlns:p14="http://schemas.microsoft.com/office/powerpoint/2010/main" val="3082668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693C460-8E68-492E-9E13-95DDCD0EE5A6}"/>
              </a:ext>
            </a:extLst>
          </p:cNvPr>
          <p:cNvPicPr>
            <a:picLocks noChangeAspect="1"/>
          </p:cNvPicPr>
          <p:nvPr/>
        </p:nvPicPr>
        <p:blipFill>
          <a:blip r:embed="rId2"/>
          <a:stretch>
            <a:fillRect/>
          </a:stretch>
        </p:blipFill>
        <p:spPr>
          <a:xfrm>
            <a:off x="1925442" y="1858022"/>
            <a:ext cx="3040453" cy="1232995"/>
          </a:xfrm>
          <a:prstGeom prst="rect">
            <a:avLst/>
          </a:prstGeom>
        </p:spPr>
      </p:pic>
      <p:pic>
        <p:nvPicPr>
          <p:cNvPr id="8" name="Picture 7">
            <a:extLst>
              <a:ext uri="{FF2B5EF4-FFF2-40B4-BE49-F238E27FC236}">
                <a16:creationId xmlns:a16="http://schemas.microsoft.com/office/drawing/2014/main" id="{4D487B47-5A34-47A5-B43C-FAF816AB3321}"/>
              </a:ext>
            </a:extLst>
          </p:cNvPr>
          <p:cNvPicPr>
            <a:picLocks noChangeAspect="1"/>
          </p:cNvPicPr>
          <p:nvPr/>
        </p:nvPicPr>
        <p:blipFill>
          <a:blip r:embed="rId3"/>
          <a:stretch>
            <a:fillRect/>
          </a:stretch>
        </p:blipFill>
        <p:spPr>
          <a:xfrm>
            <a:off x="7513320" y="1693468"/>
            <a:ext cx="3040452" cy="1038821"/>
          </a:xfrm>
          <a:prstGeom prst="rect">
            <a:avLst/>
          </a:prstGeom>
        </p:spPr>
      </p:pic>
      <p:pic>
        <p:nvPicPr>
          <p:cNvPr id="9" name="Picture 8">
            <a:extLst>
              <a:ext uri="{FF2B5EF4-FFF2-40B4-BE49-F238E27FC236}">
                <a16:creationId xmlns:a16="http://schemas.microsoft.com/office/drawing/2014/main" id="{78B00D04-326A-4804-AA8A-807201F8B816}"/>
              </a:ext>
            </a:extLst>
          </p:cNvPr>
          <p:cNvPicPr>
            <a:picLocks noChangeAspect="1"/>
          </p:cNvPicPr>
          <p:nvPr/>
        </p:nvPicPr>
        <p:blipFill>
          <a:blip r:embed="rId4"/>
          <a:stretch>
            <a:fillRect/>
          </a:stretch>
        </p:blipFill>
        <p:spPr>
          <a:xfrm>
            <a:off x="7513320" y="3076575"/>
            <a:ext cx="3040452" cy="973998"/>
          </a:xfrm>
          <a:prstGeom prst="rect">
            <a:avLst/>
          </a:prstGeom>
        </p:spPr>
      </p:pic>
    </p:spTree>
    <p:extLst>
      <p:ext uri="{BB962C8B-B14F-4D97-AF65-F5344CB8AC3E}">
        <p14:creationId xmlns:p14="http://schemas.microsoft.com/office/powerpoint/2010/main" val="3918173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NTFPreCursivefk" panose="03000400000000000000" pitchFamily="66" charset="0"/>
              </a:rPr>
              <a:t>When are the adults in the class?</a:t>
            </a:r>
          </a:p>
        </p:txBody>
      </p:sp>
      <p:sp>
        <p:nvSpPr>
          <p:cNvPr id="3" name="Content Placeholder 2"/>
          <p:cNvSpPr>
            <a:spLocks noGrp="1"/>
          </p:cNvSpPr>
          <p:nvPr>
            <p:ph idx="1"/>
          </p:nvPr>
        </p:nvSpPr>
        <p:spPr/>
        <p:txBody>
          <a:bodyPr>
            <a:normAutofit/>
          </a:bodyPr>
          <a:lstStyle/>
          <a:p>
            <a:r>
              <a:rPr lang="en-GB" sz="3600" dirty="0">
                <a:latin typeface="NTFPreCursivefk" panose="03000400000000000000" pitchFamily="66" charset="0"/>
              </a:rPr>
              <a:t>Mrs Fisher teaches every morning and Wednesday to Friday afternoons.</a:t>
            </a:r>
          </a:p>
          <a:p>
            <a:r>
              <a:rPr lang="en-GB" sz="3600" dirty="0">
                <a:latin typeface="NTFPreCursivefk" panose="03000400000000000000" pitchFamily="66" charset="0"/>
              </a:rPr>
              <a:t>Mrs Beech will teach the class on Monday and Tuesday afternoons.</a:t>
            </a:r>
          </a:p>
        </p:txBody>
      </p:sp>
    </p:spTree>
    <p:extLst>
      <p:ext uri="{BB962C8B-B14F-4D97-AF65-F5344CB8AC3E}">
        <p14:creationId xmlns:p14="http://schemas.microsoft.com/office/powerpoint/2010/main" val="532035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PE</a:t>
            </a:r>
          </a:p>
        </p:txBody>
      </p:sp>
      <p:sp>
        <p:nvSpPr>
          <p:cNvPr id="3" name="Content Placeholder 2"/>
          <p:cNvSpPr>
            <a:spLocks noGrp="1"/>
          </p:cNvSpPr>
          <p:nvPr>
            <p:ph idx="1"/>
          </p:nvPr>
        </p:nvSpPr>
        <p:spPr/>
        <p:txBody>
          <a:bodyPr>
            <a:normAutofit/>
          </a:bodyPr>
          <a:lstStyle/>
          <a:p>
            <a:r>
              <a:rPr lang="en-GB" sz="3600" dirty="0">
                <a:latin typeface="NTFPreCursivefk" panose="03000400000000000000" pitchFamily="66" charset="0"/>
              </a:rPr>
              <a:t>PE this half term will be on Wednesday and Thursday.</a:t>
            </a:r>
          </a:p>
          <a:p>
            <a:pPr marL="0" indent="0">
              <a:buNone/>
            </a:pPr>
            <a:endParaRPr lang="en-GB" sz="3600" dirty="0">
              <a:latin typeface="NTFPreCursivefk" panose="03000400000000000000" pitchFamily="66" charset="0"/>
            </a:endParaRPr>
          </a:p>
          <a:p>
            <a:r>
              <a:rPr lang="en-GB" sz="3600" dirty="0">
                <a:latin typeface="NTFPreCursivefk" panose="03000400000000000000" pitchFamily="66" charset="0"/>
              </a:rPr>
              <a:t>PE days do tend to change each half term. We will let you know when/if they do.</a:t>
            </a:r>
          </a:p>
          <a:p>
            <a:endParaRPr lang="en-GB" sz="3600" dirty="0">
              <a:latin typeface="NTFPreCursivefk" panose="03000400000000000000" pitchFamily="66" charset="0"/>
            </a:endParaRPr>
          </a:p>
        </p:txBody>
      </p:sp>
    </p:spTree>
    <p:extLst>
      <p:ext uri="{BB962C8B-B14F-4D97-AF65-F5344CB8AC3E}">
        <p14:creationId xmlns:p14="http://schemas.microsoft.com/office/powerpoint/2010/main" val="3672721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Reading</a:t>
            </a:r>
          </a:p>
        </p:txBody>
      </p:sp>
      <p:sp>
        <p:nvSpPr>
          <p:cNvPr id="3" name="Content Placeholder 2"/>
          <p:cNvSpPr>
            <a:spLocks noGrp="1"/>
          </p:cNvSpPr>
          <p:nvPr>
            <p:ph idx="1"/>
          </p:nvPr>
        </p:nvSpPr>
        <p:spPr/>
        <p:txBody>
          <a:bodyPr/>
          <a:lstStyle/>
          <a:p>
            <a:r>
              <a:rPr lang="en-GB" dirty="0">
                <a:latin typeface="NTFPreCursivefk" panose="03000400000000000000" pitchFamily="66" charset="0"/>
              </a:rPr>
              <a:t>In year 6, children are given a book at an appropriate level. The adults in class will monitor their reading records and will encourage book changes as necessary</a:t>
            </a:r>
          </a:p>
          <a:p>
            <a:r>
              <a:rPr lang="en-GB" dirty="0">
                <a:latin typeface="NTFPreCursivefk" panose="03000400000000000000" pitchFamily="66" charset="0"/>
              </a:rPr>
              <a:t>They can also take a book out of the library for free reading (either one they can read independently or one to share with parents and carers).</a:t>
            </a:r>
          </a:p>
          <a:p>
            <a:r>
              <a:rPr lang="en-GB" dirty="0">
                <a:latin typeface="NTFPreCursivefk" panose="03000400000000000000" pitchFamily="66" charset="0"/>
              </a:rPr>
              <a:t>We encourage children to read from a wide variety of genres. We also encourage children to read comics, magazines, newspapers, recipes, instructions, poetry etc</a:t>
            </a:r>
          </a:p>
          <a:p>
            <a:r>
              <a:rPr lang="en-GB" dirty="0">
                <a:latin typeface="NTFPreCursivefk" panose="03000400000000000000" pitchFamily="66" charset="0"/>
              </a:rPr>
              <a:t>If the children have read a book from home you can also add this in their planner</a:t>
            </a:r>
          </a:p>
          <a:p>
            <a:r>
              <a:rPr lang="en-GB" dirty="0">
                <a:latin typeface="NTFPreCursivefk" panose="03000400000000000000" pitchFamily="66" charset="0"/>
              </a:rPr>
              <a:t>Reading twice in one day only counts once in the weekly challenge</a:t>
            </a:r>
          </a:p>
          <a:p>
            <a:r>
              <a:rPr lang="en-GB" dirty="0">
                <a:latin typeface="NTFPreCursivefk" panose="03000400000000000000" pitchFamily="66" charset="0"/>
              </a:rPr>
              <a:t>How can you help? Hear them read often! If this is not possible, talk to them about what they are reading.</a:t>
            </a:r>
          </a:p>
          <a:p>
            <a:endParaRPr lang="en-GB" dirty="0">
              <a:latin typeface="NTFPreCursivefk" panose="03000400000000000000" pitchFamily="66" charset="0"/>
            </a:endParaRPr>
          </a:p>
        </p:txBody>
      </p:sp>
    </p:spTree>
    <p:extLst>
      <p:ext uri="{BB962C8B-B14F-4D97-AF65-F5344CB8AC3E}">
        <p14:creationId xmlns:p14="http://schemas.microsoft.com/office/powerpoint/2010/main" val="1850690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94074" y="328274"/>
            <a:ext cx="8610600" cy="565663"/>
          </a:xfrm>
        </p:spPr>
        <p:txBody>
          <a:bodyPr>
            <a:normAutofit fontScale="90000"/>
          </a:bodyPr>
          <a:lstStyle/>
          <a:p>
            <a:r>
              <a:rPr lang="en-GB" dirty="0"/>
              <a:t>Uniform</a:t>
            </a:r>
          </a:p>
        </p:txBody>
      </p:sp>
      <p:sp>
        <p:nvSpPr>
          <p:cNvPr id="3" name="Content Placeholder 2"/>
          <p:cNvSpPr>
            <a:spLocks noGrp="1"/>
          </p:cNvSpPr>
          <p:nvPr>
            <p:ph idx="1"/>
          </p:nvPr>
        </p:nvSpPr>
        <p:spPr>
          <a:xfrm>
            <a:off x="235527" y="1434906"/>
            <a:ext cx="11956473" cy="5201422"/>
          </a:xfrm>
        </p:spPr>
        <p:txBody>
          <a:bodyPr>
            <a:normAutofit fontScale="70000" lnSpcReduction="20000"/>
          </a:bodyPr>
          <a:lstStyle/>
          <a:p>
            <a:pPr marL="0" indent="0">
              <a:buNone/>
            </a:pPr>
            <a:r>
              <a:rPr lang="en-GB" sz="2300" dirty="0"/>
              <a:t>At Laureate, we expect all children to wear the correct school uniform:</a:t>
            </a:r>
          </a:p>
          <a:p>
            <a:r>
              <a:rPr lang="en-GB" sz="2300" dirty="0"/>
              <a:t> Dark green sweatshirt/cardigan/fleece (plain or embroidered with the school logo).</a:t>
            </a:r>
          </a:p>
          <a:p>
            <a:r>
              <a:rPr lang="en-GB" sz="2300" dirty="0"/>
              <a:t> White shirt or polo shirt (plain or embroidered with the school logo).</a:t>
            </a:r>
          </a:p>
          <a:p>
            <a:pPr marL="0" indent="0">
              <a:buNone/>
            </a:pPr>
            <a:r>
              <a:rPr lang="en-GB" sz="2300" dirty="0"/>
              <a:t>Either:</a:t>
            </a:r>
          </a:p>
          <a:p>
            <a:r>
              <a:rPr lang="en-GB" sz="2300" dirty="0"/>
              <a:t>Knee length grey skirt;</a:t>
            </a:r>
          </a:p>
          <a:p>
            <a:r>
              <a:rPr lang="en-GB" sz="2300" dirty="0"/>
              <a:t>Pinafore dress;</a:t>
            </a:r>
          </a:p>
          <a:p>
            <a:r>
              <a:rPr lang="en-GB" sz="2300" dirty="0"/>
              <a:t>Green and white checked dress;</a:t>
            </a:r>
          </a:p>
          <a:p>
            <a:r>
              <a:rPr lang="en-GB" sz="2300" dirty="0"/>
              <a:t>Black/grey school trousers; or</a:t>
            </a:r>
          </a:p>
          <a:p>
            <a:r>
              <a:rPr lang="en-GB" sz="2300" dirty="0"/>
              <a:t>Black/grey tailored short trousers.</a:t>
            </a:r>
          </a:p>
          <a:p>
            <a:r>
              <a:rPr lang="en-GB" sz="2300" dirty="0"/>
              <a:t>Plain black/grey/white/dark green tights or socks.</a:t>
            </a:r>
          </a:p>
          <a:p>
            <a:r>
              <a:rPr lang="en-GB" sz="2300" dirty="0"/>
              <a:t>Plain black/grey/white/dark green leggings or shorts may be worn under dresses/skirts.</a:t>
            </a:r>
          </a:p>
          <a:p>
            <a:r>
              <a:rPr lang="en-GB" sz="2300" dirty="0"/>
              <a:t>Jeans, leggings, jeggings etc. are not considered school trousers; please be advised that some shops advertise ‘school trousers’ which are not in line with this policy.</a:t>
            </a:r>
          </a:p>
          <a:p>
            <a:pPr marL="0" indent="0">
              <a:buNone/>
            </a:pPr>
            <a:r>
              <a:rPr lang="en-GB" sz="2300" b="1" u="sng" dirty="0"/>
              <a:t>All clothing should be clearly marked with your child’s name.</a:t>
            </a:r>
          </a:p>
          <a:p>
            <a:pPr marL="0" indent="0">
              <a:buNone/>
            </a:pPr>
            <a:r>
              <a:rPr lang="en-GB" sz="2300" dirty="0"/>
              <a:t>For safety reasons, we expect all children with long hair to have their hair tied back at all times.</a:t>
            </a:r>
          </a:p>
          <a:p>
            <a:pPr marL="0" indent="0">
              <a:buNone/>
            </a:pPr>
            <a:r>
              <a:rPr lang="en-GB" sz="2300" dirty="0"/>
              <a:t>If your child needs to wear an adapted school uniform in line with their religious or cultural beliefs, please make an</a:t>
            </a:r>
          </a:p>
          <a:p>
            <a:pPr marL="0" indent="0">
              <a:buNone/>
            </a:pPr>
            <a:r>
              <a:rPr lang="en-GB" sz="2300" dirty="0"/>
              <a:t>appointment to speak to the Headteacher in the first instance.</a:t>
            </a:r>
          </a:p>
          <a:p>
            <a:endParaRPr lang="en-GB" dirty="0"/>
          </a:p>
        </p:txBody>
      </p:sp>
    </p:spTree>
    <p:extLst>
      <p:ext uri="{BB962C8B-B14F-4D97-AF65-F5344CB8AC3E}">
        <p14:creationId xmlns:p14="http://schemas.microsoft.com/office/powerpoint/2010/main" val="2573648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a:t>uniform</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p:txBody>
          <a:bodyPr>
            <a:normAutofit/>
          </a:bodyPr>
          <a:lstStyle/>
          <a:p>
            <a:r>
              <a:rPr lang="en-GB" dirty="0"/>
              <a:t>Pupils in Years 1 to 6 may bring a change of footwear if they wish to go on the field at break and lunchtimes when it is wet or muddy (e.g. wellies, trainers which are different to those worn for indoor PE) but these must not be worn all day.</a:t>
            </a:r>
          </a:p>
          <a:p>
            <a:endParaRPr lang="en-GB" dirty="0"/>
          </a:p>
          <a:p>
            <a:r>
              <a:rPr lang="en-GB" dirty="0"/>
              <a:t>We also expect all pupils to wear the correct footwear: ‘Sensible’ (i.e. no/low heel) plain black shoes or boots (no trainers, sandals, canvas shoes or sports-branded ‘trainer shoes’).</a:t>
            </a: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2127004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dirty="0" err="1"/>
              <a:t>Pe</a:t>
            </a:r>
            <a:r>
              <a:rPr lang="en-GB" dirty="0"/>
              <a:t> kit</a:t>
            </a: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173406"/>
            <a:ext cx="1409611" cy="1106755"/>
          </a:xfrm>
          <a:prstGeom prst="rect">
            <a:avLst/>
          </a:prstGeom>
        </p:spPr>
      </p:pic>
      <p:sp>
        <p:nvSpPr>
          <p:cNvPr id="7" name="Content Placeholder 2">
            <a:extLst>
              <a:ext uri="{FF2B5EF4-FFF2-40B4-BE49-F238E27FC236}">
                <a16:creationId xmlns:a16="http://schemas.microsoft.com/office/drawing/2014/main" id="{CF2A4E60-C821-2560-AACD-F488654BFD25}"/>
              </a:ext>
            </a:extLst>
          </p:cNvPr>
          <p:cNvSpPr>
            <a:spLocks noGrp="1"/>
          </p:cNvSpPr>
          <p:nvPr>
            <p:ph idx="1"/>
          </p:nvPr>
        </p:nvSpPr>
        <p:spPr>
          <a:xfrm>
            <a:off x="140677" y="1561515"/>
            <a:ext cx="11844997" cy="4938078"/>
          </a:xfrm>
          <a:noFill/>
        </p:spPr>
        <p:txBody>
          <a:bodyPr>
            <a:normAutofit fontScale="92500" lnSpcReduction="10000"/>
          </a:bodyPr>
          <a:lstStyle/>
          <a:p>
            <a:pPr marL="0" indent="0">
              <a:buNone/>
            </a:pPr>
            <a:r>
              <a:rPr lang="en-GB" dirty="0"/>
              <a:t>We expect pupils in Reception to Year 6 to wear the correct PE kit:</a:t>
            </a:r>
          </a:p>
          <a:p>
            <a:r>
              <a:rPr lang="en-GB" dirty="0"/>
              <a:t> T-shirt in the colour of your child’s House (a plain white t-shirt may be worn if families are unable to purchase a House t-shirt).</a:t>
            </a:r>
          </a:p>
          <a:p>
            <a:r>
              <a:rPr lang="en-GB" dirty="0"/>
              <a:t>Plain green shorts.</a:t>
            </a:r>
          </a:p>
          <a:p>
            <a:r>
              <a:rPr lang="en-GB" dirty="0"/>
              <a:t>Bare feet, plimsolls or clean trainers for indoor PE lessons, or trainers (different to those worn for indoor PE lessons) for outdoor PE lessons.</a:t>
            </a:r>
          </a:p>
          <a:p>
            <a:r>
              <a:rPr lang="en-GB" dirty="0"/>
              <a:t>Plain black/grey/dark green leggings or jogging bottoms may be worn for outdoor PE lessons when it is cold, along with a school sweatshirt/cardigan/fleece/PE hoodie (embroidered with the school logo).</a:t>
            </a:r>
          </a:p>
          <a:p>
            <a:r>
              <a:rPr lang="en-GB" b="1" dirty="0"/>
              <a:t>Pupils in Reception to Year 6 should wear their PE kit to school and remain in it for the whole day on days when they have PE</a:t>
            </a:r>
            <a:r>
              <a:rPr lang="en-GB" dirty="0"/>
              <a:t>, including outdoor PE wear for breaks and lunchtimes when it is cold, even if the PE lesson itself is indoors, this must still be in line with the uniform expectations. If not, you will be telephoned and asked to bring a correct PE kit or they will be given a spare PE kit to change into.</a:t>
            </a:r>
          </a:p>
          <a:p>
            <a:r>
              <a:rPr lang="en-GB" b="1" u="sng" dirty="0"/>
              <a:t>Earrings must not be worn for PE lessons and cannot be covered with tape </a:t>
            </a:r>
            <a:r>
              <a:rPr lang="en-GB" dirty="0"/>
              <a:t>unless an exemption has been agreed with school for cultural or religious reasons.</a:t>
            </a:r>
          </a:p>
        </p:txBody>
      </p:sp>
    </p:spTree>
    <p:extLst>
      <p:ext uri="{BB962C8B-B14F-4D97-AF65-F5344CB8AC3E}">
        <p14:creationId xmlns:p14="http://schemas.microsoft.com/office/powerpoint/2010/main" val="2876798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a:t>curriculum</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p:txBody>
          <a:bodyPr>
            <a:normAutofit/>
          </a:bodyPr>
          <a:lstStyle/>
          <a:p>
            <a:r>
              <a:rPr lang="en-GB" dirty="0"/>
              <a:t>We are teaching the full National Curriculum. Reading, writing and maths is taught every day</a:t>
            </a:r>
          </a:p>
          <a:p>
            <a:r>
              <a:rPr lang="en-GB" dirty="0"/>
              <a:t>PE (Physical Education) is taught twice per week, as well as other activities such as the Daily Mile and half termly ‘Commando Joe’ days</a:t>
            </a:r>
          </a:p>
          <a:p>
            <a:r>
              <a:rPr lang="en-GB" dirty="0"/>
              <a:t>Art, DT (Design Technology), Geography and History, Science and PSHE are taught weekly or in blocks.</a:t>
            </a:r>
          </a:p>
          <a:p>
            <a:r>
              <a:rPr lang="en-GB" dirty="0"/>
              <a:t>Music and RE (Religious Education) may be taught weekly or in blocks.</a:t>
            </a:r>
          </a:p>
          <a:p>
            <a:r>
              <a:rPr lang="en-GB" dirty="0"/>
              <a:t>French will be taught weekly.</a:t>
            </a:r>
          </a:p>
          <a:p>
            <a:r>
              <a:rPr lang="en-GB" dirty="0"/>
              <a:t>Computing will be taught during block days.</a:t>
            </a: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1244478019"/>
      </p:ext>
    </p:extLst>
  </p:cSld>
  <p:clrMapOvr>
    <a:masterClrMapping/>
  </p:clrMapOvr>
</p:sld>
</file>

<file path=ppt/theme/theme1.xml><?xml version="1.0" encoding="utf-8"?>
<a:theme xmlns:a="http://schemas.openxmlformats.org/drawingml/2006/main" name="Vapor Trail">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0D4D810248C6245A3730909F3480155" ma:contentTypeVersion="4" ma:contentTypeDescription="Create a new document." ma:contentTypeScope="" ma:versionID="919880fb2e587708ee082d6bbf9bd7e4">
  <xsd:schema xmlns:xsd="http://www.w3.org/2001/XMLSchema" xmlns:xs="http://www.w3.org/2001/XMLSchema" xmlns:p="http://schemas.microsoft.com/office/2006/metadata/properties" xmlns:ns2="c2635909-eed8-44f6-b551-d52f900322ef" targetNamespace="http://schemas.microsoft.com/office/2006/metadata/properties" ma:root="true" ma:fieldsID="66b43e499d932bd57a24f54b22e87d15" ns2:_="">
    <xsd:import namespace="c2635909-eed8-44f6-b551-d52f900322e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635909-eed8-44f6-b551-d52f900322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B4475D2-8B4F-4F2F-99F6-863937D4CE1E}">
  <ds:schemaRefs>
    <ds:schemaRef ds:uri="c2635909-eed8-44f6-b551-d52f900322e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569E4D5-7777-4EF0-BC9D-7860D53B2107}">
  <ds:schemaRefs>
    <ds:schemaRef ds:uri="http://schemas.microsoft.com/sharepoint/v3/contenttype/forms"/>
  </ds:schemaRefs>
</ds:datastoreItem>
</file>

<file path=customXml/itemProps3.xml><?xml version="1.0" encoding="utf-8"?>
<ds:datastoreItem xmlns:ds="http://schemas.openxmlformats.org/officeDocument/2006/customXml" ds:itemID="{4908C01F-2C48-4801-937C-9B8CA5304A49}">
  <ds:schemaRefs>
    <ds:schemaRef ds:uri="http://purl.org/dc/terms/"/>
    <ds:schemaRef ds:uri="http://schemas.microsoft.com/office/infopath/2007/PartnerControls"/>
    <ds:schemaRef ds:uri="c2635909-eed8-44f6-b551-d52f900322ef"/>
    <ds:schemaRef ds:uri="http://schemas.microsoft.com/office/2006/documentManagement/types"/>
    <ds:schemaRef ds:uri="http://purl.org/dc/elements/1.1/"/>
    <ds:schemaRef ds:uri="http://purl.org/dc/dcmitype/"/>
    <ds:schemaRef ds:uri="http://www.w3.org/XML/1998/namespace"/>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TM04033937[[fn=Vapor Trail]]</Template>
  <TotalTime>470</TotalTime>
  <Words>1280</Words>
  <Application>Microsoft Office PowerPoint</Application>
  <PresentationFormat>Widescreen</PresentationFormat>
  <Paragraphs>82</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Century Gothic</vt:lpstr>
      <vt:lpstr>NTFPreCursivefk</vt:lpstr>
      <vt:lpstr>Vapor Trail</vt:lpstr>
      <vt:lpstr>Meet the teacher</vt:lpstr>
      <vt:lpstr>PowerPoint Presentation</vt:lpstr>
      <vt:lpstr>When are the adults in the class?</vt:lpstr>
      <vt:lpstr>PE</vt:lpstr>
      <vt:lpstr>Reading</vt:lpstr>
      <vt:lpstr>Uniform</vt:lpstr>
      <vt:lpstr>uniform</vt:lpstr>
      <vt:lpstr>Pe kit</vt:lpstr>
      <vt:lpstr>curriculum</vt:lpstr>
      <vt:lpstr>assessments</vt:lpstr>
      <vt:lpstr>Boosters</vt:lpstr>
      <vt:lpstr>homework</vt:lpstr>
      <vt:lpstr>How can you support your child?</vt:lpstr>
      <vt:lpstr>What else do we do to support your child?</vt:lpstr>
      <vt:lpstr>questions</vt:lpstr>
      <vt:lpstr>Contact us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 the teacher</dc:title>
  <dc:creator>David Perkins</dc:creator>
  <cp:lastModifiedBy>CFisher</cp:lastModifiedBy>
  <cp:revision>23</cp:revision>
  <dcterms:created xsi:type="dcterms:W3CDTF">2020-09-29T16:00:27Z</dcterms:created>
  <dcterms:modified xsi:type="dcterms:W3CDTF">2024-09-05T06:24:29Z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0x01010010D4D810248C6245A3730909F3480155</vt:lpwstr>
  </property>
</Properties>
</file>