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47"/>
  </p:notesMasterIdLst>
  <p:sldIdLst>
    <p:sldId id="256" r:id="rId5"/>
    <p:sldId id="257" r:id="rId6"/>
    <p:sldId id="343" r:id="rId7"/>
    <p:sldId id="344" r:id="rId8"/>
    <p:sldId id="258" r:id="rId9"/>
    <p:sldId id="324" r:id="rId10"/>
    <p:sldId id="261" r:id="rId11"/>
    <p:sldId id="302" r:id="rId12"/>
    <p:sldId id="303" r:id="rId13"/>
    <p:sldId id="298" r:id="rId14"/>
    <p:sldId id="299" r:id="rId15"/>
    <p:sldId id="325" r:id="rId16"/>
    <p:sldId id="297" r:id="rId17"/>
    <p:sldId id="300" r:id="rId18"/>
    <p:sldId id="339" r:id="rId19"/>
    <p:sldId id="305" r:id="rId20"/>
    <p:sldId id="306" r:id="rId21"/>
    <p:sldId id="341" r:id="rId22"/>
    <p:sldId id="307" r:id="rId23"/>
    <p:sldId id="342" r:id="rId24"/>
    <p:sldId id="309" r:id="rId25"/>
    <p:sldId id="310" r:id="rId26"/>
    <p:sldId id="270" r:id="rId27"/>
    <p:sldId id="271" r:id="rId28"/>
    <p:sldId id="311" r:id="rId29"/>
    <p:sldId id="312" r:id="rId30"/>
    <p:sldId id="313" r:id="rId31"/>
    <p:sldId id="317" r:id="rId32"/>
    <p:sldId id="326" r:id="rId33"/>
    <p:sldId id="322" r:id="rId34"/>
    <p:sldId id="315" r:id="rId35"/>
    <p:sldId id="316" r:id="rId36"/>
    <p:sldId id="330" r:id="rId37"/>
    <p:sldId id="314" r:id="rId38"/>
    <p:sldId id="323" r:id="rId39"/>
    <p:sldId id="319" r:id="rId40"/>
    <p:sldId id="318" r:id="rId41"/>
    <p:sldId id="321" r:id="rId42"/>
    <p:sldId id="332" r:id="rId43"/>
    <p:sldId id="334" r:id="rId44"/>
    <p:sldId id="333" r:id="rId45"/>
    <p:sldId id="33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A8830"/>
    <a:srgbClr val="65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96" d="100"/>
          <a:sy n="96" d="100"/>
        </p:scale>
        <p:origin x="6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74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0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98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70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2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97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33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52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46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36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117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92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33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067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714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91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87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857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6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3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94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47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32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67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598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862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276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078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672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8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60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62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84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8" name="Google Shape;88;p1"/>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dirty="0"/>
            </a:br>
            <a:endParaRPr lang="en-US" sz="1400" dirty="0"/>
          </a:p>
          <a:p>
            <a:endParaRPr lang="en-US" sz="1400" dirty="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511122" y="3699802"/>
            <a:ext cx="914400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1700" b="1" dirty="0">
                <a:latin typeface="NTFPreCursivefk" panose="03000400000000000000" pitchFamily="66" charset="0"/>
              </a:rPr>
              <a:t>History</a:t>
            </a:r>
            <a:endParaRPr lang="en-US" sz="9600" dirty="0">
              <a:latin typeface="NTFPreCursivefk" panose="03000400000000000000" pitchFamily="66" charset="0"/>
            </a:endParaRPr>
          </a:p>
          <a:p>
            <a:r>
              <a:rPr lang="en-US" sz="6400" b="1" dirty="0">
                <a:latin typeface="NTFPreCursivefk" panose="03000400000000000000" pitchFamily="66" charset="0"/>
              </a:rPr>
              <a:t>Intent</a:t>
            </a:r>
          </a:p>
          <a:p>
            <a:endParaRPr lang="en-US" sz="16600" dirty="0">
              <a:latin typeface="Sassoon Penpals Joined" panose="02000400000000000000" pitchFamily="50" charset="0"/>
            </a:endParaRPr>
          </a:p>
        </p:txBody>
      </p:sp>
      <p:pic>
        <p:nvPicPr>
          <p:cNvPr id="3" name="Picture 2">
            <a:extLst>
              <a:ext uri="{FF2B5EF4-FFF2-40B4-BE49-F238E27FC236}">
                <a16:creationId xmlns:a16="http://schemas.microsoft.com/office/drawing/2014/main" id="{DA91C5AA-59F0-44C7-A1BA-84A6624E90E1}"/>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r>
              <a:rPr lang="en-US" sz="4000" b="1" dirty="0">
                <a:latin typeface="NTFPreCursivefk" panose="03000400000000000000" pitchFamily="66" charset="0"/>
              </a:rPr>
              <a:t>S</a:t>
            </a:r>
            <a:r>
              <a:rPr lang="en-US" sz="4000" b="1" dirty="0">
                <a:latin typeface="NTFPreCursivefk" panose="03000400000000000000" pitchFamily="66" charset="0"/>
                <a:cs typeface="Calibri"/>
              </a:rPr>
              <a:t>paced Retrieval Practice Approach </a:t>
            </a:r>
            <a:endParaRPr lang="en-US" sz="4800" b="1" dirty="0">
              <a:latin typeface="NTFPreCursivefk" panose="03000400000000000000" pitchFamily="66" charset="0"/>
              <a:cs typeface="Calibri"/>
            </a:endParaRPr>
          </a:p>
          <a:p>
            <a:pPr algn="l">
              <a:spcBef>
                <a:spcPts val="0"/>
              </a:spcBef>
            </a:pPr>
            <a:endParaRPr lang="en-US" sz="2800" dirty="0">
              <a:latin typeface="NTFPreCursivefk" panose="03000400000000000000" pitchFamily="66" charset="0"/>
              <a:cs typeface="Calibri"/>
            </a:endParaRPr>
          </a:p>
          <a:p>
            <a:pPr algn="l">
              <a:spcBef>
                <a:spcPts val="0"/>
              </a:spcBef>
            </a:pPr>
            <a:r>
              <a:rPr lang="en-US" sz="2800" dirty="0">
                <a:latin typeface="NTFPreCursivefk" panose="03000400000000000000" pitchFamily="66" charset="0"/>
                <a:cs typeface="Calibri"/>
              </a:rPr>
              <a:t>Our History curriculum is taught in a modular approach  throughout the year. This allows children to build on prior knowledge and to make connections with new learning.</a:t>
            </a:r>
            <a:endParaRPr lang="en-US" sz="1800" dirty="0">
              <a:latin typeface="NTFPreCursivefk" panose="03000400000000000000" pitchFamily="66" charset="0"/>
            </a:endParaRPr>
          </a:p>
        </p:txBody>
      </p:sp>
      <p:sp>
        <p:nvSpPr>
          <p:cNvPr id="7" name="Google Shape;86;p1">
            <a:extLst>
              <a:ext uri="{FF2B5EF4-FFF2-40B4-BE49-F238E27FC236}">
                <a16:creationId xmlns:a16="http://schemas.microsoft.com/office/drawing/2014/main" id="{29A7F84E-39F4-4220-9960-B704231C03F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36E1172D-EB59-4D19-BFDF-60B6D44E171C}"/>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E3B2508-F386-4E93-A312-E56DB1CA9F1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0909EC00-F995-4D49-BD7C-3A1912BBB71B}"/>
              </a:ext>
            </a:extLst>
          </p:cNvPr>
          <p:cNvPicPr/>
          <p:nvPr/>
        </p:nvPicPr>
        <p:blipFill rotWithShape="1">
          <a:blip r:embed="rId4"/>
          <a:srcRect l="23266" t="12117" r="20397" b="6898"/>
          <a:stretch/>
        </p:blipFill>
        <p:spPr bwMode="auto">
          <a:xfrm>
            <a:off x="2511122" y="2680652"/>
            <a:ext cx="5019675" cy="405701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AA616BE-95D3-4AFA-AFB5-A45D7BA83B60}"/>
              </a:ext>
            </a:extLst>
          </p:cNvPr>
          <p:cNvSpPr txBox="1"/>
          <p:nvPr/>
        </p:nvSpPr>
        <p:spPr>
          <a:xfrm>
            <a:off x="7848487" y="3016398"/>
            <a:ext cx="3798276" cy="3539430"/>
          </a:xfrm>
          <a:prstGeom prst="rect">
            <a:avLst/>
          </a:prstGeom>
          <a:noFill/>
        </p:spPr>
        <p:txBody>
          <a:bodyPr wrap="square" rtlCol="0">
            <a:spAutoFit/>
          </a:bodyPr>
          <a:lstStyle/>
          <a:p>
            <a:r>
              <a:rPr lang="en-GB" sz="2800" dirty="0">
                <a:latin typeface="NTFPreCursivefk" panose="03000400000000000000" pitchFamily="66" charset="0"/>
              </a:rPr>
              <a:t>This shows an example from Year 2. History lessons are shown in purple. This example shows the regular pattern of teaching throughout each term which includes revisiting of learning.</a:t>
            </a:r>
          </a:p>
        </p:txBody>
      </p:sp>
    </p:spTree>
    <p:extLst>
      <p:ext uri="{BB962C8B-B14F-4D97-AF65-F5344CB8AC3E}">
        <p14:creationId xmlns:p14="http://schemas.microsoft.com/office/powerpoint/2010/main" val="60637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18357" y="215769"/>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4000" b="1" dirty="0">
                <a:latin typeface="NTFPreCursivefk" panose="03000400000000000000" pitchFamily="66" charset="0"/>
                <a:cs typeface="Calibri"/>
              </a:rPr>
              <a:t>Early Years</a:t>
            </a:r>
          </a:p>
          <a:p>
            <a:pPr algn="l">
              <a:spcBef>
                <a:spcPts val="0"/>
              </a:spcBef>
            </a:pPr>
            <a:endParaRPr lang="en-US" sz="4000" b="1" dirty="0">
              <a:latin typeface="NTFPreCursivefk" panose="03000400000000000000" pitchFamily="66" charset="0"/>
              <a:cs typeface="Calibri"/>
            </a:endParaRPr>
          </a:p>
          <a:p>
            <a:pPr algn="l">
              <a:spcBef>
                <a:spcPts val="0"/>
              </a:spcBef>
            </a:pPr>
            <a:endParaRPr lang="en-US" sz="2200" dirty="0">
              <a:latin typeface="NTFPreCursivefk" panose="03000400000000000000" pitchFamily="66" charset="0"/>
              <a:cs typeface="Calibri"/>
            </a:endParaRPr>
          </a:p>
          <a:p>
            <a:pPr algn="l">
              <a:spcBef>
                <a:spcPts val="0"/>
              </a:spcBef>
            </a:pPr>
            <a:r>
              <a:rPr lang="en-US" sz="2800" dirty="0">
                <a:latin typeface="NTFPreCursivefk" panose="03000400000000000000" pitchFamily="66" charset="0"/>
                <a:cs typeface="Calibri"/>
              </a:rPr>
              <a:t>In Early Years, History is taught as children explore their understanding of the world, people and communities. They will:</a:t>
            </a:r>
          </a:p>
          <a:p>
            <a:pPr algn="l">
              <a:spcBef>
                <a:spcPts val="0"/>
              </a:spcBef>
            </a:pPr>
            <a:endParaRPr lang="en-US" sz="2800" dirty="0">
              <a:latin typeface="NTFPreCursivefk" panose="03000400000000000000" pitchFamily="66" charset="0"/>
              <a:cs typeface="Calibri"/>
            </a:endParaRP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talk about their lives and those of the families and people round them.</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explore celebrations and events throughout the year.</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explore differences to their own past and now.</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begin to explore the past through stories.</a:t>
            </a: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A173D0C5-372B-4A40-900E-37C09E70107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5047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2200" b="1" dirty="0">
                <a:latin typeface="Calibri"/>
                <a:cs typeface="Calibri"/>
              </a:rPr>
              <a:t>History in EYFS</a:t>
            </a:r>
          </a:p>
          <a:p>
            <a:pPr algn="l">
              <a:spcBef>
                <a:spcPts val="0"/>
              </a:spcBef>
            </a:pPr>
            <a:endParaRPr lang="en-US" sz="2200" b="1" dirty="0">
              <a:latin typeface="Calibri"/>
              <a:cs typeface="Calibri"/>
            </a:endParaRPr>
          </a:p>
          <a:p>
            <a:pPr algn="l">
              <a:spcBef>
                <a:spcPts val="0"/>
              </a:spcBef>
            </a:pPr>
            <a:endParaRPr lang="en-US" sz="2200" b="1" dirty="0">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62B262AD-193E-4201-881C-FCD5AA697D9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4388F5D0-0CA5-46E2-97AE-7A210801A034}"/>
              </a:ext>
            </a:extLst>
          </p:cNvPr>
          <p:cNvPicPr>
            <a:picLocks noChangeAspect="1"/>
          </p:cNvPicPr>
          <p:nvPr/>
        </p:nvPicPr>
        <p:blipFill>
          <a:blip r:embed="rId4"/>
          <a:stretch>
            <a:fillRect/>
          </a:stretch>
        </p:blipFill>
        <p:spPr>
          <a:xfrm>
            <a:off x="2399969" y="4033334"/>
            <a:ext cx="2541311" cy="1905983"/>
          </a:xfrm>
          <a:prstGeom prst="rect">
            <a:avLst/>
          </a:prstGeom>
        </p:spPr>
      </p:pic>
      <p:pic>
        <p:nvPicPr>
          <p:cNvPr id="5" name="Picture 4">
            <a:extLst>
              <a:ext uri="{FF2B5EF4-FFF2-40B4-BE49-F238E27FC236}">
                <a16:creationId xmlns:a16="http://schemas.microsoft.com/office/drawing/2014/main" id="{1F2025A9-6B41-4811-AEAF-F42CC2B137E7}"/>
              </a:ext>
            </a:extLst>
          </p:cNvPr>
          <p:cNvPicPr>
            <a:picLocks noChangeAspect="1"/>
          </p:cNvPicPr>
          <p:nvPr/>
        </p:nvPicPr>
        <p:blipFill>
          <a:blip r:embed="rId5"/>
          <a:stretch>
            <a:fillRect/>
          </a:stretch>
        </p:blipFill>
        <p:spPr>
          <a:xfrm>
            <a:off x="6096000" y="983000"/>
            <a:ext cx="2411714" cy="2796823"/>
          </a:xfrm>
          <a:prstGeom prst="rect">
            <a:avLst/>
          </a:prstGeom>
        </p:spPr>
      </p:pic>
      <p:pic>
        <p:nvPicPr>
          <p:cNvPr id="7" name="Picture 6">
            <a:extLst>
              <a:ext uri="{FF2B5EF4-FFF2-40B4-BE49-F238E27FC236}">
                <a16:creationId xmlns:a16="http://schemas.microsoft.com/office/drawing/2014/main" id="{0A2CEBBB-5AED-4A14-A4E4-4337CDCC8E5F}"/>
              </a:ext>
            </a:extLst>
          </p:cNvPr>
          <p:cNvPicPr>
            <a:picLocks noChangeAspect="1"/>
          </p:cNvPicPr>
          <p:nvPr/>
        </p:nvPicPr>
        <p:blipFill>
          <a:blip r:embed="rId6"/>
          <a:stretch>
            <a:fillRect/>
          </a:stretch>
        </p:blipFill>
        <p:spPr>
          <a:xfrm>
            <a:off x="8645728" y="952509"/>
            <a:ext cx="2996584" cy="3080825"/>
          </a:xfrm>
          <a:prstGeom prst="rect">
            <a:avLst/>
          </a:prstGeom>
        </p:spPr>
      </p:pic>
      <p:pic>
        <p:nvPicPr>
          <p:cNvPr id="11" name="Picture 10">
            <a:extLst>
              <a:ext uri="{FF2B5EF4-FFF2-40B4-BE49-F238E27FC236}">
                <a16:creationId xmlns:a16="http://schemas.microsoft.com/office/drawing/2014/main" id="{6CE35465-A941-4B3C-AE3F-C668A53E3EA9}"/>
              </a:ext>
            </a:extLst>
          </p:cNvPr>
          <p:cNvPicPr>
            <a:picLocks noChangeAspect="1"/>
          </p:cNvPicPr>
          <p:nvPr/>
        </p:nvPicPr>
        <p:blipFill>
          <a:blip r:embed="rId7"/>
          <a:stretch>
            <a:fillRect/>
          </a:stretch>
        </p:blipFill>
        <p:spPr>
          <a:xfrm>
            <a:off x="2273235" y="980353"/>
            <a:ext cx="3629733" cy="2799471"/>
          </a:xfrm>
          <a:prstGeom prst="rect">
            <a:avLst/>
          </a:prstGeom>
        </p:spPr>
      </p:pic>
      <p:pic>
        <p:nvPicPr>
          <p:cNvPr id="13" name="Picture 12">
            <a:extLst>
              <a:ext uri="{FF2B5EF4-FFF2-40B4-BE49-F238E27FC236}">
                <a16:creationId xmlns:a16="http://schemas.microsoft.com/office/drawing/2014/main" id="{26280335-C910-4607-B104-AF7A8A27B53E}"/>
              </a:ext>
            </a:extLst>
          </p:cNvPr>
          <p:cNvPicPr>
            <a:picLocks noChangeAspect="1"/>
          </p:cNvPicPr>
          <p:nvPr/>
        </p:nvPicPr>
        <p:blipFill>
          <a:blip r:embed="rId8"/>
          <a:stretch>
            <a:fillRect/>
          </a:stretch>
        </p:blipFill>
        <p:spPr>
          <a:xfrm>
            <a:off x="5669406" y="3948919"/>
            <a:ext cx="1976070" cy="2634760"/>
          </a:xfrm>
          <a:prstGeom prst="rect">
            <a:avLst/>
          </a:prstGeom>
        </p:spPr>
      </p:pic>
      <p:sp>
        <p:nvSpPr>
          <p:cNvPr id="14" name="TextBox 13">
            <a:extLst>
              <a:ext uri="{FF2B5EF4-FFF2-40B4-BE49-F238E27FC236}">
                <a16:creationId xmlns:a16="http://schemas.microsoft.com/office/drawing/2014/main" id="{446E847A-A0FA-4A28-B80F-D76B93B4BCD0}"/>
              </a:ext>
            </a:extLst>
          </p:cNvPr>
          <p:cNvSpPr txBox="1"/>
          <p:nvPr/>
        </p:nvSpPr>
        <p:spPr>
          <a:xfrm>
            <a:off x="8223661" y="4275355"/>
            <a:ext cx="2996584" cy="1938992"/>
          </a:xfrm>
          <a:prstGeom prst="rect">
            <a:avLst/>
          </a:prstGeom>
          <a:noFill/>
        </p:spPr>
        <p:txBody>
          <a:bodyPr wrap="square" rtlCol="0">
            <a:spAutoFit/>
          </a:bodyPr>
          <a:lstStyle/>
          <a:p>
            <a:r>
              <a:rPr lang="en-GB" sz="2400" dirty="0">
                <a:latin typeface="NTFPreCursivefk" panose="03000400000000000000" pitchFamily="66" charset="0"/>
              </a:rPr>
              <a:t>EYFS children learning about the past through enjoying celebrations and exploring changes around them.</a:t>
            </a:r>
          </a:p>
        </p:txBody>
      </p:sp>
    </p:spTree>
    <p:extLst>
      <p:ext uri="{BB962C8B-B14F-4D97-AF65-F5344CB8AC3E}">
        <p14:creationId xmlns:p14="http://schemas.microsoft.com/office/powerpoint/2010/main" val="324819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Rectangle 4">
            <a:extLst>
              <a:ext uri="{FF2B5EF4-FFF2-40B4-BE49-F238E27FC236}">
                <a16:creationId xmlns:a16="http://schemas.microsoft.com/office/drawing/2014/main" id="{13C16D39-36DA-4F22-A10E-A97DF431D596}"/>
              </a:ext>
            </a:extLst>
          </p:cNvPr>
          <p:cNvSpPr/>
          <p:nvPr/>
        </p:nvSpPr>
        <p:spPr>
          <a:xfrm>
            <a:off x="2360762" y="800819"/>
            <a:ext cx="1222074"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E8D5C-B57C-485A-80F8-D09BADFEC05C}"/>
              </a:ext>
            </a:extLst>
          </p:cNvPr>
          <p:cNvSpPr/>
          <p:nvPr/>
        </p:nvSpPr>
        <p:spPr>
          <a:xfrm>
            <a:off x="5725063" y="570780"/>
            <a:ext cx="2631055"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C3C737-17A3-43DD-B2D2-01FD8F13E8AA}"/>
              </a:ext>
            </a:extLst>
          </p:cNvPr>
          <p:cNvSpPr txBox="1"/>
          <p:nvPr/>
        </p:nvSpPr>
        <p:spPr>
          <a:xfrm>
            <a:off x="2360762" y="217179"/>
            <a:ext cx="9596776" cy="769441"/>
          </a:xfrm>
          <a:prstGeom prst="rect">
            <a:avLst/>
          </a:prstGeom>
          <a:noFill/>
        </p:spPr>
        <p:txBody>
          <a:bodyPr wrap="square" lIns="91440" tIns="45720" rIns="91440" bIns="45720" rtlCol="0" anchor="t">
            <a:spAutoFit/>
          </a:bodyPr>
          <a:lstStyle/>
          <a:p>
            <a:r>
              <a:rPr lang="en-GB" sz="4400" b="1" dirty="0">
                <a:latin typeface="NTFPreCursivefk" panose="03000400000000000000" pitchFamily="66" charset="0"/>
                <a:cs typeface="Calibri"/>
              </a:rPr>
              <a:t>Content and sequence - </a:t>
            </a:r>
            <a:r>
              <a:rPr lang="en-GB" sz="4000" dirty="0">
                <a:latin typeface="NTFPreCursivefk" panose="03000400000000000000" pitchFamily="66" charset="0"/>
                <a:cs typeface="Calibri"/>
              </a:rPr>
              <a:t>EYFS to Key Stage 1</a:t>
            </a:r>
          </a:p>
        </p:txBody>
      </p:sp>
      <p:sp>
        <p:nvSpPr>
          <p:cNvPr id="12" name="Google Shape;86;p1">
            <a:extLst>
              <a:ext uri="{FF2B5EF4-FFF2-40B4-BE49-F238E27FC236}">
                <a16:creationId xmlns:a16="http://schemas.microsoft.com/office/drawing/2014/main" id="{366BEC32-D32A-411B-AE25-AC2E1C5FB863}"/>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B2F99051-5FCF-42EA-8FDC-01A7EDA64AD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7C774CD0-1595-431B-BE48-AC3C6A339A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8" name="Picture 7">
            <a:extLst>
              <a:ext uri="{FF2B5EF4-FFF2-40B4-BE49-F238E27FC236}">
                <a16:creationId xmlns:a16="http://schemas.microsoft.com/office/drawing/2014/main" id="{82FBC71A-C242-4C4B-8195-6BE0169F0938}"/>
              </a:ext>
            </a:extLst>
          </p:cNvPr>
          <p:cNvPicPr/>
          <p:nvPr/>
        </p:nvPicPr>
        <p:blipFill rotWithShape="1">
          <a:blip r:embed="rId4"/>
          <a:srcRect l="11633" t="11231" r="11090" b="9557"/>
          <a:stretch/>
        </p:blipFill>
        <p:spPr bwMode="auto">
          <a:xfrm>
            <a:off x="2591702" y="986620"/>
            <a:ext cx="8897776" cy="5802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765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Key Stage </a:t>
            </a:r>
            <a:r>
              <a:rPr lang="en-US" sz="4000" b="1" dirty="0">
                <a:latin typeface="NTFPreCursivefk" panose="03000400000000000000" pitchFamily="66" charset="0"/>
                <a:cs typeface="Calibri"/>
              </a:rPr>
              <a:t>1</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2698C382-B807-4479-AA3B-BA9AA44D3695}"/>
              </a:ext>
            </a:extLst>
          </p:cNvPr>
          <p:cNvPicPr>
            <a:picLocks noChangeAspect="1"/>
          </p:cNvPicPr>
          <p:nvPr/>
        </p:nvPicPr>
        <p:blipFill>
          <a:blip r:embed="rId4"/>
          <a:stretch>
            <a:fillRect/>
          </a:stretch>
        </p:blipFill>
        <p:spPr>
          <a:xfrm>
            <a:off x="2356499" y="1195753"/>
            <a:ext cx="9631359" cy="4867421"/>
          </a:xfrm>
          <a:prstGeom prst="rect">
            <a:avLst/>
          </a:prstGeom>
        </p:spPr>
      </p:pic>
    </p:spTree>
    <p:extLst>
      <p:ext uri="{BB962C8B-B14F-4D97-AF65-F5344CB8AC3E}">
        <p14:creationId xmlns:p14="http://schemas.microsoft.com/office/powerpoint/2010/main" val="10427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a:t>
            </a:r>
            <a:r>
              <a:rPr lang="en-US" sz="4000" b="1" dirty="0">
                <a:latin typeface="NTFPreCursivefk" panose="03000400000000000000" pitchFamily="66" charset="0"/>
                <a:cs typeface="Calibri"/>
              </a:rPr>
              <a:t>1</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TextBox 1">
            <a:extLst>
              <a:ext uri="{FF2B5EF4-FFF2-40B4-BE49-F238E27FC236}">
                <a16:creationId xmlns:a16="http://schemas.microsoft.com/office/drawing/2014/main" id="{1EFE7F05-BEE2-4C67-9327-C301CF3F47FC}"/>
              </a:ext>
            </a:extLst>
          </p:cNvPr>
          <p:cNvSpPr txBox="1"/>
          <p:nvPr/>
        </p:nvSpPr>
        <p:spPr>
          <a:xfrm>
            <a:off x="2588756" y="1090020"/>
            <a:ext cx="8257736" cy="6986528"/>
          </a:xfrm>
          <a:prstGeom prst="rect">
            <a:avLst/>
          </a:prstGeom>
          <a:noFill/>
        </p:spPr>
        <p:txBody>
          <a:bodyPr wrap="square" rtlCol="0">
            <a:spAutoFit/>
          </a:bodyPr>
          <a:lstStyle/>
          <a:p>
            <a:r>
              <a:rPr lang="en-GB" sz="2800" b="1" u="sng" dirty="0">
                <a:latin typeface="NTFPreCursivefk" panose="03000400000000000000" pitchFamily="66" charset="0"/>
              </a:rPr>
              <a:t>Changes within living memory:</a:t>
            </a:r>
          </a:p>
          <a:p>
            <a:endParaRPr lang="en-GB" sz="2800" b="1" u="sng" dirty="0">
              <a:latin typeface="NTFPreCursivefk" panose="03000400000000000000" pitchFamily="66" charset="0"/>
            </a:endParaRPr>
          </a:p>
          <a:p>
            <a:r>
              <a:rPr lang="en-GB" sz="2400" dirty="0">
                <a:latin typeface="NTFPreCursivefk" panose="03000400000000000000" pitchFamily="66" charset="0"/>
              </a:rPr>
              <a:t>Children will look at similarities and differences between things in the past and now, investigating changes in their own lives.</a:t>
            </a:r>
          </a:p>
          <a:p>
            <a:endParaRPr lang="en-GB" sz="2400" dirty="0">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Study the lives of significant individuals</a:t>
            </a:r>
          </a:p>
          <a:p>
            <a:pPr lvl="0" defTabSz="914400" eaLnBrk="0" fontAlgn="base" hangingPunct="0">
              <a:spcBef>
                <a:spcPct val="0"/>
              </a:spcBef>
              <a:spcAft>
                <a:spcPct val="0"/>
              </a:spcAft>
            </a:pPr>
            <a:endParaRPr lang="en-US" altLang="en-US" sz="2800" b="1" u="sng" dirty="0">
              <a:solidFill>
                <a:srgbClr val="000000"/>
              </a:solidFill>
              <a:latin typeface="NTFPreCursivefk" panose="03000400000000000000" pitchFamily="66" charset="0"/>
            </a:endParaRPr>
          </a:p>
          <a:p>
            <a:pPr lvl="0" defTabSz="914400" eaLnBrk="0" fontAlgn="base" hangingPunct="0">
              <a:spcBef>
                <a:spcPct val="0"/>
              </a:spcBef>
              <a:spcAft>
                <a:spcPct val="0"/>
              </a:spcAft>
              <a:buFontTx/>
              <a:buChar char="•"/>
            </a:pPr>
            <a:r>
              <a:rPr lang="en-US" altLang="en-US" sz="2400" dirty="0">
                <a:solidFill>
                  <a:srgbClr val="000000"/>
                </a:solidFill>
                <a:latin typeface="NTFPreCursivefk" panose="03000400000000000000" pitchFamily="66" charset="0"/>
              </a:rPr>
              <a:t> T</a:t>
            </a:r>
            <a:r>
              <a:rPr lang="en-US" altLang="en-US" sz="2400" dirty="0">
                <a:solidFill>
                  <a:srgbClr val="222222"/>
                </a:solidFill>
                <a:latin typeface="NTFPreCursivefk" panose="03000400000000000000" pitchFamily="66" charset="0"/>
              </a:rPr>
              <a:t>he lives of significant individuals in the past who have contributed to national and international achievements.</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The Year 1 Spring Term study focuses on Mary Anning and David Attenborough.</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The Year 1 Summer Term focuses on Neil Armstrong, Mae Jemison, Bernard Harris Jr and Tim Peake.</a:t>
            </a:r>
          </a:p>
          <a:p>
            <a:endParaRPr lang="en-GB" sz="2400" dirty="0">
              <a:latin typeface="NTFPreCursivefk" panose="03000400000000000000" pitchFamily="66" charset="0"/>
            </a:endParaRPr>
          </a:p>
          <a:p>
            <a:endParaRPr lang="en-GB" sz="2400" dirty="0">
              <a:latin typeface="NTFPreCursivefk" panose="03000400000000000000" pitchFamily="66" charset="0"/>
            </a:endParaRPr>
          </a:p>
          <a:p>
            <a:endParaRPr lang="en-GB" sz="2400" dirty="0">
              <a:latin typeface="NTFPreCursivefk" panose="03000400000000000000" pitchFamily="66" charset="0"/>
            </a:endParaRPr>
          </a:p>
          <a:p>
            <a:endParaRPr lang="en-GB" sz="2400" dirty="0">
              <a:latin typeface="NTFPreCursivefk" panose="03000400000000000000" pitchFamily="66" charset="0"/>
            </a:endParaRPr>
          </a:p>
          <a:p>
            <a:endParaRPr lang="en-GB" sz="2400" dirty="0"/>
          </a:p>
        </p:txBody>
      </p:sp>
    </p:spTree>
    <p:extLst>
      <p:ext uri="{BB962C8B-B14F-4D97-AF65-F5344CB8AC3E}">
        <p14:creationId xmlns:p14="http://schemas.microsoft.com/office/powerpoint/2010/main" val="241566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2</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B3FBD4A3-6B4B-43D4-A3FF-873BFC21CB6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24DE73E3-6BF9-46FA-82BB-32933030CB9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3C94850-9FDC-4FB3-AEAA-48005FB6581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Rectangle 1">
            <a:extLst>
              <a:ext uri="{FF2B5EF4-FFF2-40B4-BE49-F238E27FC236}">
                <a16:creationId xmlns:a16="http://schemas.microsoft.com/office/drawing/2014/main" id="{961D5AD9-2F38-41E0-B0AA-4D938B199519}"/>
              </a:ext>
            </a:extLst>
          </p:cNvPr>
          <p:cNvSpPr>
            <a:spLocks noChangeArrowheads="1"/>
          </p:cNvSpPr>
          <p:nvPr/>
        </p:nvSpPr>
        <p:spPr bwMode="auto">
          <a:xfrm>
            <a:off x="2758831" y="1129946"/>
            <a:ext cx="841248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000000"/>
                </a:solidFill>
                <a:effectLst/>
                <a:latin typeface="NTFPreCursivefk" panose="03000400000000000000" pitchFamily="66" charset="0"/>
              </a:rPr>
              <a:t>Events Beyond Living Memory – Great Fire of London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NTFPreCursivefk" panose="03000400000000000000"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This study looks at the cause and effect of the Great Fire of London.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This event happened a long time ago – over 350 years. The chronology focuses on the events over a few terrible days rather than a depth study into the period of time.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22222"/>
              </a:solidFill>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Historical events, </a:t>
            </a:r>
            <a:r>
              <a:rPr lang="en-US" altLang="en-US" sz="2800" b="1" u="sng" dirty="0">
                <a:latin typeface="NTFPreCursivefk" panose="03000400000000000000" pitchFamily="66" charset="0"/>
              </a:rPr>
              <a:t>people</a:t>
            </a:r>
            <a:r>
              <a:rPr lang="en-US" altLang="en-US" sz="2800" b="1" u="sng" dirty="0">
                <a:solidFill>
                  <a:srgbClr val="000000"/>
                </a:solidFill>
                <a:latin typeface="NTFPreCursivefk" panose="03000400000000000000" pitchFamily="66" charset="0"/>
              </a:rPr>
              <a:t> and places in their own locality: Newmarket</a:t>
            </a:r>
          </a:p>
          <a:p>
            <a:pPr lvl="0" defTabSz="914400" eaLnBrk="0" fontAlgn="base" hangingPunct="0">
              <a:spcBef>
                <a:spcPct val="0"/>
              </a:spcBef>
              <a:spcAft>
                <a:spcPct val="0"/>
              </a:spcAft>
            </a:pPr>
            <a:endParaRPr lang="en-US" altLang="en-US" sz="2400" dirty="0">
              <a:solidFill>
                <a:srgbClr val="000000"/>
              </a:solidFill>
              <a:latin typeface="NTFPreCursivefk" panose="03000400000000000000" pitchFamily="66" charset="0"/>
            </a:endParaRP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Significant historical events, people and places in their own locality:</a:t>
            </a:r>
          </a:p>
          <a:p>
            <a:pPr lvl="0" defTabSz="914400" eaLnBrk="0" fontAlgn="base" hangingPunct="0">
              <a:spcBef>
                <a:spcPct val="0"/>
              </a:spcBef>
              <a:spcAft>
                <a:spcPct val="0"/>
              </a:spcAft>
            </a:pPr>
            <a:r>
              <a:rPr lang="en-US" altLang="en-US" sz="2400" dirty="0">
                <a:latin typeface="NTFPreCursivefk" panose="03000400000000000000" pitchFamily="66" charset="0"/>
              </a:rPr>
              <a:t>James 1, Charles 11,  Bill </a:t>
            </a:r>
            <a:r>
              <a:rPr lang="en-US" altLang="en-US" sz="2400" dirty="0" err="1">
                <a:latin typeface="NTFPreCursivefk" panose="03000400000000000000" pitchFamily="66" charset="0"/>
              </a:rPr>
              <a:t>Tutte</a:t>
            </a:r>
            <a:r>
              <a:rPr lang="en-US" altLang="en-US" sz="2400" dirty="0">
                <a:latin typeface="NTFPreCursivefk" panose="03000400000000000000" pitchFamily="66" charset="0"/>
              </a:rPr>
              <a:t>, and their connections to Newmarket, the Fire of Newmarket and the WW2 Bombing of Newmarket High Street.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22222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rgbClr val="22222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022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Key Stage 2</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E5CEE1D5-E1E6-4DEF-960A-8A1428B62A0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42F11AF9-30D2-4970-B02A-43B3D0E6E4B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6400F7C-60BC-40B6-BCDD-5153926E7CF2}"/>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9D8E57CB-D82A-4DF5-B769-D78D9FF992F5}"/>
              </a:ext>
            </a:extLst>
          </p:cNvPr>
          <p:cNvPicPr>
            <a:picLocks noChangeAspect="1"/>
          </p:cNvPicPr>
          <p:nvPr/>
        </p:nvPicPr>
        <p:blipFill>
          <a:blip r:embed="rId4"/>
          <a:stretch>
            <a:fillRect/>
          </a:stretch>
        </p:blipFill>
        <p:spPr>
          <a:xfrm>
            <a:off x="2306980" y="1401420"/>
            <a:ext cx="9864373" cy="4858703"/>
          </a:xfrm>
          <a:prstGeom prst="rect">
            <a:avLst/>
          </a:prstGeom>
        </p:spPr>
      </p:pic>
    </p:spTree>
    <p:extLst>
      <p:ext uri="{BB962C8B-B14F-4D97-AF65-F5344CB8AC3E}">
        <p14:creationId xmlns:p14="http://schemas.microsoft.com/office/powerpoint/2010/main" val="3676109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3</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E5CEE1D5-E1E6-4DEF-960A-8A1428B62A0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42F11AF9-30D2-4970-B02A-43B3D0E6E4B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6400F7C-60BC-40B6-BCDD-5153926E7CF2}"/>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C262CAA9-8C79-434A-8CFC-69D814FAA18C}"/>
              </a:ext>
            </a:extLst>
          </p:cNvPr>
          <p:cNvSpPr>
            <a:spLocks noChangeArrowheads="1"/>
          </p:cNvSpPr>
          <p:nvPr/>
        </p:nvSpPr>
        <p:spPr bwMode="auto">
          <a:xfrm rot="10800000" flipV="1">
            <a:off x="2511121" y="1082375"/>
            <a:ext cx="9680879"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000000"/>
                </a:solidFill>
                <a:effectLst/>
                <a:latin typeface="NTFPreCursivefk" panose="03000400000000000000" pitchFamily="66" charset="0"/>
              </a:rPr>
              <a:t>Study changes in Britain from the Stone Age to the Iron 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NTFPreCursivefk" panose="03000400000000000000"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NTFPreCursivefk" panose="03000400000000000000" pitchFamily="66" charset="0"/>
              </a:rPr>
              <a:t>Includes: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 A focus on evidence – artefacts, burials, monuments and places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 Paleolithic, Mesolithic and Neolithic periods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 Bronze Age religion, technology and travel, for example, Stonehenge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222222"/>
                </a:solidFill>
                <a:effectLst/>
                <a:latin typeface="NTFPreCursivefk" panose="03000400000000000000" pitchFamily="66" charset="0"/>
              </a:rPr>
              <a:t> Iron Age hill forts: tribal kingdoms, farming, art and culture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22222"/>
              </a:solidFill>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The Roman Empire and its impact on Britain</a:t>
            </a:r>
            <a:r>
              <a:rPr lang="en-US" altLang="en-US" sz="2800" b="1" dirty="0">
                <a:solidFill>
                  <a:srgbClr val="000000"/>
                </a:solidFill>
                <a:latin typeface="NTFPreCursivefk" panose="03000400000000000000" pitchFamily="66" charset="0"/>
              </a:rPr>
              <a:t>:</a:t>
            </a:r>
          </a:p>
          <a:p>
            <a:pPr lvl="0" defTabSz="914400" eaLnBrk="0" fontAlgn="base" hangingPunct="0">
              <a:spcBef>
                <a:spcPct val="0"/>
              </a:spcBef>
              <a:spcAft>
                <a:spcPct val="0"/>
              </a:spcAft>
            </a:pPr>
            <a:r>
              <a:rPr lang="en-US" altLang="en-US" sz="2400" dirty="0">
                <a:solidFill>
                  <a:srgbClr val="000000"/>
                </a:solidFill>
                <a:latin typeface="NTFPreCursivefk" panose="03000400000000000000" pitchFamily="66" charset="0"/>
              </a:rPr>
              <a:t> </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The Roman Empire and its impact on Britain.</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This study looks back at the Iron Age and the difference that the Romanisation of Britain made.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22222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614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4</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926DD6E-D291-44AB-9C38-BE2D74ECB33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D7CE865-950D-4752-B37D-D95D006F71D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B6F1FC8-B0A8-4099-8BA7-6C555D906F0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Rectangle 2">
            <a:extLst>
              <a:ext uri="{FF2B5EF4-FFF2-40B4-BE49-F238E27FC236}">
                <a16:creationId xmlns:a16="http://schemas.microsoft.com/office/drawing/2014/main" id="{DB31FBDE-859A-4F96-9396-024DE45281E3}"/>
              </a:ext>
            </a:extLst>
          </p:cNvPr>
          <p:cNvSpPr>
            <a:spLocks noChangeArrowheads="1"/>
          </p:cNvSpPr>
          <p:nvPr/>
        </p:nvSpPr>
        <p:spPr bwMode="auto">
          <a:xfrm rot="10800000" flipV="1">
            <a:off x="2478259" y="6358565"/>
            <a:ext cx="9354976" cy="276999"/>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6267CB9B-5B76-4D35-852F-B8CA15FBCFD9}"/>
              </a:ext>
            </a:extLst>
          </p:cNvPr>
          <p:cNvSpPr txBox="1"/>
          <p:nvPr/>
        </p:nvSpPr>
        <p:spPr>
          <a:xfrm>
            <a:off x="2548602" y="772421"/>
            <a:ext cx="9229183" cy="5416868"/>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Britain’s settlement by Anglo-Saxons and Scots:</a:t>
            </a:r>
          </a:p>
          <a:p>
            <a:pPr marL="285750" indent="-285750">
              <a:buFont typeface="Arial" panose="020B0604020202020204" pitchFamily="34" charset="0"/>
              <a:buChar char="•"/>
            </a:pPr>
            <a:r>
              <a:rPr lang="en-GB" sz="2400" dirty="0">
                <a:latin typeface="NTFPreCursivefk" panose="03000400000000000000" pitchFamily="66" charset="0"/>
              </a:rPr>
              <a:t>Exploring why the Anglo-Saxons come to Britain</a:t>
            </a:r>
          </a:p>
          <a:p>
            <a:pPr marL="285750" indent="-285750">
              <a:buFont typeface="Arial" panose="020B0604020202020204" pitchFamily="34" charset="0"/>
              <a:buChar char="•"/>
            </a:pPr>
            <a:r>
              <a:rPr lang="en-GB" sz="2400" dirty="0">
                <a:latin typeface="NTFPreCursivefk" panose="03000400000000000000" pitchFamily="66" charset="0"/>
              </a:rPr>
              <a:t>Understanding where the Anglo Saxons came from</a:t>
            </a:r>
          </a:p>
          <a:p>
            <a:pPr marL="285750" indent="-285750">
              <a:buFont typeface="Arial" panose="020B0604020202020204" pitchFamily="34" charset="0"/>
              <a:buChar char="•"/>
            </a:pPr>
            <a:r>
              <a:rPr lang="en-GB" sz="2400" dirty="0">
                <a:latin typeface="NTFPreCursivefk" panose="03000400000000000000" pitchFamily="66" charset="0"/>
              </a:rPr>
              <a:t>Everyday life for Anglo Saxons in Britain</a:t>
            </a:r>
          </a:p>
          <a:p>
            <a:pPr marL="285750" indent="-285750">
              <a:buFont typeface="Arial" panose="020B0604020202020204" pitchFamily="34" charset="0"/>
              <a:buChar char="•"/>
            </a:pPr>
            <a:r>
              <a:rPr lang="en-GB" sz="2400" dirty="0">
                <a:latin typeface="NTFPreCursivefk" panose="03000400000000000000" pitchFamily="66" charset="0"/>
              </a:rPr>
              <a:t>The kingdoms that were formed by the Anglo Saxons</a:t>
            </a:r>
          </a:p>
          <a:p>
            <a:pPr marL="285750" indent="-285750">
              <a:buFont typeface="Arial" panose="020B0604020202020204" pitchFamily="34" charset="0"/>
              <a:buChar char="•"/>
            </a:pPr>
            <a:r>
              <a:rPr lang="en-GB" sz="2400" dirty="0">
                <a:latin typeface="NTFPreCursivefk" panose="03000400000000000000" pitchFamily="66" charset="0"/>
              </a:rPr>
              <a:t>Investigating different sources of evidence.</a:t>
            </a:r>
          </a:p>
          <a:p>
            <a:pPr marL="285750" indent="-285750">
              <a:buFont typeface="Arial" panose="020B0604020202020204" pitchFamily="34" charset="0"/>
              <a:buChar char="•"/>
            </a:pPr>
            <a:r>
              <a:rPr lang="en-GB" sz="2400" dirty="0">
                <a:latin typeface="NTFPreCursivefk" panose="03000400000000000000" pitchFamily="66" charset="0"/>
              </a:rPr>
              <a:t>The religion of Anglo Saxons and how this influenced them. </a:t>
            </a:r>
          </a:p>
          <a:p>
            <a:pPr marL="285750" indent="-285750">
              <a:buFont typeface="Arial" panose="020B0604020202020204" pitchFamily="34" charset="0"/>
              <a:buChar char="•"/>
            </a:pPr>
            <a:endParaRPr lang="en-GB" altLang="en-US" sz="2400" b="1" u="sng" dirty="0">
              <a:solidFill>
                <a:srgbClr val="000000"/>
              </a:solidFill>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The achievements of the earliest </a:t>
            </a:r>
            <a:r>
              <a:rPr lang="en-US" altLang="en-US" sz="2800" b="1" u="sng" dirty="0" err="1">
                <a:solidFill>
                  <a:srgbClr val="000000"/>
                </a:solidFill>
                <a:latin typeface="NTFPreCursivefk" panose="03000400000000000000" pitchFamily="66" charset="0"/>
              </a:rPr>
              <a:t>civilisations</a:t>
            </a:r>
            <a:r>
              <a:rPr lang="en-US" altLang="en-US" sz="2800" b="1" u="sng" dirty="0">
                <a:solidFill>
                  <a:srgbClr val="000000"/>
                </a:solidFill>
                <a:latin typeface="NTFPreCursivefk" panose="03000400000000000000" pitchFamily="66" charset="0"/>
              </a:rPr>
              <a:t> – Ancient Egypt</a:t>
            </a:r>
          </a:p>
          <a:p>
            <a:pPr lvl="0" defTabSz="914400" eaLnBrk="0" fontAlgn="base" hangingPunct="0">
              <a:spcBef>
                <a:spcPct val="0"/>
              </a:spcBef>
              <a:spcAft>
                <a:spcPct val="0"/>
              </a:spcAft>
            </a:pPr>
            <a:endParaRPr lang="en-US" altLang="en-US" sz="2800" b="1" u="sng" dirty="0">
              <a:solidFill>
                <a:srgbClr val="000000"/>
              </a:solidFill>
              <a:latin typeface="NTFPreCursivefk" panose="03000400000000000000" pitchFamily="66" charset="0"/>
            </a:endParaRPr>
          </a:p>
          <a:p>
            <a:pPr lvl="0" defTabSz="914400" eaLnBrk="0" fontAlgn="base" hangingPunct="0">
              <a:spcBef>
                <a:spcPct val="0"/>
              </a:spcBef>
              <a:spcAft>
                <a:spcPct val="0"/>
              </a:spcAft>
            </a:pPr>
            <a:r>
              <a:rPr lang="en-US" altLang="en-US" sz="2400" dirty="0">
                <a:solidFill>
                  <a:srgbClr val="000000"/>
                </a:solidFill>
                <a:latin typeface="NTFPreCursivefk" panose="03000400000000000000" pitchFamily="66" charset="0"/>
              </a:rPr>
              <a:t> </a:t>
            </a:r>
            <a:r>
              <a:rPr lang="en-US" altLang="en-US" sz="2400" b="1" dirty="0">
                <a:solidFill>
                  <a:srgbClr val="222222"/>
                </a:solidFill>
                <a:latin typeface="NTFPreCursivefk" panose="03000400000000000000" pitchFamily="66" charset="0"/>
              </a:rPr>
              <a:t>The achievements of the earliest civilizations</a:t>
            </a:r>
            <a:r>
              <a:rPr lang="en-US" altLang="en-US" sz="2400" dirty="0">
                <a:solidFill>
                  <a:srgbClr val="222222"/>
                </a:solidFill>
                <a:latin typeface="NTFPreCursivefk" panose="03000400000000000000" pitchFamily="66" charset="0"/>
              </a:rPr>
              <a:t> – an overview of where and when the first civilizations appeared and a depth study of </a:t>
            </a:r>
            <a:r>
              <a:rPr lang="en-US" altLang="en-US" sz="2400" b="1" dirty="0">
                <a:solidFill>
                  <a:srgbClr val="222222"/>
                </a:solidFill>
                <a:latin typeface="NTFPreCursivefk" panose="03000400000000000000" pitchFamily="66" charset="0"/>
              </a:rPr>
              <a:t>Ancient Egypt.</a:t>
            </a:r>
            <a:endParaRPr lang="en-US" altLang="en-US" sz="2400" dirty="0">
              <a:latin typeface="NTFPreCursivefk" panose="03000400000000000000" pitchFamily="66" charset="0"/>
            </a:endParaRPr>
          </a:p>
          <a:p>
            <a:pPr marL="285750" indent="-285750">
              <a:buFont typeface="Arial" panose="020B0604020202020204" pitchFamily="34" charset="0"/>
              <a:buChar char="•"/>
            </a:pPr>
            <a:endParaRPr lang="en-US" altLang="en-US" sz="2400" b="1" u="sng" dirty="0">
              <a:solidFill>
                <a:srgbClr val="000000"/>
              </a:solidFill>
              <a:latin typeface="NTFPreCursivefk" panose="03000400000000000000" pitchFamily="66" charset="0"/>
            </a:endParaRPr>
          </a:p>
          <a:p>
            <a:endParaRPr lang="en-GB" dirty="0"/>
          </a:p>
        </p:txBody>
      </p:sp>
    </p:spTree>
    <p:extLst>
      <p:ext uri="{BB962C8B-B14F-4D97-AF65-F5344CB8AC3E}">
        <p14:creationId xmlns:p14="http://schemas.microsoft.com/office/powerpoint/2010/main" val="18618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4" y="121369"/>
            <a:ext cx="8971472" cy="2374963"/>
          </a:xfrm>
          <a:prstGeom prst="rect">
            <a:avLst/>
          </a:prstGeom>
          <a:noFill/>
          <a:ln>
            <a:noFill/>
          </a:ln>
        </p:spPr>
        <p:txBody>
          <a:bodyPr spcFirstLastPara="1" wrap="square" lIns="91425" tIns="45700" rIns="91425" bIns="45700" anchor="b" anchorCtr="0">
            <a:normAutofit/>
          </a:bodyPr>
          <a:lstStyle/>
          <a:p>
            <a:pPr>
              <a:spcBef>
                <a:spcPts val="0"/>
              </a:spcBef>
            </a:pPr>
            <a:r>
              <a:rPr lang="en-US" b="1" dirty="0">
                <a:latin typeface="NTFPreCursivefk" panose="03000400000000000000" pitchFamily="66" charset="0"/>
                <a:cs typeface="Calibri"/>
              </a:rPr>
              <a:t>History:</a:t>
            </a:r>
            <a:br>
              <a:rPr lang="en-US" sz="4400" b="1" dirty="0">
                <a:latin typeface="NTFPreCursivefk" panose="03000400000000000000" pitchFamily="66" charset="0"/>
                <a:cs typeface="Calibri"/>
              </a:rPr>
            </a:br>
            <a:br>
              <a:rPr lang="en-US" sz="4400" b="1" dirty="0">
                <a:latin typeface="NTFPreCursivefk" panose="03000400000000000000" pitchFamily="66" charset="0"/>
                <a:cs typeface="Calibri"/>
              </a:rPr>
            </a:br>
            <a:r>
              <a:rPr lang="en-US" b="1" dirty="0">
                <a:latin typeface="NTFPreCursivefk" panose="03000400000000000000" pitchFamily="66" charset="0"/>
                <a:cs typeface="Calibri"/>
              </a:rPr>
              <a:t>Why is History important</a:t>
            </a:r>
            <a:r>
              <a:rPr lang="en-US" dirty="0">
                <a:latin typeface="NTFPreCursivefk" panose="03000400000000000000" pitchFamily="66" charset="0"/>
                <a:cs typeface="Calibri"/>
              </a:rPr>
              <a:t>?</a:t>
            </a:r>
          </a:p>
        </p:txBody>
      </p:sp>
      <p:sp>
        <p:nvSpPr>
          <p:cNvPr id="101" name="Google Shape;101;p2"/>
          <p:cNvSpPr txBox="1">
            <a:spLocks noGrp="1"/>
          </p:cNvSpPr>
          <p:nvPr>
            <p:ph type="subTitle" idx="1"/>
          </p:nvPr>
        </p:nvSpPr>
        <p:spPr>
          <a:xfrm>
            <a:off x="2565977" y="2753881"/>
            <a:ext cx="9554805" cy="3995082"/>
          </a:xfrm>
          <a:prstGeom prst="rect">
            <a:avLst/>
          </a:prstGeom>
          <a:noFill/>
          <a:ln>
            <a:noFill/>
          </a:ln>
        </p:spPr>
        <p:txBody>
          <a:bodyPr spcFirstLastPara="1" wrap="square" lIns="91425" tIns="45700" rIns="91425" bIns="45700" anchor="t" anchorCtr="0">
            <a:noAutofit/>
          </a:bodyPr>
          <a:lstStyle/>
          <a:p>
            <a:pPr algn="l" fontAlgn="base"/>
            <a:r>
              <a:rPr lang="en-GB" dirty="0">
                <a:latin typeface="NTFPreCursivefk" panose="03000400000000000000" pitchFamily="66" charset="0"/>
              </a:rPr>
              <a:t>At Laureate Community Academy we aim to offer a high quality history education that will enable children to gain a coherent knowledge and understanding of Britain’s and the wider world’s past and the impact this has had on life today. </a:t>
            </a:r>
            <a:br>
              <a:rPr lang="en-GB" dirty="0">
                <a:latin typeface="NTFPreCursivefk" panose="03000400000000000000" pitchFamily="66" charset="0"/>
              </a:rPr>
            </a:br>
            <a:r>
              <a:rPr lang="en-GB" dirty="0">
                <a:latin typeface="NTFPreCursivefk" panose="03000400000000000000" pitchFamily="66" charset="0"/>
              </a:rPr>
              <a:t>Unity Schools Partnership curriculum plans are used to teach history. </a:t>
            </a:r>
          </a:p>
          <a:p>
            <a:pPr algn="l"/>
            <a:r>
              <a:rPr lang="en-US" sz="2800" dirty="0">
                <a:latin typeface="NTFPreCursivefk" panose="03000400000000000000" pitchFamily="66" charset="0"/>
                <a:ea typeface="+mn-lt"/>
                <a:cs typeface="+mn-lt"/>
              </a:rPr>
              <a:t>These are:</a:t>
            </a:r>
          </a:p>
          <a:p>
            <a:pPr marL="342900" lvl="0" indent="-342900" algn="just" fontAlgn="base">
              <a:buFont typeface="Arial" panose="020B0604020202020204" pitchFamily="34" charset="0"/>
              <a:buChar char="•"/>
            </a:pPr>
            <a:r>
              <a:rPr lang="en-GB" dirty="0">
                <a:latin typeface="NTFPreCursivefk" panose="03000400000000000000" pitchFamily="66" charset="0"/>
              </a:rPr>
              <a:t>Informed by the National Curriculum;</a:t>
            </a:r>
          </a:p>
          <a:p>
            <a:pPr marL="342900" lvl="0" indent="-342900" algn="just" fontAlgn="base">
              <a:buFont typeface="Arial" panose="020B0604020202020204" pitchFamily="34" charset="0"/>
              <a:buChar char="•"/>
            </a:pPr>
            <a:r>
              <a:rPr lang="en-GB" dirty="0">
                <a:latin typeface="NTFPreCursivefk" panose="03000400000000000000" pitchFamily="66" charset="0"/>
              </a:rPr>
              <a:t>Carefully planned and structured to ensure that current learning is linked to previous learning;</a:t>
            </a:r>
          </a:p>
          <a:p>
            <a:pPr marL="342900" lvl="0" indent="-342900" algn="just" fontAlgn="base">
              <a:buFont typeface="Arial" panose="020B0604020202020204" pitchFamily="34" charset="0"/>
              <a:buChar char="•"/>
            </a:pPr>
            <a:r>
              <a:rPr lang="en-GB" dirty="0">
                <a:latin typeface="NTFPreCursivefk" panose="03000400000000000000" pitchFamily="66" charset="0"/>
              </a:rPr>
              <a:t>Informed by current pedagogy such as quizzing and retrieval practice. </a:t>
            </a:r>
          </a:p>
          <a:p>
            <a:pPr algn="l"/>
            <a:endParaRPr lang="en-US" sz="2800" dirty="0">
              <a:latin typeface="Calibri"/>
              <a:ea typeface="+mn-lt"/>
              <a:cs typeface="+mn-lt"/>
            </a:endParaRP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4 continued</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926DD6E-D291-44AB-9C38-BE2D74ECB33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D7CE865-950D-4752-B37D-D95D006F71D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B6F1FC8-B0A8-4099-8BA7-6C555D906F0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9B49ABC8-FA4D-44A9-B1AB-977F04312449}"/>
              </a:ext>
            </a:extLst>
          </p:cNvPr>
          <p:cNvSpPr/>
          <p:nvPr/>
        </p:nvSpPr>
        <p:spPr>
          <a:xfrm>
            <a:off x="2511122" y="1152726"/>
            <a:ext cx="8489071" cy="5355312"/>
          </a:xfrm>
          <a:prstGeom prst="rect">
            <a:avLst/>
          </a:prstGeom>
        </p:spPr>
        <p:txBody>
          <a:bodyPr wrap="square">
            <a:spAutoFit/>
          </a:bodyPr>
          <a:lstStyle/>
          <a:p>
            <a:pPr lvl="0" defTabSz="914400" eaLnBrk="0" fontAlgn="base" hangingPunct="0">
              <a:spcBef>
                <a:spcPct val="0"/>
              </a:spcBef>
              <a:spcAft>
                <a:spcPct val="0"/>
              </a:spcAft>
            </a:pPr>
            <a:endParaRPr lang="en-US" dirty="0">
              <a:solidFill>
                <a:srgbClr val="222222"/>
              </a:solidFill>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The Viking and Anglo-Saxon struggle for the Kingdom of England to the time of Edward the Confessor</a:t>
            </a:r>
          </a:p>
          <a:p>
            <a:pPr lvl="0" defTabSz="914400" eaLnBrk="0" fontAlgn="base" hangingPunct="0">
              <a:spcBef>
                <a:spcPct val="0"/>
              </a:spcBef>
              <a:spcAft>
                <a:spcPct val="0"/>
              </a:spcAft>
            </a:pPr>
            <a:endParaRPr lang="en-US" altLang="en-US" sz="2800" b="1" u="sng" dirty="0">
              <a:solidFill>
                <a:srgbClr val="000000"/>
              </a:solidFill>
              <a:latin typeface="NTFPreCursivefk" panose="03000400000000000000" pitchFamily="66" charset="0"/>
            </a:endParaRP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Causation of why the Vikings invaded and settled in England, Northern Britain and Ireland, as well as Normandy</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Power struggle between Viking and Anglo-Saxon armies</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Struggle between Alfred the Great and King </a:t>
            </a:r>
            <a:r>
              <a:rPr lang="en-US" altLang="en-US" sz="2400" dirty="0" err="1">
                <a:solidFill>
                  <a:srgbClr val="222222"/>
                </a:solidFill>
                <a:latin typeface="NTFPreCursivefk" panose="03000400000000000000" pitchFamily="66" charset="0"/>
              </a:rPr>
              <a:t>Guthrum</a:t>
            </a:r>
            <a:endParaRPr lang="en-US" altLang="en-US" sz="2400" dirty="0">
              <a:solidFill>
                <a:srgbClr val="222222"/>
              </a:solidFill>
              <a:latin typeface="NTFPreCursivefk" panose="03000400000000000000" pitchFamily="66" charset="0"/>
            </a:endParaRP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Establishment of Danelaw</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Significant actions and consequences between English and Viking kings: Ethelred The Unready – King Sweyn – King Canute</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Establishment of monarchy through a single ruler – Viking or Anglo-Saxon</a:t>
            </a:r>
          </a:p>
          <a:p>
            <a:pPr lvl="0" defTabSz="914400" eaLnBrk="0" fontAlgn="base" hangingPunct="0">
              <a:spcBef>
                <a:spcPct val="0"/>
              </a:spcBef>
              <a:spcAft>
                <a:spcPct val="0"/>
              </a:spcAft>
              <a:buFontTx/>
              <a:buChar char="•"/>
            </a:pPr>
            <a:r>
              <a:rPr lang="en-US" altLang="en-US" sz="2400" dirty="0">
                <a:solidFill>
                  <a:srgbClr val="222222"/>
                </a:solidFill>
                <a:latin typeface="NTFPreCursivefk" panose="03000400000000000000" pitchFamily="66" charset="0"/>
              </a:rPr>
              <a:t> Consequences of Edward the Confessor’s lack of an heir and legacy of his father’s connections with Normandy</a:t>
            </a:r>
          </a:p>
        </p:txBody>
      </p:sp>
    </p:spTree>
    <p:extLst>
      <p:ext uri="{BB962C8B-B14F-4D97-AF65-F5344CB8AC3E}">
        <p14:creationId xmlns:p14="http://schemas.microsoft.com/office/powerpoint/2010/main" val="1920088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5</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7171F040-C57A-4D5E-8100-4DEAFC875447}"/>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6CB64104-8C88-4D62-BDA8-6058332E2DBB}"/>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E9F25F1C-058C-43CE-9B06-D8B0D1345AE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CCC6F420-4011-4E52-B8AE-DCE09AD07656}"/>
              </a:ext>
            </a:extLst>
          </p:cNvPr>
          <p:cNvSpPr/>
          <p:nvPr/>
        </p:nvSpPr>
        <p:spPr>
          <a:xfrm>
            <a:off x="2393071" y="1125642"/>
            <a:ext cx="8785235" cy="5324535"/>
          </a:xfrm>
          <a:prstGeom prst="rect">
            <a:avLst/>
          </a:prstGeom>
        </p:spPr>
        <p:txBody>
          <a:bodyPr wrap="square">
            <a:spAutoFit/>
          </a:bodyPr>
          <a:lstStyle/>
          <a:p>
            <a:r>
              <a:rPr lang="en-GB" sz="2800" b="1" u="sng" dirty="0">
                <a:solidFill>
                  <a:srgbClr val="222222"/>
                </a:solidFill>
                <a:latin typeface="NTFPreCursivefk" panose="03000400000000000000" pitchFamily="66" charset="0"/>
              </a:rPr>
              <a:t>Ancient Greece:</a:t>
            </a:r>
          </a:p>
          <a:p>
            <a:pPr>
              <a:buFont typeface="Arial" panose="020B0604020202020204" pitchFamily="34" charset="0"/>
              <a:buChar char="•"/>
            </a:pPr>
            <a:r>
              <a:rPr lang="en-GB" sz="2400" dirty="0">
                <a:solidFill>
                  <a:srgbClr val="222222"/>
                </a:solidFill>
                <a:latin typeface="NTFPreCursivefk" panose="03000400000000000000" pitchFamily="66" charset="0"/>
              </a:rPr>
              <a:t> Beliefs of the Ancient Greeks</a:t>
            </a:r>
          </a:p>
          <a:p>
            <a:pPr>
              <a:buFont typeface="Arial" panose="020B0604020202020204" pitchFamily="34" charset="0"/>
              <a:buChar char="•"/>
            </a:pPr>
            <a:r>
              <a:rPr lang="en-GB" sz="2400" dirty="0">
                <a:solidFill>
                  <a:srgbClr val="222222"/>
                </a:solidFill>
                <a:latin typeface="NTFPreCursivefk" panose="03000400000000000000" pitchFamily="66" charset="0"/>
              </a:rPr>
              <a:t> Comparison between the city-states of Athens and Sparta</a:t>
            </a:r>
          </a:p>
          <a:p>
            <a:pPr>
              <a:buFont typeface="Arial" panose="020B0604020202020204" pitchFamily="34" charset="0"/>
              <a:buChar char="•"/>
            </a:pPr>
            <a:r>
              <a:rPr lang="en-GB" sz="2400" dirty="0">
                <a:solidFill>
                  <a:srgbClr val="222222"/>
                </a:solidFill>
                <a:latin typeface="NTFPreCursivefk" panose="03000400000000000000" pitchFamily="66" charset="0"/>
              </a:rPr>
              <a:t> Birth of democracy in Athens</a:t>
            </a:r>
          </a:p>
          <a:p>
            <a:pPr>
              <a:buFont typeface="Arial" panose="020B0604020202020204" pitchFamily="34" charset="0"/>
              <a:buChar char="•"/>
            </a:pPr>
            <a:r>
              <a:rPr lang="en-GB" sz="2400" dirty="0">
                <a:solidFill>
                  <a:srgbClr val="222222"/>
                </a:solidFill>
                <a:latin typeface="NTFPreCursivefk" panose="03000400000000000000" pitchFamily="66" charset="0"/>
              </a:rPr>
              <a:t> Importance of theatre, myths and fables</a:t>
            </a:r>
          </a:p>
          <a:p>
            <a:pPr>
              <a:buFont typeface="Arial" panose="020B0604020202020204" pitchFamily="34" charset="0"/>
              <a:buChar char="•"/>
            </a:pPr>
            <a:r>
              <a:rPr lang="en-GB" sz="2400" dirty="0">
                <a:solidFill>
                  <a:srgbClr val="222222"/>
                </a:solidFill>
                <a:latin typeface="NTFPreCursivefk" panose="03000400000000000000" pitchFamily="66" charset="0"/>
              </a:rPr>
              <a:t> Significance of the Battle of Marathon, Thermopylae and Salamis</a:t>
            </a:r>
          </a:p>
          <a:p>
            <a:pPr>
              <a:buFont typeface="Arial" panose="020B0604020202020204" pitchFamily="34" charset="0"/>
              <a:buChar char="•"/>
            </a:pPr>
            <a:r>
              <a:rPr lang="en-GB" sz="2400" dirty="0">
                <a:solidFill>
                  <a:srgbClr val="222222"/>
                </a:solidFill>
                <a:latin typeface="NTFPreCursivefk" panose="03000400000000000000" pitchFamily="66" charset="0"/>
              </a:rPr>
              <a:t> Importance and purpose of Olympic Games</a:t>
            </a:r>
          </a:p>
          <a:p>
            <a:pPr>
              <a:buFont typeface="Arial" panose="020B0604020202020204" pitchFamily="34" charset="0"/>
              <a:buChar char="•"/>
            </a:pPr>
            <a:r>
              <a:rPr lang="en-GB" sz="2400" dirty="0">
                <a:solidFill>
                  <a:srgbClr val="222222"/>
                </a:solidFill>
                <a:latin typeface="NTFPreCursivefk" panose="03000400000000000000" pitchFamily="66" charset="0"/>
              </a:rPr>
              <a:t> Impact Alexander the Great had on Ancient Greece</a:t>
            </a:r>
          </a:p>
          <a:p>
            <a:pPr>
              <a:buFont typeface="Arial" panose="020B0604020202020204" pitchFamily="34" charset="0"/>
              <a:buChar char="•"/>
            </a:pPr>
            <a:endParaRPr lang="en-GB" sz="2000" b="0" i="0" dirty="0">
              <a:solidFill>
                <a:srgbClr val="222222"/>
              </a:solidFill>
              <a:effectLst/>
              <a:latin typeface="NTFPreCursivefk" panose="03000400000000000000" pitchFamily="66" charset="0"/>
            </a:endParaRPr>
          </a:p>
          <a:p>
            <a:pPr lvl="0" defTabSz="914400" eaLnBrk="0" fontAlgn="base" hangingPunct="0">
              <a:spcBef>
                <a:spcPct val="0"/>
              </a:spcBef>
              <a:spcAft>
                <a:spcPct val="0"/>
              </a:spcAft>
            </a:pPr>
            <a:r>
              <a:rPr lang="en-US" altLang="en-US" sz="2800" b="1" u="sng" dirty="0">
                <a:solidFill>
                  <a:srgbClr val="000000"/>
                </a:solidFill>
                <a:latin typeface="NTFPreCursivefk" panose="03000400000000000000" pitchFamily="66" charset="0"/>
              </a:rPr>
              <a:t>Study a non European society that provides contrasts with British history – Maya c. AD 900:</a:t>
            </a:r>
          </a:p>
          <a:p>
            <a:pPr lvl="0" defTabSz="914400" eaLnBrk="0" fontAlgn="base" hangingPunct="0">
              <a:spcBef>
                <a:spcPct val="0"/>
              </a:spcBef>
              <a:spcAft>
                <a:spcPct val="0"/>
              </a:spcAft>
            </a:pPr>
            <a:r>
              <a:rPr lang="en-US" altLang="en-US" sz="2000" dirty="0">
                <a:solidFill>
                  <a:srgbClr val="000000"/>
                </a:solidFill>
                <a:latin typeface="NTFPreCursivefk" panose="03000400000000000000" pitchFamily="66" charset="0"/>
              </a:rPr>
              <a:t> </a:t>
            </a:r>
            <a:r>
              <a:rPr lang="en-US" altLang="en-US" sz="2400" dirty="0">
                <a:solidFill>
                  <a:srgbClr val="222222"/>
                </a:solidFill>
                <a:latin typeface="NTFPreCursivefk" panose="03000400000000000000" pitchFamily="66" charset="0"/>
              </a:rPr>
              <a:t>A non-European society that provides contrasts with British history –  Maya civilization c. AD 900</a:t>
            </a:r>
            <a:endParaRPr lang="en-US" altLang="en-US" sz="2400" dirty="0">
              <a:latin typeface="NTFPreCursivefk" panose="03000400000000000000" pitchFamily="66" charset="0"/>
            </a:endParaRPr>
          </a:p>
          <a:p>
            <a:pPr>
              <a:buFont typeface="Arial" panose="020B0604020202020204" pitchFamily="34" charset="0"/>
              <a:buChar char="•"/>
            </a:pPr>
            <a:endParaRPr lang="en-GB" sz="2000" b="0" i="0" dirty="0">
              <a:solidFill>
                <a:srgbClr val="222222"/>
              </a:solidFill>
              <a:effectLst/>
              <a:latin typeface="NTFPreCursivefk" panose="03000400000000000000" pitchFamily="66" charset="0"/>
            </a:endParaRPr>
          </a:p>
        </p:txBody>
      </p:sp>
    </p:spTree>
    <p:extLst>
      <p:ext uri="{BB962C8B-B14F-4D97-AF65-F5344CB8AC3E}">
        <p14:creationId xmlns:p14="http://schemas.microsoft.com/office/powerpoint/2010/main" val="60882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9" name="Google Shape;86;p1">
            <a:extLst>
              <a:ext uri="{FF2B5EF4-FFF2-40B4-BE49-F238E27FC236}">
                <a16:creationId xmlns:a16="http://schemas.microsoft.com/office/drawing/2014/main" id="{C6BBB1AB-14AC-42B6-B85E-35D89B5957C9}"/>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A40159B6-FCB0-4902-BA01-DE5B7559589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A9AB4D08-503C-4A86-9AE9-4FA6E87528C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D4E1EB88-F205-4BBE-A9EE-1BAF2000BBB7}"/>
              </a:ext>
            </a:extLst>
          </p:cNvPr>
          <p:cNvSpPr>
            <a:spLocks noChangeArrowheads="1"/>
          </p:cNvSpPr>
          <p:nvPr/>
        </p:nvSpPr>
        <p:spPr bwMode="auto">
          <a:xfrm rot="10800000" flipV="1">
            <a:off x="2574629" y="1779113"/>
            <a:ext cx="9378831"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000000"/>
                </a:solidFill>
                <a:effectLst/>
                <a:latin typeface="NTFPreCursivefk" panose="03000400000000000000" pitchFamily="66" charset="0"/>
              </a:rPr>
              <a:t>The Windrush Generation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NTFPreCursivefk" panose="03000400000000000000" pitchFamily="66" charset="0"/>
              </a:rPr>
              <a:t> </a:t>
            </a:r>
            <a:r>
              <a:rPr kumimoji="0" lang="en-US" altLang="en-US" sz="2000" b="0" i="0" u="none" strike="noStrike" cap="none" normalizeH="0" baseline="0" dirty="0">
                <a:ln>
                  <a:noFill/>
                </a:ln>
                <a:solidFill>
                  <a:srgbClr val="222222"/>
                </a:solidFill>
                <a:effectLst/>
                <a:latin typeface="NTFPreCursivefk" panose="03000400000000000000" pitchFamily="66" charset="0"/>
              </a:rPr>
              <a:t>A study of an aspect or theme in British history that extends pupils’ chronological knowledge beyond 1066.</a:t>
            </a:r>
          </a:p>
          <a:p>
            <a:pPr marL="0" marR="0" lvl="0" indent="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222222"/>
                </a:solidFill>
                <a:effectLst/>
                <a:latin typeface="NTFPreCursivefk" panose="03000400000000000000" pitchFamily="66" charset="0"/>
              </a:rPr>
              <a:t>A study about:</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NTFPreCursivefk" panose="03000400000000000000" pitchFamily="66" charset="0"/>
              </a:rPr>
              <a:t>The Caribbean.</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NTFPreCursivefk" panose="03000400000000000000" pitchFamily="66" charset="0"/>
              </a:rPr>
              <a:t>The part Caribbean men and women played in World War 2.</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NTFPreCursivefk" panose="03000400000000000000" pitchFamily="66" charset="0"/>
              </a:rPr>
              <a:t>The Windrush pioneers; their struggles and successes.</a:t>
            </a:r>
          </a:p>
          <a:p>
            <a:pPr marL="457200" marR="0" lvl="1" indent="0" defTabSz="914400" rtl="0" eaLnBrk="0" fontAlgn="base" latinLnBrk="0" hangingPunct="0">
              <a:lnSpc>
                <a:spcPct val="100000"/>
              </a:lnSpc>
              <a:spcBef>
                <a:spcPct val="0"/>
              </a:spcBef>
              <a:spcAft>
                <a:spcPct val="0"/>
              </a:spcAft>
              <a:buClrTx/>
              <a:buSzTx/>
              <a:buFontTx/>
              <a:buChar char="•"/>
              <a:tabLst/>
            </a:pPr>
            <a:endParaRPr lang="en-GB" altLang="en-US" sz="2000" b="1" u="sng" dirty="0">
              <a:solidFill>
                <a:srgbClr val="222222"/>
              </a:solidFill>
              <a:latin typeface="NTFPreCursivefk" panose="03000400000000000000" pitchFamily="66" charset="0"/>
            </a:endParaRPr>
          </a:p>
          <a:p>
            <a:pPr defTabSz="914400" eaLnBrk="0" fontAlgn="base" hangingPunct="0">
              <a:spcBef>
                <a:spcPct val="0"/>
              </a:spcBef>
              <a:spcAft>
                <a:spcPct val="0"/>
              </a:spcAft>
            </a:pPr>
            <a:r>
              <a:rPr lang="en-US" altLang="en-US" sz="2400" b="1" u="sng" dirty="0">
                <a:solidFill>
                  <a:srgbClr val="000000"/>
                </a:solidFill>
                <a:latin typeface="NTFPreCursivefk" panose="03000400000000000000" pitchFamily="66" charset="0"/>
                <a:cs typeface="Calibri"/>
                <a:sym typeface="Calibri"/>
              </a:rPr>
              <a:t>Battle of </a:t>
            </a:r>
            <a:r>
              <a:rPr lang="en-US" altLang="en-US" sz="2400" b="1" u="sng" dirty="0">
                <a:solidFill>
                  <a:srgbClr val="000000"/>
                </a:solidFill>
                <a:latin typeface="NTFPreCursivefk" panose="03000400000000000000" pitchFamily="66" charset="0"/>
              </a:rPr>
              <a:t>Britain:</a:t>
            </a:r>
            <a:br>
              <a:rPr lang="en-US" altLang="en-US" sz="2000" dirty="0">
                <a:solidFill>
                  <a:srgbClr val="000000"/>
                </a:solidFill>
                <a:latin typeface="NTFPreCursivefk" panose="03000400000000000000" pitchFamily="66" charset="0"/>
              </a:rPr>
            </a:br>
            <a:r>
              <a:rPr lang="en-US" altLang="en-US" sz="2000" dirty="0">
                <a:solidFill>
                  <a:srgbClr val="222222"/>
                </a:solidFill>
                <a:latin typeface="NTFPreCursivefk" panose="03000400000000000000" pitchFamily="66" charset="0"/>
                <a:cs typeface="Calibri" panose="020F0502020204030204" pitchFamily="34" charset="0"/>
              </a:rPr>
              <a:t>A study of an aspect or theme in British history that extends pupils’ chronological knowledge beyond 1066 </a:t>
            </a:r>
            <a:r>
              <a:rPr lang="en-US" altLang="en-US" sz="2000" b="1" dirty="0">
                <a:solidFill>
                  <a:srgbClr val="222222"/>
                </a:solidFill>
                <a:latin typeface="NTFPreCursivefk" panose="03000400000000000000" pitchFamily="66" charset="0"/>
                <a:cs typeface="Calibri" panose="020F0502020204030204" pitchFamily="34" charset="0"/>
              </a:rPr>
              <a:t>or</a:t>
            </a:r>
          </a:p>
          <a:p>
            <a:pPr defTabSz="914400" eaLnBrk="0" fontAlgn="base" hangingPunct="0">
              <a:spcBef>
                <a:spcPct val="0"/>
              </a:spcBef>
              <a:spcAft>
                <a:spcPct val="0"/>
              </a:spcAft>
            </a:pPr>
            <a:endParaRPr lang="en-US" altLang="en-US" sz="2000" b="1" dirty="0">
              <a:solidFill>
                <a:srgbClr val="222222"/>
              </a:solidFill>
              <a:latin typeface="NTFPreCursivefk" panose="03000400000000000000" pitchFamily="66" charset="0"/>
              <a:cs typeface="Calibri" panose="020F0502020204030204" pitchFamily="34" charset="0"/>
            </a:endParaRPr>
          </a:p>
          <a:p>
            <a:pPr lvl="0" defTabSz="914400" eaLnBrk="0" fontAlgn="base" hangingPunct="0">
              <a:spcBef>
                <a:spcPct val="0"/>
              </a:spcBef>
              <a:spcAft>
                <a:spcPct val="0"/>
              </a:spcAft>
            </a:pPr>
            <a:r>
              <a:rPr lang="en-US" altLang="en-US" sz="2400" b="1" u="sng" dirty="0">
                <a:solidFill>
                  <a:srgbClr val="000000"/>
                </a:solidFill>
                <a:latin typeface="NTFPreCursivefk" panose="03000400000000000000" pitchFamily="66" charset="0"/>
              </a:rPr>
              <a:t>Study five monarchs to extend pupils’ chronological knowledge from 1066</a:t>
            </a:r>
            <a:r>
              <a:rPr lang="en-US" altLang="en-US" sz="2000" b="1" u="sng" dirty="0">
                <a:solidFill>
                  <a:srgbClr val="000000"/>
                </a:solidFill>
                <a:latin typeface="NTFPreCursivefk" panose="03000400000000000000" pitchFamily="66" charset="0"/>
              </a:rPr>
              <a:t>.</a:t>
            </a:r>
            <a:endParaRPr lang="en-US" altLang="en-US" sz="2000" dirty="0">
              <a:solidFill>
                <a:srgbClr val="000000"/>
              </a:solidFill>
              <a:latin typeface="NTFPreCursivefk" panose="03000400000000000000" pitchFamily="66" charset="0"/>
            </a:endParaRPr>
          </a:p>
          <a:p>
            <a:pPr lvl="0" defTabSz="914400" eaLnBrk="0" fontAlgn="base" hangingPunct="0">
              <a:spcBef>
                <a:spcPct val="0"/>
              </a:spcBef>
              <a:spcAft>
                <a:spcPct val="0"/>
              </a:spcAft>
            </a:pPr>
            <a:r>
              <a:rPr lang="en-US" altLang="en-US" sz="2000" dirty="0">
                <a:solidFill>
                  <a:srgbClr val="222222"/>
                </a:solidFill>
                <a:latin typeface="NTFPreCursivefk" panose="03000400000000000000" pitchFamily="66" charset="0"/>
              </a:rPr>
              <a:t>A study of an aspect or theme in British history that extends pupils’ chronological knowledge beyond 1066.</a:t>
            </a:r>
          </a:p>
          <a:p>
            <a:pPr lvl="0" defTabSz="914400" eaLnBrk="0" fontAlgn="base" hangingPunct="0">
              <a:spcBef>
                <a:spcPct val="0"/>
              </a:spcBef>
              <a:spcAft>
                <a:spcPct val="0"/>
              </a:spcAft>
              <a:buFontTx/>
              <a:buChar char="•"/>
            </a:pPr>
            <a:endParaRPr lang="en-US" altLang="en-US" sz="2400" dirty="0">
              <a:solidFill>
                <a:srgbClr val="222222"/>
              </a:solidFill>
              <a:latin typeface="NTFPreCursivefk" panose="03000400000000000000" pitchFamily="66" charset="0"/>
            </a:endParaRPr>
          </a:p>
          <a:p>
            <a:pPr defTabSz="914400" eaLnBrk="0" fontAlgn="base" hangingPunct="0">
              <a:spcBef>
                <a:spcPct val="0"/>
              </a:spcBef>
              <a:spcAft>
                <a:spcPct val="0"/>
              </a:spcAft>
            </a:pPr>
            <a:r>
              <a:rPr lang="en-GB" sz="2400" b="1" u="sng" dirty="0">
                <a:latin typeface="NTFPreCursivefk" panose="03000400000000000000" pitchFamily="66" charset="0"/>
              </a:rPr>
              <a:t>A Local History Study</a:t>
            </a:r>
          </a:p>
          <a:p>
            <a:pPr lvl="0" defTabSz="914400" eaLnBrk="0" fontAlgn="base" hangingPunct="0">
              <a:spcBef>
                <a:spcPct val="0"/>
              </a:spcBef>
              <a:spcAft>
                <a:spcPct val="0"/>
              </a:spcAft>
              <a:buFontTx/>
              <a:buChar char="•"/>
            </a:pPr>
            <a:endParaRPr lang="en-US" altLang="en-US" sz="2400" dirty="0">
              <a:solidFill>
                <a:srgbClr val="222222"/>
              </a:solidFill>
              <a:latin typeface="NTFPreCursivefk" panose="03000400000000000000" pitchFamily="66" charset="0"/>
            </a:endParaRPr>
          </a:p>
          <a:p>
            <a:pPr defTabSz="914400" eaLnBrk="0" fontAlgn="base" hangingPunct="0">
              <a:spcBef>
                <a:spcPct val="0"/>
              </a:spcBef>
              <a:spcAft>
                <a:spcPct val="0"/>
              </a:spcAft>
            </a:pPr>
            <a:endParaRPr lang="en-US" altLang="en-US" sz="2400" b="1" dirty="0">
              <a:solidFill>
                <a:srgbClr val="222222"/>
              </a:solidFill>
              <a:latin typeface="NTFPreCursivefk" panose="03000400000000000000" pitchFamily="66" charset="0"/>
              <a:cs typeface="Calibri" panose="020F0502020204030204" pitchFamily="34" charset="0"/>
            </a:endParaRPr>
          </a:p>
          <a:p>
            <a:pPr lvl="0" defTabSz="914400" eaLnBrk="0" fontAlgn="base" hangingPunct="0">
              <a:spcBef>
                <a:spcPct val="0"/>
              </a:spcBef>
              <a:spcAft>
                <a:spcPct val="0"/>
              </a:spcAft>
            </a:pPr>
            <a:endParaRPr lang="en-US" altLang="en-US" sz="2400" dirty="0">
              <a:solidFill>
                <a:srgbClr val="222222"/>
              </a:solidFill>
              <a:latin typeface="NTFPreCursivefk" panose="03000400000000000000" pitchFamily="66" charset="0"/>
            </a:endParaRPr>
          </a:p>
          <a:p>
            <a:pPr lvl="1" defTabSz="914400" eaLnBrk="0" fontAlgn="base" hangingPunct="0">
              <a:spcBef>
                <a:spcPct val="0"/>
              </a:spcBef>
              <a:spcAft>
                <a:spcPct val="0"/>
              </a:spcAft>
            </a:pPr>
            <a:endParaRPr kumimoji="0" lang="en-US" altLang="en-US" sz="2000" b="0" i="0" u="none" strike="noStrike" cap="none" normalizeH="0" baseline="0" dirty="0">
              <a:ln>
                <a:noFill/>
              </a:ln>
              <a:solidFill>
                <a:srgbClr val="22222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66749074-E5B8-434D-A65C-87D31F217626}"/>
              </a:ext>
            </a:extLst>
          </p:cNvPr>
          <p:cNvSpPr/>
          <p:nvPr/>
        </p:nvSpPr>
        <p:spPr>
          <a:xfrm>
            <a:off x="4200221" y="0"/>
            <a:ext cx="5690081" cy="707886"/>
          </a:xfrm>
          <a:prstGeom prst="rect">
            <a:avLst/>
          </a:prstGeom>
        </p:spPr>
        <p:txBody>
          <a:bodyPr wrap="square">
            <a:spAutoFit/>
          </a:bodyPr>
          <a:lstStyle/>
          <a:p>
            <a:r>
              <a:rPr lang="en-US" sz="4000" b="1" dirty="0">
                <a:latin typeface="NTFPreCursivefk" panose="03000400000000000000" pitchFamily="66" charset="0"/>
                <a:ea typeface="Calibri"/>
                <a:cs typeface="Calibri"/>
                <a:sym typeface="Calibri"/>
              </a:rPr>
              <a:t>Content and Sequence: Year 6</a:t>
            </a:r>
            <a:endParaRPr lang="en-GB" sz="4000" dirty="0">
              <a:latin typeface="NTFPreCursivefk" panose="03000400000000000000" pitchFamily="66" charset="0"/>
            </a:endParaRPr>
          </a:p>
        </p:txBody>
      </p:sp>
    </p:spTree>
    <p:extLst>
      <p:ext uri="{BB962C8B-B14F-4D97-AF65-F5344CB8AC3E}">
        <p14:creationId xmlns:p14="http://schemas.microsoft.com/office/powerpoint/2010/main" val="58985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637305" y="585226"/>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dirty="0">
                <a:solidFill>
                  <a:schemeClr val="dk1"/>
                </a:solidFill>
                <a:latin typeface="NTFPreCursivefk" panose="03000400000000000000" pitchFamily="66" charset="0"/>
                <a:ea typeface="Calibri"/>
                <a:cs typeface="Calibri"/>
                <a:sym typeface="Calibri"/>
              </a:rPr>
              <a:t>History:</a:t>
            </a:r>
            <a:endParaRPr lang="en-US" sz="6600" b="1" dirty="0">
              <a:solidFill>
                <a:schemeClr val="dk1"/>
              </a:solidFill>
              <a:latin typeface="NTFPreCursivefk" panose="03000400000000000000" pitchFamily="66" charset="0"/>
              <a:ea typeface="Calibri"/>
              <a:cs typeface="Calibri"/>
            </a:endParaRPr>
          </a:p>
          <a:p>
            <a:pPr marL="0" marR="0" lvl="0" indent="0" algn="ctr">
              <a:lnSpc>
                <a:spcPct val="90000"/>
              </a:lnSpc>
              <a:spcBef>
                <a:spcPts val="0"/>
              </a:spcBef>
              <a:spcAft>
                <a:spcPts val="0"/>
              </a:spcAft>
              <a:buNone/>
            </a:pPr>
            <a:br>
              <a:rPr lang="en-US" sz="12000" b="1" dirty="0">
                <a:latin typeface="NTFPreCursivefk" panose="03000400000000000000" pitchFamily="66" charset="0"/>
                <a:ea typeface="Calibri"/>
                <a:cs typeface="Calibri"/>
              </a:rPr>
            </a:br>
            <a:r>
              <a:rPr lang="en-US" sz="6600" b="1" dirty="0">
                <a:solidFill>
                  <a:schemeClr val="dk1"/>
                </a:solidFill>
                <a:latin typeface="NTFPreCursivefk" panose="03000400000000000000" pitchFamily="66" charset="0"/>
                <a:ea typeface="Calibri"/>
                <a:cs typeface="Calibri"/>
                <a:sym typeface="Calibri"/>
              </a:rPr>
              <a:t>Implementation</a:t>
            </a:r>
            <a:endParaRPr lang="en-US" sz="6600" b="1" dirty="0">
              <a:solidFill>
                <a:schemeClr val="dk1"/>
              </a:solidFill>
              <a:latin typeface="NTFPreCursivefk" panose="03000400000000000000" pitchFamily="66" charset="0"/>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0AFF8AA-52F4-4BD2-90FF-8147C616E5F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1631216"/>
          </a:xfrm>
          <a:prstGeom prst="rect">
            <a:avLst/>
          </a:prstGeom>
        </p:spPr>
        <p:txBody>
          <a:bodyPr wrap="square" lIns="91440" tIns="45720" rIns="91440" bIns="45720" anchor="t">
            <a:spAutoFit/>
          </a:bodyPr>
          <a:lstStyle/>
          <a:p>
            <a:r>
              <a:rPr lang="en-GB" sz="4000" b="1" u="sng" dirty="0">
                <a:latin typeface="NTFPreCursivefk" panose="03000400000000000000" pitchFamily="66" charset="0"/>
                <a:cs typeface="Calibri"/>
              </a:rPr>
              <a:t>Modular Approach – Knowledge </a:t>
            </a:r>
            <a:endParaRPr lang="en-US" sz="4000" dirty="0">
              <a:latin typeface="NTFPreCursivefk" panose="03000400000000000000" pitchFamily="66" charset="0"/>
            </a:endParaRPr>
          </a:p>
          <a:p>
            <a:endParaRPr lang="en-GB" sz="3000" dirty="0">
              <a:latin typeface="Calibri"/>
              <a:cs typeface="Calibri"/>
            </a:endParaRPr>
          </a:p>
          <a:p>
            <a:r>
              <a:rPr lang="en-GB" sz="3000" dirty="0">
                <a:latin typeface="Calibri"/>
                <a:cs typeface="Calibri"/>
              </a:rPr>
              <a:t> </a:t>
            </a:r>
          </a:p>
        </p:txBody>
      </p:sp>
      <p:pic>
        <p:nvPicPr>
          <p:cNvPr id="11" name="Picture 10">
            <a:extLst>
              <a:ext uri="{FF2B5EF4-FFF2-40B4-BE49-F238E27FC236}">
                <a16:creationId xmlns:a16="http://schemas.microsoft.com/office/drawing/2014/main" id="{BF6CD204-035F-4FE9-B50A-65B9A6ECD206}"/>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Rectangle 2">
            <a:extLst>
              <a:ext uri="{FF2B5EF4-FFF2-40B4-BE49-F238E27FC236}">
                <a16:creationId xmlns:a16="http://schemas.microsoft.com/office/drawing/2014/main" id="{F6C74CC6-C4E2-476C-8E2C-37815BF29618}"/>
              </a:ext>
            </a:extLst>
          </p:cNvPr>
          <p:cNvSpPr/>
          <p:nvPr/>
        </p:nvSpPr>
        <p:spPr>
          <a:xfrm>
            <a:off x="3047999" y="1859340"/>
            <a:ext cx="8501575" cy="3724096"/>
          </a:xfrm>
          <a:prstGeom prst="rect">
            <a:avLst/>
          </a:prstGeom>
        </p:spPr>
        <p:txBody>
          <a:bodyPr wrap="square">
            <a:spAutoFit/>
          </a:bodyPr>
          <a:lstStyle/>
          <a:p>
            <a:r>
              <a:rPr lang="en-GB" sz="2400" dirty="0">
                <a:latin typeface="NTFPreCursivefk" panose="03000400000000000000" pitchFamily="66" charset="0"/>
                <a:cs typeface="Calibri"/>
              </a:rPr>
              <a:t>At Laureate, History is taught across each year group in modules that enable pupils to study in depth historical periods, skills and vocabulary.</a:t>
            </a:r>
          </a:p>
          <a:p>
            <a:endParaRPr lang="en-GB" sz="2400" dirty="0">
              <a:latin typeface="NTFPreCursivefk" panose="03000400000000000000" pitchFamily="66" charset="0"/>
              <a:cs typeface="Calibri"/>
            </a:endParaRPr>
          </a:p>
          <a:p>
            <a:pPr>
              <a:buSzPct val="100000"/>
            </a:pPr>
            <a:r>
              <a:rPr lang="en-GB" sz="2400" dirty="0">
                <a:latin typeface="NTFPreCursivefk" panose="03000400000000000000" pitchFamily="66" charset="0"/>
              </a:rPr>
              <a:t>Each module is carefully sequenced to enable pupils to build on learning from previous sessions to facilitate the acquisition and retention of key historical knowledge and skills. </a:t>
            </a:r>
          </a:p>
          <a:p>
            <a:pPr>
              <a:buSzPct val="100000"/>
            </a:pPr>
            <a:endParaRPr lang="en-GB" sz="2400" dirty="0">
              <a:latin typeface="NTFPreCursivefk" panose="03000400000000000000" pitchFamily="66" charset="0"/>
            </a:endParaRPr>
          </a:p>
          <a:p>
            <a:pPr>
              <a:buSzPct val="100000"/>
            </a:pPr>
            <a:r>
              <a:rPr lang="en-GB" sz="2400" dirty="0">
                <a:latin typeface="NTFPreCursivefk" panose="03000400000000000000" pitchFamily="66" charset="0"/>
              </a:rPr>
              <a:t>All modules have a sequenced overview outlining recommended number of sessions, key concepts, knowledge and vocabulary to be taught.</a:t>
            </a:r>
            <a:endParaRPr lang="en-GB" sz="2000" dirty="0">
              <a:cs typeface="Calibri"/>
            </a:endParaRPr>
          </a:p>
          <a:p>
            <a:endParaRPr lang="en-GB" sz="2000" dirty="0">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707886"/>
          </a:xfrm>
          <a:prstGeom prst="rect">
            <a:avLst/>
          </a:prstGeom>
        </p:spPr>
        <p:txBody>
          <a:bodyPr wrap="square" lIns="91440" tIns="45720" rIns="91440" bIns="45720" anchor="t">
            <a:spAutoFit/>
          </a:bodyPr>
          <a:lstStyle/>
          <a:p>
            <a:r>
              <a:rPr lang="en-GB" sz="4000" b="1" dirty="0">
                <a:latin typeface="NTFPreCursivefk" panose="03000400000000000000" pitchFamily="66" charset="0"/>
                <a:cs typeface="Calibri"/>
              </a:rPr>
              <a:t>The Big Ideas</a:t>
            </a:r>
          </a:p>
        </p:txBody>
      </p:sp>
      <p:pic>
        <p:nvPicPr>
          <p:cNvPr id="11" name="Picture 10">
            <a:extLst>
              <a:ext uri="{FF2B5EF4-FFF2-40B4-BE49-F238E27FC236}">
                <a16:creationId xmlns:a16="http://schemas.microsoft.com/office/drawing/2014/main" id="{5EBC18A6-EC6F-42BB-8FEB-7A3EFEFC956F}"/>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Rectangle 2">
            <a:extLst>
              <a:ext uri="{FF2B5EF4-FFF2-40B4-BE49-F238E27FC236}">
                <a16:creationId xmlns:a16="http://schemas.microsoft.com/office/drawing/2014/main" id="{9AFCBF21-CC90-4CF2-93D9-F6D93F3FB64C}"/>
              </a:ext>
            </a:extLst>
          </p:cNvPr>
          <p:cNvSpPr/>
          <p:nvPr/>
        </p:nvSpPr>
        <p:spPr>
          <a:xfrm>
            <a:off x="2724444" y="1112059"/>
            <a:ext cx="8403102" cy="1200329"/>
          </a:xfrm>
          <a:prstGeom prst="rect">
            <a:avLst/>
          </a:prstGeom>
        </p:spPr>
        <p:txBody>
          <a:bodyPr wrap="square">
            <a:spAutoFit/>
          </a:bodyPr>
          <a:lstStyle/>
          <a:p>
            <a:pPr>
              <a:buSzPct val="100000"/>
            </a:pPr>
            <a:r>
              <a:rPr lang="en-GB" sz="2400" dirty="0">
                <a:latin typeface="NTFPreCursivefk" panose="03000400000000000000" pitchFamily="66" charset="0"/>
              </a:rPr>
              <a:t>Each module begins with the ‘The Big Idea.’ This gives the children an overview of their learning. It also shows how each lesson fits within the module sequence.</a:t>
            </a:r>
          </a:p>
        </p:txBody>
      </p:sp>
      <p:pic>
        <p:nvPicPr>
          <p:cNvPr id="9" name="Picture 8">
            <a:extLst>
              <a:ext uri="{FF2B5EF4-FFF2-40B4-BE49-F238E27FC236}">
                <a16:creationId xmlns:a16="http://schemas.microsoft.com/office/drawing/2014/main" id="{D818132F-1E9D-49CB-8D09-A0E6182B17B1}"/>
              </a:ext>
            </a:extLst>
          </p:cNvPr>
          <p:cNvPicPr/>
          <p:nvPr/>
        </p:nvPicPr>
        <p:blipFill rotWithShape="1">
          <a:blip r:embed="rId4"/>
          <a:srcRect l="14126" t="24828" r="35353" b="7783"/>
          <a:stretch/>
        </p:blipFill>
        <p:spPr bwMode="auto">
          <a:xfrm>
            <a:off x="3328475" y="2312388"/>
            <a:ext cx="7011279" cy="4363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120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954107"/>
          </a:xfrm>
          <a:prstGeom prst="rect">
            <a:avLst/>
          </a:prstGeom>
        </p:spPr>
        <p:txBody>
          <a:bodyPr wrap="square" lIns="91440" tIns="45720" rIns="91440" bIns="45720" anchor="t">
            <a:spAutoFit/>
          </a:bodyPr>
          <a:lstStyle/>
          <a:p>
            <a:r>
              <a:rPr lang="en-GB" sz="2800" dirty="0">
                <a:latin typeface="NTFPreCursivefk" panose="03000400000000000000" pitchFamily="66" charset="0"/>
                <a:cs typeface="Calibri"/>
              </a:rPr>
              <a:t>National Curriculum objectives and how these links to prior learning are evident at the beginning of every module.</a:t>
            </a:r>
          </a:p>
        </p:txBody>
      </p:sp>
      <p:pic>
        <p:nvPicPr>
          <p:cNvPr id="14" name="Picture 13">
            <a:extLst>
              <a:ext uri="{FF2B5EF4-FFF2-40B4-BE49-F238E27FC236}">
                <a16:creationId xmlns:a16="http://schemas.microsoft.com/office/drawing/2014/main" id="{2E1D8890-9EE3-43A3-8322-053346895D0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FBE7606F-2C74-46DE-88A2-723A9ED996F2}"/>
              </a:ext>
            </a:extLst>
          </p:cNvPr>
          <p:cNvPicPr/>
          <p:nvPr/>
        </p:nvPicPr>
        <p:blipFill rotWithShape="1">
          <a:blip r:embed="rId4"/>
          <a:srcRect l="13296" t="18915" r="35353" b="39319"/>
          <a:stretch/>
        </p:blipFill>
        <p:spPr bwMode="auto">
          <a:xfrm>
            <a:off x="3380151" y="1806604"/>
            <a:ext cx="7466039" cy="4158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78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412107" y="268222"/>
            <a:ext cx="9613998" cy="2800767"/>
          </a:xfrm>
          <a:prstGeom prst="rect">
            <a:avLst/>
          </a:prstGeom>
        </p:spPr>
        <p:txBody>
          <a:bodyPr wrap="square" lIns="91440" tIns="45720" rIns="91440" bIns="45720" anchor="t">
            <a:spAutoFit/>
          </a:bodyPr>
          <a:lstStyle/>
          <a:p>
            <a:r>
              <a:rPr lang="en-GB" sz="2800" b="1" dirty="0">
                <a:latin typeface="NTFPreCursivefk" panose="03000400000000000000" pitchFamily="66" charset="0"/>
                <a:cs typeface="Calibri"/>
              </a:rPr>
              <a:t>Development of History skills:</a:t>
            </a:r>
          </a:p>
          <a:p>
            <a:endParaRPr lang="en-GB" sz="2400" dirty="0">
              <a:latin typeface="NTFPreCursivefk" panose="03000400000000000000" pitchFamily="66" charset="0"/>
              <a:cs typeface="Calibri"/>
            </a:endParaRPr>
          </a:p>
          <a:p>
            <a:r>
              <a:rPr lang="en-GB" sz="2400" dirty="0">
                <a:latin typeface="NTFPreCursivefk" panose="03000400000000000000" pitchFamily="66" charset="0"/>
                <a:cs typeface="Calibri"/>
              </a:rPr>
              <a:t>Each module is designed to enable pupils the opportunity to develop their skills as a historian.  </a:t>
            </a:r>
            <a:r>
              <a:rPr lang="en-US" sz="2400" dirty="0">
                <a:latin typeface="NTFPreCursivefk" panose="03000400000000000000" pitchFamily="66" charset="0"/>
                <a:cs typeface="Calibri"/>
              </a:rPr>
              <a:t>Skills are displayed on each of the modules for both Key Stage 1 and Key Stage 2.  It is clear which of the objectives are being taught throughout a specific module which ensures full coverage and allows for skills to be built upon.</a:t>
            </a:r>
          </a:p>
          <a:p>
            <a:endParaRPr lang="en-GB" sz="2800" dirty="0">
              <a:latin typeface="Sassoon Penpals Joined" panose="02000400000000000000" pitchFamily="50" charset="0"/>
            </a:endParaRPr>
          </a:p>
        </p:txBody>
      </p:sp>
      <p:sp>
        <p:nvSpPr>
          <p:cNvPr id="17" name="Rectangle 16">
            <a:extLst>
              <a:ext uri="{FF2B5EF4-FFF2-40B4-BE49-F238E27FC236}">
                <a16:creationId xmlns:a16="http://schemas.microsoft.com/office/drawing/2014/main" id="{FC0A9D22-8980-4A01-A706-9E3E5F126428}"/>
              </a:ext>
            </a:extLst>
          </p:cNvPr>
          <p:cNvSpPr/>
          <p:nvPr/>
        </p:nvSpPr>
        <p:spPr>
          <a:xfrm>
            <a:off x="3584327" y="3615588"/>
            <a:ext cx="2571053" cy="369332"/>
          </a:xfrm>
          <a:prstGeom prst="rect">
            <a:avLst/>
          </a:prstGeom>
        </p:spPr>
        <p:txBody>
          <a:bodyPr wrap="square" lIns="91440" tIns="45720" rIns="91440" bIns="45720" anchor="t">
            <a:spAutoFit/>
          </a:bodyPr>
          <a:lstStyle/>
          <a:p>
            <a:endParaRPr lang="en-US" dirty="0">
              <a:latin typeface="Sassoon Penpals Joined" panose="02000400000000000000" pitchFamily="50" charset="0"/>
            </a:endParaRPr>
          </a:p>
        </p:txBody>
      </p:sp>
      <p:sp>
        <p:nvSpPr>
          <p:cNvPr id="18" name="Rectangle 17">
            <a:extLst>
              <a:ext uri="{FF2B5EF4-FFF2-40B4-BE49-F238E27FC236}">
                <a16:creationId xmlns:a16="http://schemas.microsoft.com/office/drawing/2014/main" id="{935865CD-6996-4D84-9082-36048F49E249}"/>
              </a:ext>
            </a:extLst>
          </p:cNvPr>
          <p:cNvSpPr/>
          <p:nvPr/>
        </p:nvSpPr>
        <p:spPr>
          <a:xfrm>
            <a:off x="7950032" y="3427988"/>
            <a:ext cx="3543947" cy="400110"/>
          </a:xfrm>
          <a:prstGeom prst="rect">
            <a:avLst/>
          </a:prstGeom>
        </p:spPr>
        <p:txBody>
          <a:bodyPr wrap="square" lIns="91440" tIns="45720" rIns="91440" bIns="45720" anchor="t">
            <a:spAutoFit/>
          </a:bodyPr>
          <a:lstStyle/>
          <a:p>
            <a:endParaRPr lang="en-GB" sz="2000" dirty="0">
              <a:latin typeface="Calibri"/>
              <a:cs typeface="Calibri"/>
            </a:endParaRPr>
          </a:p>
        </p:txBody>
      </p:sp>
      <p:pic>
        <p:nvPicPr>
          <p:cNvPr id="13" name="Picture 12">
            <a:extLst>
              <a:ext uri="{FF2B5EF4-FFF2-40B4-BE49-F238E27FC236}">
                <a16:creationId xmlns:a16="http://schemas.microsoft.com/office/drawing/2014/main" id="{51EFA25A-872F-4F02-AEF6-F0AFBE89496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D83486C9-77A1-4005-AF2A-ABC45498ED30}"/>
              </a:ext>
            </a:extLst>
          </p:cNvPr>
          <p:cNvPicPr/>
          <p:nvPr/>
        </p:nvPicPr>
        <p:blipFill rotWithShape="1">
          <a:blip r:embed="rId4"/>
          <a:srcRect l="13128" t="19211" r="34855" b="35567"/>
          <a:stretch/>
        </p:blipFill>
        <p:spPr bwMode="auto">
          <a:xfrm>
            <a:off x="3300211" y="2928644"/>
            <a:ext cx="7159820" cy="39293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974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33423" y="1171821"/>
            <a:ext cx="9394608" cy="5016758"/>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Cumulative Quizzing Model (Supporting Cognitive Load)</a:t>
            </a:r>
            <a:endParaRPr lang="en-US" sz="4000" b="1" dirty="0">
              <a:latin typeface="NTFPreCursivefk" panose="03000400000000000000" pitchFamily="66" charset="0"/>
              <a:cs typeface="Calibri"/>
            </a:endParaRPr>
          </a:p>
          <a:p>
            <a:endParaRPr lang="en-GB" sz="2400" b="1" dirty="0">
              <a:latin typeface="NTFPreCursivefk" panose="03000400000000000000" pitchFamily="66" charset="0"/>
              <a:cs typeface="Calibri"/>
            </a:endParaRPr>
          </a:p>
          <a:p>
            <a:r>
              <a:rPr lang="en-GB" sz="2800" dirty="0">
                <a:latin typeface="NTFPreCursivefk" panose="03000400000000000000" pitchFamily="66" charset="0"/>
                <a:cs typeface="Calibri"/>
              </a:rPr>
              <a:t>Children are given opportunities to retrieve information and to demonstrate their learning throughout each module. Each module contains quiz questions which can be used to reinforce and revisit both learning and vocabulary.</a:t>
            </a:r>
          </a:p>
          <a:p>
            <a:r>
              <a:rPr lang="en-GB" sz="2800" dirty="0">
                <a:latin typeface="NTFPreCursivefk" panose="03000400000000000000" pitchFamily="66" charset="0"/>
                <a:cs typeface="Calibri"/>
              </a:rPr>
              <a:t>Prior learning will be revisited at the start of every lesson, checking recall of previous lessons. This could be verbally, in books or via Socrative.</a:t>
            </a:r>
          </a:p>
          <a:p>
            <a:endParaRPr lang="en-GB" sz="2400" dirty="0">
              <a:cs typeface="Calibri"/>
            </a:endParaRPr>
          </a:p>
          <a:p>
            <a:endParaRPr lang="en-GB" sz="2400" dirty="0">
              <a:cs typeface="Calibri"/>
            </a:endParaRPr>
          </a:p>
        </p:txBody>
      </p:sp>
      <p:pic>
        <p:nvPicPr>
          <p:cNvPr id="11" name="Picture 10">
            <a:extLst>
              <a:ext uri="{FF2B5EF4-FFF2-40B4-BE49-F238E27FC236}">
                <a16:creationId xmlns:a16="http://schemas.microsoft.com/office/drawing/2014/main" id="{CFFEF469-6CDF-4642-8DD6-12308B185CA7}"/>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76790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76555" y="294802"/>
            <a:ext cx="9394608" cy="2431435"/>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Cumulative Quizzing Model (Supporting Cognitive Load)</a:t>
            </a:r>
            <a:endParaRPr lang="en-US" sz="4000" b="1" dirty="0">
              <a:latin typeface="NTFPreCursivefk" panose="03000400000000000000" pitchFamily="66" charset="0"/>
              <a:cs typeface="Calibri"/>
            </a:endParaRPr>
          </a:p>
          <a:p>
            <a:endParaRPr lang="en-GB" sz="2400" b="1" dirty="0">
              <a:cs typeface="Calibri"/>
            </a:endParaRPr>
          </a:p>
          <a:p>
            <a:endParaRPr lang="en-GB" sz="2400" dirty="0">
              <a:cs typeface="Calibri"/>
            </a:endParaRPr>
          </a:p>
          <a:p>
            <a:endParaRPr lang="en-GB" sz="2400" dirty="0">
              <a:cs typeface="Calibri"/>
            </a:endParaRPr>
          </a:p>
        </p:txBody>
      </p:sp>
      <p:pic>
        <p:nvPicPr>
          <p:cNvPr id="12" name="Picture 11">
            <a:extLst>
              <a:ext uri="{FF2B5EF4-FFF2-40B4-BE49-F238E27FC236}">
                <a16:creationId xmlns:a16="http://schemas.microsoft.com/office/drawing/2014/main" id="{934297FB-ADC8-407B-AF03-48DA67EB1FF4}"/>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BEC9C4D7-AF59-433C-9439-6571F1978E8D}"/>
              </a:ext>
            </a:extLst>
          </p:cNvPr>
          <p:cNvPicPr/>
          <p:nvPr/>
        </p:nvPicPr>
        <p:blipFill rotWithShape="1">
          <a:blip r:embed="rId4"/>
          <a:srcRect l="15123" t="18916" r="35354" b="7192"/>
          <a:stretch/>
        </p:blipFill>
        <p:spPr bwMode="auto">
          <a:xfrm>
            <a:off x="4170762" y="1014576"/>
            <a:ext cx="6742504" cy="51711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97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11" name="Title 1"/>
          <p:cNvSpPr>
            <a:spLocks noGrp="1"/>
          </p:cNvSpPr>
          <p:nvPr>
            <p:ph type="ctrTitle"/>
          </p:nvPr>
        </p:nvSpPr>
        <p:spPr>
          <a:xfrm>
            <a:off x="4561804" y="0"/>
            <a:ext cx="3994367" cy="570821"/>
          </a:xfrm>
        </p:spPr>
        <p:txBody>
          <a:bodyPr>
            <a:normAutofit/>
          </a:bodyPr>
          <a:lstStyle/>
          <a:p>
            <a:r>
              <a:rPr lang="en-GB" sz="2800" u="sng" dirty="0">
                <a:latin typeface="NTFPreCursive" panose="03000400000000000000" pitchFamily="66" charset="0"/>
              </a:rPr>
              <a:t>Metacognition in history</a:t>
            </a:r>
          </a:p>
        </p:txBody>
      </p:sp>
      <p:sp>
        <p:nvSpPr>
          <p:cNvPr id="12" name="TextBox 11"/>
          <p:cNvSpPr txBox="1"/>
          <p:nvPr/>
        </p:nvSpPr>
        <p:spPr>
          <a:xfrm>
            <a:off x="2511122" y="570822"/>
            <a:ext cx="9310764" cy="5940088"/>
          </a:xfrm>
          <a:prstGeom prst="rect">
            <a:avLst/>
          </a:prstGeom>
          <a:noFill/>
        </p:spPr>
        <p:txBody>
          <a:bodyPr wrap="square" rtlCol="0">
            <a:spAutoFit/>
          </a:bodyPr>
          <a:lstStyle/>
          <a:p>
            <a:r>
              <a:rPr lang="en-GB" sz="1900" u="sng" dirty="0">
                <a:latin typeface="NTFPreCursive" panose="03000400000000000000" pitchFamily="66" charset="0"/>
              </a:rPr>
              <a:t>Activate prior knowledge</a:t>
            </a:r>
          </a:p>
          <a:p>
            <a:pPr marL="800100" lvl="1" indent="-342900">
              <a:buFont typeface="Arial" panose="020B0604020202020204" pitchFamily="34" charset="0"/>
              <a:buChar char="•"/>
            </a:pPr>
            <a:r>
              <a:rPr lang="en-GB" sz="1900" dirty="0">
                <a:latin typeface="NTFPreCursive" panose="03000400000000000000" pitchFamily="66" charset="0"/>
              </a:rPr>
              <a:t>Recap learning from previous history blocks – develop knowledge of chronology.</a:t>
            </a:r>
          </a:p>
          <a:p>
            <a:pPr marL="800100" lvl="1" indent="-342900">
              <a:buFont typeface="Arial" panose="020B0604020202020204" pitchFamily="34" charset="0"/>
              <a:buChar char="•"/>
            </a:pPr>
            <a:r>
              <a:rPr lang="en-GB" sz="1900" dirty="0">
                <a:latin typeface="NTFPreCursive" panose="03000400000000000000" pitchFamily="66" charset="0"/>
              </a:rPr>
              <a:t>Make links to prior eras/civilisations. For example, make explicit similarities and difference between ancient Greece and the Maya.</a:t>
            </a:r>
          </a:p>
          <a:p>
            <a:r>
              <a:rPr lang="en-GB" sz="1900" u="sng" dirty="0">
                <a:latin typeface="NTFPreCursive" panose="03000400000000000000" pitchFamily="66" charset="0"/>
              </a:rPr>
              <a:t>Explicit strategy instruction</a:t>
            </a:r>
          </a:p>
          <a:p>
            <a:pPr marL="800100" lvl="1" indent="-342900">
              <a:buFont typeface="Arial" panose="020B0604020202020204" pitchFamily="34" charset="0"/>
              <a:buChar char="•"/>
            </a:pPr>
            <a:r>
              <a:rPr lang="en-GB" sz="1900" dirty="0">
                <a:latin typeface="NTFPreCursive" panose="03000400000000000000" pitchFamily="66" charset="0"/>
              </a:rPr>
              <a:t>What is the skill you are learning today. Chronological understanding, drawing conclusions, making comparisons and explain what strategy we can use to help us. </a:t>
            </a:r>
          </a:p>
          <a:p>
            <a:r>
              <a:rPr lang="en-GB" sz="1900" u="sng" dirty="0">
                <a:latin typeface="NTFPreCursive" panose="03000400000000000000" pitchFamily="66" charset="0"/>
              </a:rPr>
              <a:t>Modelling of learned strategy</a:t>
            </a:r>
          </a:p>
          <a:p>
            <a:pPr marL="800100" lvl="1" indent="-342900">
              <a:buFont typeface="Arial" panose="020B0604020202020204" pitchFamily="34" charset="0"/>
              <a:buChar char="•"/>
            </a:pPr>
            <a:r>
              <a:rPr lang="en-GB" sz="1900" dirty="0">
                <a:latin typeface="NTFPreCursive" panose="03000400000000000000" pitchFamily="66" charset="0"/>
              </a:rPr>
              <a:t>Demonstrate how you can apply this strategy using the content of this lessons learning or the previous lesson. Use thinking aloud to make explicit the train of thought that you are using and following. </a:t>
            </a:r>
          </a:p>
          <a:p>
            <a:r>
              <a:rPr lang="en-GB" sz="1900" u="sng" dirty="0">
                <a:latin typeface="NTFPreCursive" panose="03000400000000000000" pitchFamily="66" charset="0"/>
              </a:rPr>
              <a:t>Memorisation of learned strategy</a:t>
            </a:r>
          </a:p>
          <a:p>
            <a:pPr marL="800100" lvl="1" indent="-342900">
              <a:buFont typeface="Arial" panose="020B0604020202020204" pitchFamily="34" charset="0"/>
              <a:buChar char="•"/>
            </a:pPr>
            <a:r>
              <a:rPr lang="en-GB" sz="1900" dirty="0">
                <a:latin typeface="NTFPreCursive" panose="03000400000000000000" pitchFamily="66" charset="0"/>
              </a:rPr>
              <a:t>Through questioning and discussion, check that children have made links between the historical knowledge learned and the skill being practiced that lesson. </a:t>
            </a:r>
          </a:p>
          <a:p>
            <a:r>
              <a:rPr lang="en-GB" sz="1900" u="sng" dirty="0">
                <a:latin typeface="NTFPreCursive" panose="03000400000000000000" pitchFamily="66" charset="0"/>
              </a:rPr>
              <a:t>Guided practice</a:t>
            </a:r>
          </a:p>
          <a:p>
            <a:pPr marL="800100" lvl="1" indent="-342900">
              <a:buFont typeface="Arial" panose="020B0604020202020204" pitchFamily="34" charset="0"/>
              <a:buChar char="•"/>
            </a:pPr>
            <a:r>
              <a:rPr lang="en-GB" sz="1900" dirty="0">
                <a:latin typeface="NTFPreCursive" panose="03000400000000000000" pitchFamily="66" charset="0"/>
              </a:rPr>
              <a:t>Work through the opening stages of approaching that task with the children. Stop to question for understanding. What is happening? How can I compare these two people? Why did they make that decision? Leave model on flip chart/smartboard as scaffold.</a:t>
            </a:r>
          </a:p>
          <a:p>
            <a:r>
              <a:rPr lang="en-GB" sz="1900" u="sng" dirty="0">
                <a:latin typeface="NTFPreCursive" panose="03000400000000000000" pitchFamily="66" charset="0"/>
              </a:rPr>
              <a:t>Independent practice</a:t>
            </a:r>
          </a:p>
          <a:p>
            <a:pPr marL="800100" lvl="1" indent="-342900">
              <a:buFont typeface="Arial" panose="020B0604020202020204" pitchFamily="34" charset="0"/>
              <a:buChar char="•"/>
            </a:pPr>
            <a:r>
              <a:rPr lang="en-GB" sz="1900" dirty="0">
                <a:latin typeface="NTFPreCursive" panose="03000400000000000000" pitchFamily="66" charset="0"/>
              </a:rPr>
              <a:t>Children to complete their own attempt at modelled example. </a:t>
            </a:r>
          </a:p>
        </p:txBody>
      </p:sp>
    </p:spTree>
    <p:extLst>
      <p:ext uri="{BB962C8B-B14F-4D97-AF65-F5344CB8AC3E}">
        <p14:creationId xmlns:p14="http://schemas.microsoft.com/office/powerpoint/2010/main" val="412136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733706" y="551289"/>
            <a:ext cx="9365852" cy="6863417"/>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Minimum lesson expectations</a:t>
            </a:r>
            <a:endParaRPr lang="en-GB" sz="4000" b="1" dirty="0">
              <a:latin typeface="NTFPreCursivefk" panose="03000400000000000000" pitchFamily="66" charset="0"/>
              <a:cs typeface="Calibri"/>
            </a:endParaRPr>
          </a:p>
          <a:p>
            <a:endParaRPr lang="en-GB" sz="2800" b="1" dirty="0">
              <a:latin typeface="NTFPreCursivefk" panose="03000400000000000000" pitchFamily="66" charset="0"/>
              <a:cs typeface="Calibri"/>
            </a:endParaRPr>
          </a:p>
          <a:p>
            <a:pPr marL="457200" indent="-457200">
              <a:buFont typeface="Arial"/>
              <a:buChar char="•"/>
            </a:pPr>
            <a:r>
              <a:rPr lang="en-GB" sz="2400" dirty="0">
                <a:latin typeface="NTFPreCursivefk" panose="03000400000000000000" pitchFamily="66" charset="0"/>
                <a:cs typeface="Calibri"/>
              </a:rPr>
              <a:t>Knowledge strip are used to support learning. They are evident in books and  referred back to throughout the lesson</a:t>
            </a:r>
          </a:p>
          <a:p>
            <a:pPr marL="457200" indent="-457200">
              <a:buFont typeface="Arial"/>
              <a:buChar char="•"/>
            </a:pPr>
            <a:r>
              <a:rPr lang="en-GB" sz="2400" dirty="0">
                <a:latin typeface="NTFPreCursivefk" panose="03000400000000000000" pitchFamily="66" charset="0"/>
                <a:cs typeface="Calibri"/>
              </a:rPr>
              <a:t>Explicit teaching of vocabulary is planned for</a:t>
            </a:r>
          </a:p>
          <a:p>
            <a:pPr marL="457200" indent="-457200">
              <a:buFont typeface="Arial"/>
              <a:buChar char="•"/>
            </a:pPr>
            <a:r>
              <a:rPr lang="en-GB" sz="2400" dirty="0">
                <a:latin typeface="NTFPreCursivefk" panose="03000400000000000000" pitchFamily="66" charset="0"/>
                <a:cs typeface="Calibri"/>
              </a:rPr>
              <a:t>Opportunity is given throughout the lesson for the use of this subject specific vocabulary  </a:t>
            </a:r>
          </a:p>
          <a:p>
            <a:pPr marL="457200" indent="-457200">
              <a:buFont typeface="Arial"/>
              <a:buChar char="•"/>
            </a:pPr>
            <a:r>
              <a:rPr lang="en-GB" sz="2400" dirty="0">
                <a:latin typeface="NTFPreCursivefk" panose="03000400000000000000" pitchFamily="66" charset="0"/>
                <a:cs typeface="Calibri"/>
              </a:rPr>
              <a:t>Revisiting of prior learning through retrieval practice and quizzing</a:t>
            </a:r>
          </a:p>
          <a:p>
            <a:pPr marL="457200" indent="-457200">
              <a:buFont typeface="Arial"/>
              <a:buChar char="•"/>
            </a:pPr>
            <a:r>
              <a:rPr lang="en-GB" sz="2400" dirty="0">
                <a:latin typeface="NTFPreCursivefk" panose="03000400000000000000" pitchFamily="66" charset="0"/>
                <a:cs typeface="Calibri"/>
              </a:rPr>
              <a:t>Applying the skills targeted for the lesson </a:t>
            </a:r>
          </a:p>
          <a:p>
            <a:pPr marL="457200" indent="-457200">
              <a:buFont typeface="Arial"/>
              <a:buChar char="•"/>
            </a:pPr>
            <a:r>
              <a:rPr lang="en-GB" sz="2400" dirty="0">
                <a:latin typeface="NTFPreCursivefk" panose="03000400000000000000" pitchFamily="66" charset="0"/>
                <a:cs typeface="Calibri"/>
              </a:rPr>
              <a:t>High quality work to evidence learning in pupil's books</a:t>
            </a:r>
          </a:p>
          <a:p>
            <a:pPr marL="457200" indent="-457200">
              <a:buFont typeface="Arial"/>
              <a:buChar char="•"/>
            </a:pPr>
            <a:r>
              <a:rPr lang="en-GB" sz="2400" dirty="0">
                <a:latin typeface="NTFPreCursivefk" panose="03000400000000000000" pitchFamily="66" charset="0"/>
                <a:cs typeface="Calibri"/>
              </a:rPr>
              <a:t>Where appropriate evidence sources will be explored and investigated</a:t>
            </a:r>
          </a:p>
          <a:p>
            <a:pPr marL="457200" indent="-457200">
              <a:buFont typeface="Arial"/>
              <a:buChar char="•"/>
            </a:pPr>
            <a:r>
              <a:rPr lang="en-GB" sz="2400" dirty="0">
                <a:latin typeface="NTFPreCursivefk" panose="03000400000000000000" pitchFamily="66" charset="0"/>
                <a:ea typeface="+mn-lt"/>
                <a:cs typeface="+mn-lt"/>
              </a:rPr>
              <a:t>Further opportunities for reading may be given</a:t>
            </a:r>
          </a:p>
          <a:p>
            <a:pPr marL="457200" indent="-457200">
              <a:buFont typeface="Arial"/>
              <a:buChar char="•"/>
            </a:pPr>
            <a:endParaRPr lang="en-GB" sz="2400" dirty="0">
              <a:latin typeface="NTFPreCursivefk" panose="03000400000000000000" pitchFamily="66" charset="0"/>
              <a:cs typeface="Calibri"/>
            </a:endParaRPr>
          </a:p>
          <a:p>
            <a:endParaRPr lang="en-GB" sz="2400" dirty="0">
              <a:cs typeface="Calibri"/>
            </a:endParaRPr>
          </a:p>
          <a:p>
            <a:pPr marL="457200" indent="-457200">
              <a:buFont typeface="Arial"/>
              <a:buChar char="•"/>
            </a:pPr>
            <a:endParaRPr lang="en-GB" sz="2800" dirty="0">
              <a:cs typeface="Calibri"/>
            </a:endParaRPr>
          </a:p>
          <a:p>
            <a:endParaRPr lang="en-GB" sz="2800" b="1" dirty="0">
              <a:cs typeface="Calibri"/>
            </a:endParaRPr>
          </a:p>
          <a:p>
            <a:endParaRPr lang="en-GB" sz="2800" b="1" dirty="0">
              <a:cs typeface="Calibri"/>
            </a:endParaRPr>
          </a:p>
        </p:txBody>
      </p:sp>
      <p:pic>
        <p:nvPicPr>
          <p:cNvPr id="11" name="Picture 10">
            <a:extLst>
              <a:ext uri="{FF2B5EF4-FFF2-40B4-BE49-F238E27FC236}">
                <a16:creationId xmlns:a16="http://schemas.microsoft.com/office/drawing/2014/main" id="{D37556F3-9EED-40D5-BFCC-FD14BC5EB50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7302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63786" y="137845"/>
            <a:ext cx="9423362" cy="6678751"/>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Vocabulary</a:t>
            </a:r>
            <a:endParaRPr lang="en-GB" sz="4000" b="1" dirty="0">
              <a:latin typeface="NTFPreCursivefk" panose="03000400000000000000" pitchFamily="66" charset="0"/>
              <a:cs typeface="Calibri"/>
            </a:endParaRPr>
          </a:p>
          <a:p>
            <a:endParaRPr lang="en-GB" sz="2400" b="1" dirty="0">
              <a:latin typeface="NTFPreCursivefk" panose="03000400000000000000" pitchFamily="66" charset="0"/>
              <a:ea typeface="+mn-lt"/>
              <a:cs typeface="+mn-lt"/>
            </a:endParaRPr>
          </a:p>
          <a:p>
            <a:r>
              <a:rPr lang="en-US" sz="2400" b="1" u="sng" dirty="0">
                <a:latin typeface="NTFPreCursivefk" panose="03000400000000000000" pitchFamily="66" charset="0"/>
                <a:ea typeface="+mn-lt"/>
                <a:cs typeface="+mn-lt"/>
              </a:rPr>
              <a:t>EYFS</a:t>
            </a:r>
          </a:p>
          <a:p>
            <a:r>
              <a:rPr lang="en-US" sz="2400" dirty="0">
                <a:latin typeface="NTFPreCursivefk" panose="03000400000000000000" pitchFamily="66" charset="0"/>
                <a:ea typeface="+mn-lt"/>
                <a:cs typeface="+mn-lt"/>
              </a:rPr>
              <a:t>At Laureate, we want our children to have an expansive vocabulary and through teacher modelling and planning, children are given opportunity to use and apply appropriate vocabulary. The use of stories, discussions and visitors all contribute towards the building of a rich historical vocabulary.</a:t>
            </a:r>
          </a:p>
          <a:p>
            <a:endParaRPr lang="en-US" sz="2400" dirty="0">
              <a:latin typeface="NTFPreCursivefk" panose="03000400000000000000" pitchFamily="66" charset="0"/>
              <a:ea typeface="+mn-lt"/>
              <a:cs typeface="+mn-lt"/>
            </a:endParaRPr>
          </a:p>
          <a:p>
            <a:r>
              <a:rPr lang="en-GB" sz="2400" b="1" u="sng" dirty="0">
                <a:latin typeface="NTFPreCursivefk" panose="03000400000000000000" pitchFamily="66" charset="0"/>
              </a:rPr>
              <a:t>Vocabulary in Years 1 – 6</a:t>
            </a:r>
          </a:p>
          <a:p>
            <a:r>
              <a:rPr lang="en-GB" sz="2400" dirty="0">
                <a:latin typeface="NTFPreCursivefk" panose="03000400000000000000" pitchFamily="66" charset="0"/>
                <a:cs typeface="Calibri"/>
              </a:rPr>
              <a:t>Vocabulary instruction is at the heart </a:t>
            </a:r>
          </a:p>
          <a:p>
            <a:r>
              <a:rPr lang="en-GB" sz="2400" dirty="0">
                <a:latin typeface="NTFPreCursivefk" panose="03000400000000000000" pitchFamily="66" charset="0"/>
                <a:cs typeface="Calibri"/>
              </a:rPr>
              <a:t>of the curriculum and subject specific </a:t>
            </a:r>
          </a:p>
          <a:p>
            <a:r>
              <a:rPr lang="en-GB" sz="2400" dirty="0">
                <a:latin typeface="NTFPreCursivefk" panose="03000400000000000000" pitchFamily="66" charset="0"/>
                <a:cs typeface="Calibri"/>
              </a:rPr>
              <a:t>words are incorporated in each module. </a:t>
            </a:r>
          </a:p>
          <a:p>
            <a:r>
              <a:rPr lang="en-GB" sz="2400" dirty="0">
                <a:latin typeface="NTFPreCursivefk" panose="03000400000000000000" pitchFamily="66" charset="0"/>
                <a:cs typeface="Calibri"/>
              </a:rPr>
              <a:t>These are taught explicitly to the children </a:t>
            </a:r>
          </a:p>
          <a:p>
            <a:r>
              <a:rPr lang="en-GB" sz="2400" dirty="0">
                <a:latin typeface="NTFPreCursivefk" panose="03000400000000000000" pitchFamily="66" charset="0"/>
                <a:cs typeface="Calibri"/>
              </a:rPr>
              <a:t>and used throughout the lessons.</a:t>
            </a:r>
            <a:endParaRPr lang="en-GB" sz="2400" b="1" dirty="0">
              <a:latin typeface="NTFPreCursivefk" panose="03000400000000000000" pitchFamily="66" charset="0"/>
              <a:cs typeface="Calibri"/>
            </a:endParaRPr>
          </a:p>
          <a:p>
            <a:endParaRPr lang="en-GB" sz="2400" dirty="0">
              <a:latin typeface="NTFPreCursivefk" panose="03000400000000000000" pitchFamily="66" charset="0"/>
            </a:endParaRPr>
          </a:p>
          <a:p>
            <a:endParaRPr lang="en-GB" sz="2400" u="sng" dirty="0">
              <a:ea typeface="+mn-lt"/>
              <a:cs typeface="+mn-lt"/>
            </a:endParaRPr>
          </a:p>
          <a:p>
            <a:endParaRPr lang="en-GB" sz="2800" b="1" dirty="0">
              <a:cs typeface="Calibri"/>
            </a:endParaRPr>
          </a:p>
        </p:txBody>
      </p:sp>
      <p:pic>
        <p:nvPicPr>
          <p:cNvPr id="11" name="Picture 10">
            <a:extLst>
              <a:ext uri="{FF2B5EF4-FFF2-40B4-BE49-F238E27FC236}">
                <a16:creationId xmlns:a16="http://schemas.microsoft.com/office/drawing/2014/main" id="{68C759AB-48EA-41BB-A662-E9913AF8C0A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FB424E98-71CC-4B5B-BF04-C6D4A4B58DF2}"/>
              </a:ext>
            </a:extLst>
          </p:cNvPr>
          <p:cNvPicPr/>
          <p:nvPr/>
        </p:nvPicPr>
        <p:blipFill rotWithShape="1">
          <a:blip r:embed="rId4"/>
          <a:srcRect l="34068" t="27192" r="14581" b="7192"/>
          <a:stretch/>
        </p:blipFill>
        <p:spPr bwMode="auto">
          <a:xfrm>
            <a:off x="7044738" y="3194258"/>
            <a:ext cx="4676809" cy="34053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2778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15671" y="286397"/>
            <a:ext cx="9380230" cy="1138773"/>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Knowledge organisers and Knowledge Notes</a:t>
            </a:r>
            <a:endParaRPr lang="en-GB" sz="4000" b="1" dirty="0">
              <a:latin typeface="NTFPreCursivefk" panose="03000400000000000000" pitchFamily="66" charset="0"/>
              <a:cs typeface="Calibri"/>
            </a:endParaRPr>
          </a:p>
          <a:p>
            <a:endParaRPr lang="en-GB" sz="2800" b="1" dirty="0">
              <a:cs typeface="Calibri"/>
            </a:endParaRPr>
          </a:p>
        </p:txBody>
      </p:sp>
      <p:pic>
        <p:nvPicPr>
          <p:cNvPr id="11" name="Picture 10">
            <a:extLst>
              <a:ext uri="{FF2B5EF4-FFF2-40B4-BE49-F238E27FC236}">
                <a16:creationId xmlns:a16="http://schemas.microsoft.com/office/drawing/2014/main" id="{7E8E1906-39A9-46A8-88E2-A81578105B7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80AC4334-2AFE-49B2-9C34-488D930AE2C3}"/>
              </a:ext>
            </a:extLst>
          </p:cNvPr>
          <p:cNvSpPr/>
          <p:nvPr/>
        </p:nvSpPr>
        <p:spPr>
          <a:xfrm>
            <a:off x="2682238" y="1225689"/>
            <a:ext cx="9052561" cy="4893647"/>
          </a:xfrm>
          <a:prstGeom prst="rect">
            <a:avLst/>
          </a:prstGeom>
        </p:spPr>
        <p:txBody>
          <a:bodyPr wrap="square">
            <a:spAutoFit/>
          </a:bodyPr>
          <a:lstStyle/>
          <a:p>
            <a:r>
              <a:rPr lang="en-GB" sz="2400" dirty="0">
                <a:latin typeface="NTFPreCursivefk" panose="03000400000000000000" pitchFamily="66" charset="0"/>
                <a:cs typeface="Calibri"/>
              </a:rPr>
              <a:t>Accompanying each module is a Knowledge Organiser which contains key vocabulary, information and concepts which all pupils are expected to understand and retain.  </a:t>
            </a:r>
          </a:p>
          <a:p>
            <a:endParaRPr lang="en-GB" sz="2400" dirty="0">
              <a:latin typeface="NTFPreCursivefk" panose="03000400000000000000" pitchFamily="66" charset="0"/>
              <a:cs typeface="Calibri"/>
            </a:endParaRPr>
          </a:p>
          <a:p>
            <a:r>
              <a:rPr lang="en-GB" sz="2400" dirty="0">
                <a:latin typeface="NTFPreCursivefk" panose="03000400000000000000" pitchFamily="66" charset="0"/>
                <a:cs typeface="Calibri"/>
              </a:rPr>
              <a:t>Knowledge Notes are the elaboration and detail which help pupils acquire the content of each module.  They support vocabulary and concept acquisition through a well-structured sequence that is cumulative.  Each Knowledge Note begins with questions that link back to the cumulative quizzing, focussing on key content to be learnt and understood.  </a:t>
            </a:r>
          </a:p>
          <a:p>
            <a:endParaRPr lang="en-GB" sz="2400" dirty="0">
              <a:latin typeface="NTFPreCursivefk" panose="03000400000000000000" pitchFamily="66" charset="0"/>
              <a:cs typeface="Calibri"/>
            </a:endParaRPr>
          </a:p>
          <a:p>
            <a:r>
              <a:rPr lang="en-GB" sz="2400" dirty="0">
                <a:latin typeface="NTFPreCursivefk" panose="03000400000000000000" pitchFamily="66" charset="0"/>
                <a:cs typeface="Calibri"/>
              </a:rPr>
              <a:t>Knowledge Organisers and Knowledge Notes are dual coded to provide pupils with visual calls to aid understanding and recall.  Knowledge Organisers and Knowledge Notes are referenced throughout each module. </a:t>
            </a:r>
          </a:p>
        </p:txBody>
      </p:sp>
    </p:spTree>
    <p:extLst>
      <p:ext uri="{BB962C8B-B14F-4D97-AF65-F5344CB8AC3E}">
        <p14:creationId xmlns:p14="http://schemas.microsoft.com/office/powerpoint/2010/main" val="64201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89650" y="136651"/>
            <a:ext cx="9380230" cy="1508105"/>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Knowledge organisers and Knowledge Notes</a:t>
            </a:r>
            <a:endParaRPr lang="en-GB" sz="4000" b="1" dirty="0">
              <a:latin typeface="NTFPreCursivefk" panose="03000400000000000000" pitchFamily="66" charset="0"/>
              <a:cs typeface="Calibri"/>
            </a:endParaRPr>
          </a:p>
          <a:p>
            <a:endParaRPr lang="en-GB" sz="2800" b="1" dirty="0">
              <a:cs typeface="Calibri"/>
            </a:endParaRPr>
          </a:p>
          <a:p>
            <a:endParaRPr lang="en-GB" sz="2400" dirty="0">
              <a:cs typeface="Calibri"/>
            </a:endParaRPr>
          </a:p>
        </p:txBody>
      </p:sp>
      <p:pic>
        <p:nvPicPr>
          <p:cNvPr id="13" name="Picture 12">
            <a:extLst>
              <a:ext uri="{FF2B5EF4-FFF2-40B4-BE49-F238E27FC236}">
                <a16:creationId xmlns:a16="http://schemas.microsoft.com/office/drawing/2014/main" id="{EF0A9F51-7A24-4FAF-919C-AAC800B8903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a:extLst>
              <a:ext uri="{FF2B5EF4-FFF2-40B4-BE49-F238E27FC236}">
                <a16:creationId xmlns:a16="http://schemas.microsoft.com/office/drawing/2014/main" id="{4415F1B7-B28E-4A3A-9F29-B4B08657782A}"/>
              </a:ext>
            </a:extLst>
          </p:cNvPr>
          <p:cNvPicPr>
            <a:picLocks noChangeAspect="1"/>
          </p:cNvPicPr>
          <p:nvPr/>
        </p:nvPicPr>
        <p:blipFill rotWithShape="1">
          <a:blip r:embed="rId4"/>
          <a:srcRect l="27346" t="11263" r="25923" b="8082"/>
          <a:stretch/>
        </p:blipFill>
        <p:spPr>
          <a:xfrm>
            <a:off x="2489982" y="984738"/>
            <a:ext cx="4681513" cy="4542801"/>
          </a:xfrm>
          <a:prstGeom prst="rect">
            <a:avLst/>
          </a:prstGeom>
        </p:spPr>
      </p:pic>
      <p:pic>
        <p:nvPicPr>
          <p:cNvPr id="9" name="Picture 8">
            <a:extLst>
              <a:ext uri="{FF2B5EF4-FFF2-40B4-BE49-F238E27FC236}">
                <a16:creationId xmlns:a16="http://schemas.microsoft.com/office/drawing/2014/main" id="{57978C53-AA94-44DA-96B3-C00E7ECF44DE}"/>
              </a:ext>
            </a:extLst>
          </p:cNvPr>
          <p:cNvPicPr/>
          <p:nvPr/>
        </p:nvPicPr>
        <p:blipFill rotWithShape="1">
          <a:blip r:embed="rId5"/>
          <a:srcRect l="13627" t="19508" r="69089" b="6306"/>
          <a:stretch/>
        </p:blipFill>
        <p:spPr bwMode="auto">
          <a:xfrm>
            <a:off x="8364420" y="1105148"/>
            <a:ext cx="1221931" cy="2583712"/>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90A6C29-722C-4DB5-B4F7-7E0E45F23FF0}"/>
              </a:ext>
            </a:extLst>
          </p:cNvPr>
          <p:cNvPicPr/>
          <p:nvPr/>
        </p:nvPicPr>
        <p:blipFill rotWithShape="1">
          <a:blip r:embed="rId6">
            <a:extLst>
              <a:ext uri="{28A0092B-C50C-407E-A947-70E740481C1C}">
                <a14:useLocalDpi xmlns:a14="http://schemas.microsoft.com/office/drawing/2010/main" val="0"/>
              </a:ext>
            </a:extLst>
          </a:blip>
          <a:srcRect l="13793" t="34877" r="68923" b="11035"/>
          <a:stretch/>
        </p:blipFill>
        <p:spPr bwMode="auto">
          <a:xfrm>
            <a:off x="8364420" y="3688860"/>
            <a:ext cx="1221931" cy="210529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5242650-3BD0-4C5E-9829-E84B9F77F3F2}"/>
              </a:ext>
            </a:extLst>
          </p:cNvPr>
          <p:cNvSpPr txBox="1"/>
          <p:nvPr/>
        </p:nvSpPr>
        <p:spPr>
          <a:xfrm>
            <a:off x="2968283" y="6077243"/>
            <a:ext cx="7872412" cy="523220"/>
          </a:xfrm>
          <a:prstGeom prst="rect">
            <a:avLst/>
          </a:prstGeom>
          <a:noFill/>
        </p:spPr>
        <p:txBody>
          <a:bodyPr wrap="none" rtlCol="0">
            <a:spAutoFit/>
          </a:bodyPr>
          <a:lstStyle/>
          <a:p>
            <a:r>
              <a:rPr lang="en-GB" sz="2800" dirty="0">
                <a:latin typeface="NTFPreCursivefk" panose="03000400000000000000" pitchFamily="66" charset="0"/>
              </a:rPr>
              <a:t>Year 2 knowledge organiser and accompanying knowledge note</a:t>
            </a:r>
            <a:r>
              <a:rPr lang="en-GB" dirty="0"/>
              <a:t>.</a:t>
            </a:r>
          </a:p>
        </p:txBody>
      </p:sp>
    </p:spTree>
    <p:extLst>
      <p:ext uri="{BB962C8B-B14F-4D97-AF65-F5344CB8AC3E}">
        <p14:creationId xmlns:p14="http://schemas.microsoft.com/office/powerpoint/2010/main" val="148063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68070" y="409696"/>
            <a:ext cx="5915287" cy="707886"/>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Planning</a:t>
            </a:r>
            <a:r>
              <a:rPr lang="en-GB" sz="2800" b="1" dirty="0"/>
              <a:t> </a:t>
            </a:r>
            <a:endParaRPr lang="en-GB" sz="2800" b="1" dirty="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C1BBAAC0-C083-4C2E-A6A1-980F2EC73D76}"/>
              </a:ext>
            </a:extLst>
          </p:cNvPr>
          <p:cNvSpPr/>
          <p:nvPr/>
        </p:nvSpPr>
        <p:spPr>
          <a:xfrm>
            <a:off x="3047999" y="1137866"/>
            <a:ext cx="8284731" cy="830997"/>
          </a:xfrm>
          <a:prstGeom prst="rect">
            <a:avLst/>
          </a:prstGeom>
        </p:spPr>
        <p:txBody>
          <a:bodyPr wrap="square">
            <a:spAutoFit/>
          </a:bodyPr>
          <a:lstStyle/>
          <a:p>
            <a:r>
              <a:rPr lang="en-US" sz="2400" dirty="0">
                <a:latin typeface="NTFPreCursivefk" panose="03000400000000000000" pitchFamily="66" charset="0"/>
                <a:cs typeface="Calibri"/>
              </a:rPr>
              <a:t>Lesson planning is completed with the use of the suggested lesson sequence, in conjunction with content from the Knowledge </a:t>
            </a:r>
            <a:r>
              <a:rPr lang="en-US" sz="2400" dirty="0" err="1">
                <a:latin typeface="NTFPreCursivefk" panose="03000400000000000000" pitchFamily="66" charset="0"/>
                <a:cs typeface="Calibri"/>
              </a:rPr>
              <a:t>Organisers</a:t>
            </a:r>
            <a:r>
              <a:rPr lang="en-US" sz="2400" dirty="0">
                <a:latin typeface="NTFPreCursivefk" panose="03000400000000000000" pitchFamily="66" charset="0"/>
                <a:cs typeface="Calibri"/>
              </a:rPr>
              <a:t>.</a:t>
            </a:r>
          </a:p>
        </p:txBody>
      </p:sp>
      <p:pic>
        <p:nvPicPr>
          <p:cNvPr id="9" name="Picture 8">
            <a:extLst>
              <a:ext uri="{FF2B5EF4-FFF2-40B4-BE49-F238E27FC236}">
                <a16:creationId xmlns:a16="http://schemas.microsoft.com/office/drawing/2014/main" id="{0496AC6B-1018-45CE-B460-DF01FACE65CD}"/>
              </a:ext>
            </a:extLst>
          </p:cNvPr>
          <p:cNvPicPr/>
          <p:nvPr/>
        </p:nvPicPr>
        <p:blipFill rotWithShape="1">
          <a:blip r:embed="rId4"/>
          <a:srcRect l="13129" t="18325" r="34356" b="6010"/>
          <a:stretch/>
        </p:blipFill>
        <p:spPr bwMode="auto">
          <a:xfrm>
            <a:off x="3623383" y="2338195"/>
            <a:ext cx="6406882" cy="39051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675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51660" y="1004337"/>
            <a:ext cx="9365853" cy="1138773"/>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Tailoring for SEND</a:t>
            </a:r>
          </a:p>
          <a:p>
            <a:endParaRPr lang="en-GB" sz="2800" b="1" dirty="0">
              <a:cs typeface="Calibri"/>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A779B48F-0ADC-4203-AE78-B8FAB7C33727}"/>
              </a:ext>
            </a:extLst>
          </p:cNvPr>
          <p:cNvSpPr/>
          <p:nvPr/>
        </p:nvSpPr>
        <p:spPr>
          <a:xfrm>
            <a:off x="2766646" y="2169060"/>
            <a:ext cx="8163951" cy="2677656"/>
          </a:xfrm>
          <a:prstGeom prst="rect">
            <a:avLst/>
          </a:prstGeom>
        </p:spPr>
        <p:txBody>
          <a:bodyPr wrap="square">
            <a:spAutoFit/>
          </a:bodyPr>
          <a:lstStyle/>
          <a:p>
            <a:r>
              <a:rPr lang="en-GB" sz="2400" dirty="0">
                <a:solidFill>
                  <a:schemeClr val="dk1"/>
                </a:solidFill>
                <a:latin typeface="NTFPreCursivefk" panose="03000400000000000000" pitchFamily="66" charset="0"/>
                <a:ea typeface="Calibri"/>
                <a:cs typeface="Calibri"/>
                <a:sym typeface="Calibri"/>
              </a:rPr>
              <a:t>Lessons are adapted to ensure that all students are supported so they can access the lessons. </a:t>
            </a:r>
          </a:p>
          <a:p>
            <a:r>
              <a:rPr lang="en-GB" sz="2400" dirty="0">
                <a:solidFill>
                  <a:schemeClr val="dk1"/>
                </a:solidFill>
                <a:latin typeface="NTFPreCursivefk" panose="03000400000000000000" pitchFamily="66" charset="0"/>
                <a:ea typeface="Calibri"/>
                <a:cs typeface="Calibri"/>
                <a:sym typeface="Calibri"/>
              </a:rPr>
              <a:t>There are more challenging aspects of lessons to stretch higher-attaining students, but delivery will vary for those needing more help to achieve the same outcome. </a:t>
            </a:r>
            <a:endParaRPr lang="en-GB" sz="2400" dirty="0">
              <a:solidFill>
                <a:schemeClr val="dk1"/>
              </a:solidFill>
              <a:latin typeface="NTFPreCursivefk" panose="03000400000000000000" pitchFamily="66" charset="0"/>
            </a:endParaRPr>
          </a:p>
          <a:p>
            <a:pPr lvl="0"/>
            <a:r>
              <a:rPr lang="en-GB" sz="2400" dirty="0">
                <a:solidFill>
                  <a:schemeClr val="dk1"/>
                </a:solidFill>
                <a:latin typeface="NTFPreCursivefk" panose="03000400000000000000" pitchFamily="66" charset="0"/>
                <a:ea typeface="Calibri"/>
                <a:cs typeface="Calibri"/>
                <a:sym typeface="Calibri"/>
              </a:rPr>
              <a:t>As a result of book monitoring and learning conversations, we are bringing in editable knowledge strips to tailor these for children with specific needs</a:t>
            </a:r>
            <a:r>
              <a:rPr lang="en-GB" dirty="0">
                <a:solidFill>
                  <a:schemeClr val="dk1"/>
                </a:solidFill>
                <a:latin typeface="NTFPreCursivefk" panose="03000400000000000000" pitchFamily="66" charset="0"/>
                <a:ea typeface="Calibri"/>
                <a:cs typeface="Calibri"/>
                <a:sym typeface="Calibri"/>
              </a:rPr>
              <a:t>. </a:t>
            </a:r>
          </a:p>
        </p:txBody>
      </p:sp>
    </p:spTree>
    <p:extLst>
      <p:ext uri="{BB962C8B-B14F-4D97-AF65-F5344CB8AC3E}">
        <p14:creationId xmlns:p14="http://schemas.microsoft.com/office/powerpoint/2010/main" val="1945623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75914" y="323557"/>
            <a:ext cx="9351476" cy="1569660"/>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Reading</a:t>
            </a:r>
          </a:p>
          <a:p>
            <a:endParaRPr lang="en-GB" sz="2800" b="1" dirty="0">
              <a:cs typeface="Calibri" panose="020F0502020204030204"/>
            </a:endParaRPr>
          </a:p>
          <a:p>
            <a:r>
              <a:rPr lang="en-GB" sz="2800" dirty="0">
                <a:ea typeface="+mn-lt"/>
                <a:cs typeface="+mn-lt"/>
              </a:rPr>
              <a:t>  </a:t>
            </a:r>
            <a:endParaRPr lang="en-GB" dirty="0"/>
          </a:p>
        </p:txBody>
      </p:sp>
      <p:pic>
        <p:nvPicPr>
          <p:cNvPr id="11" name="Picture 10">
            <a:extLst>
              <a:ext uri="{FF2B5EF4-FFF2-40B4-BE49-F238E27FC236}">
                <a16:creationId xmlns:a16="http://schemas.microsoft.com/office/drawing/2014/main" id="{7E398CAA-1291-41BE-B365-6C0ADEDCEA9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623E7A86-087F-4831-BECA-316C4F7D77E9}"/>
              </a:ext>
            </a:extLst>
          </p:cNvPr>
          <p:cNvSpPr/>
          <p:nvPr/>
        </p:nvSpPr>
        <p:spPr>
          <a:xfrm>
            <a:off x="2682239" y="1353905"/>
            <a:ext cx="8445305" cy="1569660"/>
          </a:xfrm>
          <a:prstGeom prst="rect">
            <a:avLst/>
          </a:prstGeom>
        </p:spPr>
        <p:txBody>
          <a:bodyPr wrap="square">
            <a:spAutoFit/>
          </a:bodyPr>
          <a:lstStyle/>
          <a:p>
            <a:pPr lvl="0">
              <a:buClr>
                <a:schemeClr val="dk1"/>
              </a:buClr>
              <a:buSzPts val="2000"/>
            </a:pPr>
            <a:r>
              <a:rPr lang="en-GB" sz="2400" dirty="0">
                <a:latin typeface="NTFPreCursivefk" panose="03000400000000000000" pitchFamily="66" charset="0"/>
              </a:rPr>
              <a:t>All history modules are underpinned by high quality texts which support wider curriculum reading. Unity Schools Partnership are working closely with Curriculum Visions to ensure our subject content has supporting materials which can be accessed by pupils in school and at home. </a:t>
            </a:r>
          </a:p>
        </p:txBody>
      </p:sp>
      <p:pic>
        <p:nvPicPr>
          <p:cNvPr id="9" name="Picture 8">
            <a:extLst>
              <a:ext uri="{FF2B5EF4-FFF2-40B4-BE49-F238E27FC236}">
                <a16:creationId xmlns:a16="http://schemas.microsoft.com/office/drawing/2014/main" id="{E2C75AB6-2522-4289-81AF-EC14AAFA05E1}"/>
              </a:ext>
            </a:extLst>
          </p:cNvPr>
          <p:cNvPicPr/>
          <p:nvPr/>
        </p:nvPicPr>
        <p:blipFill rotWithShape="1">
          <a:blip r:embed="rId4"/>
          <a:srcRect l="13128" t="18621" r="34522" b="33202"/>
          <a:stretch/>
        </p:blipFill>
        <p:spPr bwMode="auto">
          <a:xfrm>
            <a:off x="3379907" y="3292897"/>
            <a:ext cx="6720695" cy="31054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71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46801" y="583350"/>
            <a:ext cx="9365853" cy="6586418"/>
          </a:xfrm>
          <a:prstGeom prst="rect">
            <a:avLst/>
          </a:prstGeom>
          <a:noFill/>
        </p:spPr>
        <p:txBody>
          <a:bodyPr wrap="square" lIns="91440" tIns="45720" rIns="91440" bIns="45720" rtlCol="0" anchor="t">
            <a:spAutoFit/>
          </a:bodyPr>
          <a:lstStyle/>
          <a:p>
            <a:r>
              <a:rPr lang="en-GB" sz="4000" b="1" dirty="0" err="1">
                <a:latin typeface="NTFPreCursivefk" panose="03000400000000000000" pitchFamily="66" charset="0"/>
              </a:rPr>
              <a:t>Oracy</a:t>
            </a:r>
            <a:r>
              <a:rPr lang="en-GB" sz="4000" b="1" dirty="0">
                <a:latin typeface="NTFPreCursivefk" panose="03000400000000000000" pitchFamily="66" charset="0"/>
              </a:rPr>
              <a:t>: </a:t>
            </a:r>
          </a:p>
          <a:p>
            <a:r>
              <a:rPr lang="en-GB" sz="2400" dirty="0" err="1">
                <a:latin typeface="NTFPreCursivefk" panose="03000400000000000000" pitchFamily="66" charset="0"/>
                <a:cs typeface="Calibri" panose="020F0502020204030204"/>
              </a:rPr>
              <a:t>Oracy</a:t>
            </a:r>
            <a:r>
              <a:rPr lang="en-GB" sz="2400" dirty="0">
                <a:latin typeface="NTFPreCursivefk" panose="03000400000000000000" pitchFamily="66" charset="0"/>
                <a:cs typeface="Calibri" panose="020F0502020204030204"/>
              </a:rPr>
              <a:t> is embedded across the curriculum. When discussing their learning, children are encouraged to speak using full sentences and incorporating key vocabulary.  Opportunities to discuss their learning helps children to understand historical concepts and to deepen their knowledge. </a:t>
            </a:r>
          </a:p>
          <a:p>
            <a:endParaRPr lang="en-GB" sz="2800" b="1" dirty="0">
              <a:latin typeface="NTFPreCursivefk" panose="03000400000000000000" pitchFamily="66" charset="0"/>
              <a:cs typeface="Calibri"/>
            </a:endParaRPr>
          </a:p>
          <a:p>
            <a:endParaRPr lang="en-GB" dirty="0">
              <a:latin typeface="NTFPreCursivefk" panose="03000400000000000000" pitchFamily="66" charset="0"/>
              <a:cs typeface="Calibri" panose="020F0502020204030204"/>
            </a:endParaRPr>
          </a:p>
          <a:p>
            <a:endParaRPr lang="en-GB" dirty="0">
              <a:latin typeface="NTFPreCursivefk" panose="03000400000000000000" pitchFamily="66" charset="0"/>
              <a:cs typeface="Calibri" panose="020F0502020204030204"/>
            </a:endParaRPr>
          </a:p>
          <a:p>
            <a:r>
              <a:rPr lang="en-GB" sz="4000" b="1" dirty="0">
                <a:latin typeface="NTFPreCursivefk" panose="03000400000000000000" pitchFamily="66" charset="0"/>
                <a:cs typeface="Calibri" panose="020F0502020204030204"/>
              </a:rPr>
              <a:t>Writing:</a:t>
            </a:r>
          </a:p>
          <a:p>
            <a:r>
              <a:rPr lang="en-GB" sz="2400" dirty="0">
                <a:latin typeface="NTFPreCursivefk" panose="03000400000000000000" pitchFamily="66" charset="0"/>
                <a:cs typeface="Calibri" panose="020F0502020204030204"/>
              </a:rPr>
              <a:t>At Laureate, </a:t>
            </a:r>
            <a:r>
              <a:rPr lang="en-GB" sz="2400" dirty="0">
                <a:latin typeface="NTFPreCursivefk" panose="03000400000000000000" pitchFamily="66" charset="0"/>
                <a:ea typeface="+mn-lt"/>
                <a:cs typeface="+mn-lt"/>
              </a:rPr>
              <a:t>children are expected to write across all areas of the curriculum with teachers modelling how to write purposefully in each subject</a:t>
            </a:r>
            <a:r>
              <a:rPr lang="en-GB" dirty="0">
                <a:latin typeface="NTFPreCursivefk" panose="03000400000000000000" pitchFamily="66" charset="0"/>
                <a:ea typeface="+mn-lt"/>
                <a:cs typeface="+mn-lt"/>
              </a:rPr>
              <a:t>.</a:t>
            </a:r>
            <a:endParaRPr lang="en-GB" dirty="0">
              <a:latin typeface="NTFPreCursivefk" panose="03000400000000000000" pitchFamily="66" charset="0"/>
              <a:cs typeface="Calibri" panose="020F0502020204030204"/>
            </a:endParaRPr>
          </a:p>
          <a:p>
            <a:endParaRPr lang="en-GB" dirty="0">
              <a:cs typeface="Calibri" panose="020F0502020204030204"/>
            </a:endParaRPr>
          </a:p>
          <a:p>
            <a:endParaRPr lang="en-GB" sz="2400" dirty="0">
              <a:cs typeface="Calibri" panose="020F0502020204030204"/>
            </a:endParaRPr>
          </a:p>
          <a:p>
            <a:endParaRPr lang="en-GB" sz="2400"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pic>
        <p:nvPicPr>
          <p:cNvPr id="11" name="Picture 10">
            <a:extLst>
              <a:ext uri="{FF2B5EF4-FFF2-40B4-BE49-F238E27FC236}">
                <a16:creationId xmlns:a16="http://schemas.microsoft.com/office/drawing/2014/main" id="{E6E82CCC-F7C8-4099-ABD7-F895AD5AA944}"/>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166014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802475" y="463828"/>
            <a:ext cx="9380230" cy="1446550"/>
          </a:xfrm>
          <a:prstGeom prst="rect">
            <a:avLst/>
          </a:prstGeom>
          <a:noFill/>
        </p:spPr>
        <p:txBody>
          <a:bodyPr wrap="square" lIns="91440" tIns="45720" rIns="91440" bIns="45720" rtlCol="0" anchor="t">
            <a:spAutoFit/>
          </a:bodyPr>
          <a:lstStyle/>
          <a:p>
            <a:r>
              <a:rPr lang="en-US" sz="4000" b="1" dirty="0">
                <a:latin typeface="NTFPreCursivefk" panose="03000400000000000000" pitchFamily="66" charset="0"/>
                <a:ea typeface="Calibri Light"/>
                <a:cs typeface="Calibri Light"/>
              </a:rPr>
              <a:t>Continuous Professional Development</a:t>
            </a:r>
          </a:p>
          <a:p>
            <a:endParaRPr lang="en-US" sz="2400" b="1" dirty="0">
              <a:latin typeface="Calibri"/>
              <a:ea typeface="Calibri Light"/>
              <a:cs typeface="Calibri Light"/>
            </a:endParaRPr>
          </a:p>
          <a:p>
            <a:endParaRPr lang="en-US" sz="2400" b="1" dirty="0">
              <a:latin typeface="Calibri"/>
              <a:ea typeface="Calibri Light"/>
              <a:cs typeface="Calibri Light"/>
            </a:endParaRPr>
          </a:p>
        </p:txBody>
      </p:sp>
      <p:pic>
        <p:nvPicPr>
          <p:cNvPr id="11" name="Picture 10">
            <a:extLst>
              <a:ext uri="{FF2B5EF4-FFF2-40B4-BE49-F238E27FC236}">
                <a16:creationId xmlns:a16="http://schemas.microsoft.com/office/drawing/2014/main" id="{49E00A9C-ACE9-4CD9-84FA-E102B37A3C5B}"/>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a:extLst>
              <a:ext uri="{FF2B5EF4-FFF2-40B4-BE49-F238E27FC236}">
                <a16:creationId xmlns:a16="http://schemas.microsoft.com/office/drawing/2014/main" id="{9684315B-4FC6-4969-B4C1-6268BF691810}"/>
              </a:ext>
            </a:extLst>
          </p:cNvPr>
          <p:cNvSpPr/>
          <p:nvPr/>
        </p:nvSpPr>
        <p:spPr>
          <a:xfrm>
            <a:off x="2631401" y="1562080"/>
            <a:ext cx="8445305" cy="4832092"/>
          </a:xfrm>
          <a:prstGeom prst="rect">
            <a:avLst/>
          </a:prstGeom>
        </p:spPr>
        <p:txBody>
          <a:bodyPr wrap="square">
            <a:spAutoFit/>
          </a:bodyPr>
          <a:lstStyle/>
          <a:p>
            <a:r>
              <a:rPr lang="en-US" sz="2800" dirty="0">
                <a:latin typeface="NTFPreCursivefk" panose="03000400000000000000" pitchFamily="66" charset="0"/>
                <a:ea typeface="Calibri Light"/>
                <a:cs typeface="Calibri Light"/>
              </a:rPr>
              <a:t>All staff have undergone CPD in Cognitive Load Theory, Spaced Practice Retrieval Theory and planning the wider curriculum through the use of Knowledge Notes.  This has supported the development of the wider curriculum.  </a:t>
            </a:r>
          </a:p>
          <a:p>
            <a:endParaRPr lang="en-US" sz="2800" dirty="0">
              <a:latin typeface="NTFPreCursivefk" panose="03000400000000000000" pitchFamily="66" charset="0"/>
              <a:ea typeface="Calibri Light"/>
              <a:cs typeface="Calibri Light"/>
            </a:endParaRPr>
          </a:p>
          <a:p>
            <a:r>
              <a:rPr lang="en-US" sz="2800" dirty="0">
                <a:latin typeface="NTFPreCursivefk" panose="03000400000000000000" pitchFamily="66" charset="0"/>
                <a:ea typeface="Calibri Light"/>
                <a:cs typeface="Calibri Light"/>
              </a:rPr>
              <a:t>In addition to this, staff have accessed planning sessions with Alex Bedford (author of CUSP) to support them in effectively planning sequences of work using the materials provided within the modules.</a:t>
            </a:r>
          </a:p>
          <a:p>
            <a:endParaRPr lang="en-US" sz="2800" dirty="0">
              <a:latin typeface="NTFPreCursivefk" panose="03000400000000000000" pitchFamily="66" charset="0"/>
              <a:cs typeface="Calibri Light"/>
            </a:endParaRPr>
          </a:p>
          <a:p>
            <a:r>
              <a:rPr lang="en-US" sz="2800" dirty="0">
                <a:latin typeface="NTFPreCursivefk" panose="03000400000000000000" pitchFamily="66" charset="0"/>
                <a:cs typeface="Calibri Light"/>
              </a:rPr>
              <a:t>Ongoing CPD is provided both individually and to all staff through planning workshops, dialogue and staff meeting inputs. </a:t>
            </a:r>
            <a:endParaRPr lang="en-GB" sz="2800" dirty="0">
              <a:latin typeface="NTFPreCursivefk" panose="03000400000000000000" pitchFamily="66" charset="0"/>
            </a:endParaRPr>
          </a:p>
        </p:txBody>
      </p:sp>
    </p:spTree>
    <p:extLst>
      <p:ext uri="{BB962C8B-B14F-4D97-AF65-F5344CB8AC3E}">
        <p14:creationId xmlns:p14="http://schemas.microsoft.com/office/powerpoint/2010/main" val="970683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59524" y="1573724"/>
            <a:ext cx="90979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latin typeface="NTFPreCursivefk" panose="03000400000000000000" pitchFamily="66" charset="0"/>
                <a:cs typeface="Calibri"/>
              </a:rPr>
              <a:t>History:</a:t>
            </a:r>
            <a:endParaRPr lang="en-US" sz="9600" dirty="0">
              <a:latin typeface="NTFPreCursivefk" panose="03000400000000000000" pitchFamily="66" charset="0"/>
              <a:cs typeface="Calibri"/>
            </a:endParaRPr>
          </a:p>
          <a:p>
            <a:pPr algn="ctr"/>
            <a:endParaRPr lang="en-US" b="1" dirty="0">
              <a:latin typeface="NTFPreCursivefk" panose="03000400000000000000" pitchFamily="66" charset="0"/>
              <a:cs typeface="Calibri"/>
            </a:endParaRPr>
          </a:p>
          <a:p>
            <a:pPr algn="ctr"/>
            <a:br>
              <a:rPr lang="en-US" b="1" dirty="0">
                <a:latin typeface="NTFPreCursivefk" panose="03000400000000000000" pitchFamily="66" charset="0"/>
                <a:cs typeface="Calibri"/>
              </a:rPr>
            </a:br>
            <a:r>
              <a:rPr lang="en-US" sz="8000" b="1" dirty="0">
                <a:latin typeface="NTFPreCursivefk" panose="03000400000000000000" pitchFamily="66" charset="0"/>
              </a:rPr>
              <a:t>Impact</a:t>
            </a:r>
            <a:r>
              <a:rPr lang="en-US" sz="8000" b="1" dirty="0">
                <a:latin typeface="NTFPreCursivefk" panose="03000400000000000000" pitchFamily="66" charset="0"/>
                <a:cs typeface="Calibri"/>
              </a:rPr>
              <a:t>​</a:t>
            </a:r>
            <a:endParaRPr lang="en-US" sz="8000" dirty="0">
              <a:latin typeface="NTFPreCursivefk" panose="03000400000000000000" pitchFamily="66" charset="0"/>
            </a:endParaRPr>
          </a:p>
        </p:txBody>
      </p:sp>
      <p:pic>
        <p:nvPicPr>
          <p:cNvPr id="11" name="Picture 10">
            <a:extLst>
              <a:ext uri="{FF2B5EF4-FFF2-40B4-BE49-F238E27FC236}">
                <a16:creationId xmlns:a16="http://schemas.microsoft.com/office/drawing/2014/main" id="{14C98B91-FE63-4B81-8564-8E70FC3C71D2}"/>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5400000">
            <a:off x="7855645" y="2132589"/>
            <a:ext cx="5188135" cy="3048937"/>
          </a:xfrm>
          <a:prstGeom prst="rect">
            <a:avLst/>
          </a:prstGeom>
        </p:spPr>
      </p:pic>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4"/>
          <a:stretch>
            <a:fillRect/>
          </a:stretch>
        </p:blipFill>
        <p:spPr>
          <a:xfrm>
            <a:off x="161778" y="137845"/>
            <a:ext cx="1828800" cy="1435879"/>
          </a:xfrm>
          <a:prstGeom prst="rect">
            <a:avLst/>
          </a:prstGeom>
        </p:spPr>
      </p:pic>
      <p:sp>
        <p:nvSpPr>
          <p:cNvPr id="14" name="TextBox 13"/>
          <p:cNvSpPr txBox="1"/>
          <p:nvPr/>
        </p:nvSpPr>
        <p:spPr>
          <a:xfrm>
            <a:off x="2414867" y="833208"/>
            <a:ext cx="6247867" cy="5647700"/>
          </a:xfrm>
          <a:prstGeom prst="rect">
            <a:avLst/>
          </a:prstGeom>
          <a:noFill/>
        </p:spPr>
        <p:txBody>
          <a:bodyPr wrap="square" rtlCol="0">
            <a:spAutoFit/>
          </a:bodyPr>
          <a:lstStyle/>
          <a:p>
            <a:r>
              <a:rPr lang="en-GB" sz="1900" u="sng" dirty="0">
                <a:latin typeface="NTFPreCursive" panose="03000400000000000000" pitchFamily="66" charset="0"/>
              </a:rPr>
              <a:t>Activate prior knowledge</a:t>
            </a:r>
          </a:p>
          <a:p>
            <a:r>
              <a:rPr lang="en-GB" sz="1900" dirty="0">
                <a:latin typeface="NTFPreCursive" panose="03000400000000000000" pitchFamily="66" charset="0"/>
              </a:rPr>
              <a:t>The teacher discusses with pupils the different causes that led to World War Two while making notes on the whiteboard. </a:t>
            </a:r>
          </a:p>
          <a:p>
            <a:r>
              <a:rPr lang="en-GB" sz="1900" u="sng" dirty="0">
                <a:latin typeface="NTFPreCursive" panose="03000400000000000000" pitchFamily="66" charset="0"/>
              </a:rPr>
              <a:t>Explicit strategy instruction</a:t>
            </a:r>
          </a:p>
          <a:p>
            <a:r>
              <a:rPr lang="en-GB" sz="1900" dirty="0">
                <a:latin typeface="NTFPreCursive" panose="03000400000000000000" pitchFamily="66" charset="0"/>
              </a:rPr>
              <a:t>The teacher then explains how the fishbone diagram (pictured below) will help organise their ideas with the emphasis on the cognitive strategy of cause and effect model of history to better organise ideas.</a:t>
            </a:r>
          </a:p>
          <a:p>
            <a:r>
              <a:rPr lang="en-GB" sz="1900" u="sng" dirty="0">
                <a:latin typeface="NTFPreCursive" panose="03000400000000000000" pitchFamily="66" charset="0"/>
              </a:rPr>
              <a:t>Modelling of learned strategy</a:t>
            </a:r>
          </a:p>
          <a:p>
            <a:r>
              <a:rPr lang="en-GB" sz="1900" dirty="0">
                <a:latin typeface="NTFPreCursive" panose="03000400000000000000" pitchFamily="66" charset="0"/>
              </a:rPr>
              <a:t>The teacher uses the initial notes on the causes of the war to model one part of the diagram. </a:t>
            </a:r>
          </a:p>
          <a:p>
            <a:r>
              <a:rPr lang="en-GB" sz="1900" u="sng" dirty="0">
                <a:latin typeface="NTFPreCursive" panose="03000400000000000000" pitchFamily="66" charset="0"/>
              </a:rPr>
              <a:t>Memorisation of learned strategy</a:t>
            </a:r>
          </a:p>
          <a:p>
            <a:r>
              <a:rPr lang="en-GB" sz="1900" dirty="0">
                <a:latin typeface="NTFPreCursive" panose="03000400000000000000" pitchFamily="66" charset="0"/>
              </a:rPr>
              <a:t>The teacher tests if pupils have understood and memorised the key aspects of the fishbone strategy, and its main purpose through questioning and discussion. </a:t>
            </a:r>
          </a:p>
          <a:p>
            <a:r>
              <a:rPr lang="en-GB" sz="1900" u="sng" dirty="0">
                <a:latin typeface="NTFPreCursive" panose="03000400000000000000" pitchFamily="66" charset="0"/>
              </a:rPr>
              <a:t>Guided practice</a:t>
            </a:r>
          </a:p>
          <a:p>
            <a:r>
              <a:rPr lang="en-GB" sz="1900" dirty="0">
                <a:latin typeface="NTFPreCursive" panose="03000400000000000000" pitchFamily="66" charset="0"/>
              </a:rPr>
              <a:t>Teacher models one further fishbone causes with whole group with pupils verbally contributing. </a:t>
            </a:r>
          </a:p>
          <a:p>
            <a:r>
              <a:rPr lang="en-GB" sz="1900" u="sng" dirty="0">
                <a:latin typeface="NTFPreCursive" panose="03000400000000000000" pitchFamily="66" charset="0"/>
              </a:rPr>
              <a:t>Independent practice </a:t>
            </a:r>
          </a:p>
          <a:p>
            <a:r>
              <a:rPr lang="en-GB" sz="1900" dirty="0">
                <a:latin typeface="NTFPreCursive" panose="03000400000000000000" pitchFamily="66" charset="0"/>
              </a:rPr>
              <a:t>Pupils complete their own fishbone diagram analysis. </a:t>
            </a:r>
          </a:p>
        </p:txBody>
      </p:sp>
      <p:sp>
        <p:nvSpPr>
          <p:cNvPr id="15" name="Title 1"/>
          <p:cNvSpPr>
            <a:spLocks noGrp="1"/>
          </p:cNvSpPr>
          <p:nvPr>
            <p:ph type="ctrTitle"/>
          </p:nvPr>
        </p:nvSpPr>
        <p:spPr>
          <a:xfrm>
            <a:off x="4668367" y="137845"/>
            <a:ext cx="3994367" cy="570821"/>
          </a:xfrm>
        </p:spPr>
        <p:txBody>
          <a:bodyPr>
            <a:normAutofit/>
          </a:bodyPr>
          <a:lstStyle/>
          <a:p>
            <a:r>
              <a:rPr lang="en-GB" sz="2800" u="sng" dirty="0">
                <a:latin typeface="NTFPreCursive" panose="03000400000000000000" pitchFamily="66" charset="0"/>
              </a:rPr>
              <a:t>Worked example</a:t>
            </a:r>
          </a:p>
        </p:txBody>
      </p:sp>
    </p:spTree>
    <p:extLst>
      <p:ext uri="{BB962C8B-B14F-4D97-AF65-F5344CB8AC3E}">
        <p14:creationId xmlns:p14="http://schemas.microsoft.com/office/powerpoint/2010/main" val="3705174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2B38A4D6-B3B6-4512-BBCD-C672D9667B03}"/>
              </a:ext>
            </a:extLst>
          </p:cNvPr>
          <p:cNvSpPr txBox="1"/>
          <p:nvPr/>
        </p:nvSpPr>
        <p:spPr>
          <a:xfrm>
            <a:off x="2639683" y="454325"/>
            <a:ext cx="909799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NTFPreCursivefk" panose="03000400000000000000" pitchFamily="66" charset="0"/>
                <a:cs typeface="Calibri"/>
              </a:rPr>
              <a:t>Cumulative quizzing</a:t>
            </a:r>
          </a:p>
          <a:p>
            <a:endParaRPr lang="en-US" sz="2800" b="1" dirty="0">
              <a:cs typeface="Calibri"/>
            </a:endParaRPr>
          </a:p>
          <a:p>
            <a:endParaRPr lang="en-US" sz="2800" b="1" dirty="0">
              <a:cs typeface="Calibri"/>
            </a:endParaRPr>
          </a:p>
        </p:txBody>
      </p:sp>
      <p:pic>
        <p:nvPicPr>
          <p:cNvPr id="11" name="Picture 10">
            <a:extLst>
              <a:ext uri="{FF2B5EF4-FFF2-40B4-BE49-F238E27FC236}">
                <a16:creationId xmlns:a16="http://schemas.microsoft.com/office/drawing/2014/main" id="{2CE2285C-8E59-4267-84CB-97F3BD1DF82D}"/>
              </a:ext>
            </a:extLst>
          </p:cNvPr>
          <p:cNvPicPr>
            <a:picLocks noChangeAspect="1"/>
          </p:cNvPicPr>
          <p:nvPr/>
        </p:nvPicPr>
        <p:blipFill>
          <a:blip r:embed="rId3"/>
          <a:stretch>
            <a:fillRect/>
          </a:stretch>
        </p:blipFill>
        <p:spPr>
          <a:xfrm>
            <a:off x="161778" y="137845"/>
            <a:ext cx="1828800" cy="1435879"/>
          </a:xfrm>
          <a:prstGeom prst="rect">
            <a:avLst/>
          </a:prstGeom>
        </p:spPr>
      </p:pic>
      <p:sp>
        <p:nvSpPr>
          <p:cNvPr id="5" name="Rectangle 4">
            <a:extLst>
              <a:ext uri="{FF2B5EF4-FFF2-40B4-BE49-F238E27FC236}">
                <a16:creationId xmlns:a16="http://schemas.microsoft.com/office/drawing/2014/main" id="{47C9F417-1BB5-4B08-842E-A7E11F95F366}"/>
              </a:ext>
            </a:extLst>
          </p:cNvPr>
          <p:cNvSpPr/>
          <p:nvPr/>
        </p:nvSpPr>
        <p:spPr>
          <a:xfrm>
            <a:off x="2639683" y="1331487"/>
            <a:ext cx="8332763" cy="1384995"/>
          </a:xfrm>
          <a:prstGeom prst="rect">
            <a:avLst/>
          </a:prstGeom>
        </p:spPr>
        <p:txBody>
          <a:bodyPr wrap="square">
            <a:spAutoFit/>
          </a:bodyPr>
          <a:lstStyle/>
          <a:p>
            <a:r>
              <a:rPr lang="en-US" sz="2800" dirty="0">
                <a:latin typeface="NTFPreCursivefk" panose="03000400000000000000" pitchFamily="66" charset="0"/>
                <a:cs typeface="Calibri"/>
              </a:rPr>
              <a:t>Teachers use cumulative quizzing and retrieval to check prior knowledge, tailor lessons accordingly and use flexible teaching time to revisit areas as necessary.</a:t>
            </a:r>
          </a:p>
        </p:txBody>
      </p:sp>
      <p:pic>
        <p:nvPicPr>
          <p:cNvPr id="9" name="Picture 8">
            <a:extLst>
              <a:ext uri="{FF2B5EF4-FFF2-40B4-BE49-F238E27FC236}">
                <a16:creationId xmlns:a16="http://schemas.microsoft.com/office/drawing/2014/main" id="{E7770002-9B0A-4CFD-BCE6-3DE17F66EE11}"/>
              </a:ext>
            </a:extLst>
          </p:cNvPr>
          <p:cNvPicPr/>
          <p:nvPr/>
        </p:nvPicPr>
        <p:blipFill rotWithShape="1">
          <a:blip r:embed="rId4"/>
          <a:srcRect l="13961" t="19508" r="35020" b="6306"/>
          <a:stretch/>
        </p:blipFill>
        <p:spPr bwMode="auto">
          <a:xfrm>
            <a:off x="3338352" y="2829044"/>
            <a:ext cx="5974460" cy="3844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94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55885" y="1050950"/>
            <a:ext cx="90979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NTFPreCursivefk" panose="03000400000000000000" pitchFamily="66" charset="0"/>
                <a:cs typeface="Calibri"/>
              </a:rPr>
              <a:t>Pupil book study</a:t>
            </a:r>
          </a:p>
          <a:p>
            <a:endParaRPr lang="en-US" sz="2400" b="1" dirty="0">
              <a:cs typeface="Calibri"/>
            </a:endParaRPr>
          </a:p>
        </p:txBody>
      </p:sp>
      <p:pic>
        <p:nvPicPr>
          <p:cNvPr id="11" name="Picture 10">
            <a:extLst>
              <a:ext uri="{FF2B5EF4-FFF2-40B4-BE49-F238E27FC236}">
                <a16:creationId xmlns:a16="http://schemas.microsoft.com/office/drawing/2014/main" id="{B555500A-995A-476B-B101-3446F1C31ADE}"/>
              </a:ext>
            </a:extLst>
          </p:cNvPr>
          <p:cNvPicPr>
            <a:picLocks noChangeAspect="1"/>
          </p:cNvPicPr>
          <p:nvPr/>
        </p:nvPicPr>
        <p:blipFill>
          <a:blip r:embed="rId3"/>
          <a:stretch>
            <a:fillRect/>
          </a:stretch>
        </p:blipFill>
        <p:spPr>
          <a:xfrm>
            <a:off x="161778" y="137845"/>
            <a:ext cx="1828800" cy="1435879"/>
          </a:xfrm>
          <a:prstGeom prst="rect">
            <a:avLst/>
          </a:prstGeom>
        </p:spPr>
      </p:pic>
      <p:sp>
        <p:nvSpPr>
          <p:cNvPr id="5" name="Rectangle 4">
            <a:extLst>
              <a:ext uri="{FF2B5EF4-FFF2-40B4-BE49-F238E27FC236}">
                <a16:creationId xmlns:a16="http://schemas.microsoft.com/office/drawing/2014/main" id="{E18F5798-FD7C-4EED-BD60-6226218701AD}"/>
              </a:ext>
            </a:extLst>
          </p:cNvPr>
          <p:cNvSpPr/>
          <p:nvPr/>
        </p:nvSpPr>
        <p:spPr>
          <a:xfrm>
            <a:off x="2725947" y="2690926"/>
            <a:ext cx="8617788" cy="2246769"/>
          </a:xfrm>
          <a:prstGeom prst="rect">
            <a:avLst/>
          </a:prstGeom>
        </p:spPr>
        <p:txBody>
          <a:bodyPr wrap="square">
            <a:spAutoFit/>
          </a:bodyPr>
          <a:lstStyle/>
          <a:p>
            <a:r>
              <a:rPr lang="en-US" sz="2800" dirty="0">
                <a:latin typeface="NTFPreCursivefk" panose="03000400000000000000" pitchFamily="66" charset="0"/>
                <a:cs typeface="Calibri"/>
              </a:rPr>
              <a:t>The Subject Leaders conduct book studies to review pupil progress.  The Trust Primary Director has also worked with subject leaders to review work in books and conduct pupil dialogues.  The information gained by doing this is then utilised to identify and refine additional CPD. </a:t>
            </a:r>
            <a:endParaRPr lang="en-US" sz="2800" b="1" dirty="0">
              <a:latin typeface="NTFPreCursivefk" panose="03000400000000000000" pitchFamily="66" charset="0"/>
              <a:cs typeface="Calibri"/>
            </a:endParaRPr>
          </a:p>
        </p:txBody>
      </p:sp>
    </p:spTree>
    <p:extLst>
      <p:ext uri="{BB962C8B-B14F-4D97-AF65-F5344CB8AC3E}">
        <p14:creationId xmlns:p14="http://schemas.microsoft.com/office/powerpoint/2010/main" val="165883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4220" y="424848"/>
            <a:ext cx="909799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NTFPreCursivefk" panose="03000400000000000000" pitchFamily="66" charset="0"/>
                <a:cs typeface="Calibri"/>
              </a:rPr>
              <a:t>Teacher assessment</a:t>
            </a:r>
            <a:endParaRPr lang="en-US" sz="4000" dirty="0">
              <a:latin typeface="NTFPreCursivefk" panose="03000400000000000000" pitchFamily="66" charset="0"/>
              <a:cs typeface="Calibri"/>
            </a:endParaRPr>
          </a:p>
          <a:p>
            <a:endParaRPr lang="en-US" sz="2800" b="1" dirty="0">
              <a:cs typeface="Calibri"/>
            </a:endParaRPr>
          </a:p>
          <a:p>
            <a:r>
              <a:rPr lang="en-US" sz="2400" dirty="0">
                <a:cs typeface="Calibri"/>
              </a:rPr>
              <a:t> </a:t>
            </a: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
        <p:nvSpPr>
          <p:cNvPr id="5" name="Rectangle 4">
            <a:extLst>
              <a:ext uri="{FF2B5EF4-FFF2-40B4-BE49-F238E27FC236}">
                <a16:creationId xmlns:a16="http://schemas.microsoft.com/office/drawing/2014/main" id="{8988B800-42DE-4A25-9738-6DBDECE33068}"/>
              </a:ext>
            </a:extLst>
          </p:cNvPr>
          <p:cNvSpPr/>
          <p:nvPr/>
        </p:nvSpPr>
        <p:spPr>
          <a:xfrm>
            <a:off x="2314135" y="1074492"/>
            <a:ext cx="9716087" cy="5693866"/>
          </a:xfrm>
          <a:prstGeom prst="rect">
            <a:avLst/>
          </a:prstGeom>
        </p:spPr>
        <p:txBody>
          <a:bodyPr wrap="square">
            <a:spAutoFit/>
          </a:bodyPr>
          <a:lstStyle/>
          <a:p>
            <a:r>
              <a:rPr lang="en-GB" sz="2400" dirty="0">
                <a:solidFill>
                  <a:srgbClr val="000000"/>
                </a:solidFill>
                <a:latin typeface="NTFPreCursivefk" panose="03000400000000000000" pitchFamily="66" charset="0"/>
                <a:cs typeface="Calibri" panose="020F0502020204030204" pitchFamily="34" charset="0"/>
              </a:rPr>
              <a:t>Teachers assess throughout </a:t>
            </a:r>
            <a:r>
              <a:rPr lang="en-GB" sz="2400">
                <a:solidFill>
                  <a:srgbClr val="000000"/>
                </a:solidFill>
                <a:latin typeface="NTFPreCursivefk" panose="03000400000000000000" pitchFamily="66" charset="0"/>
                <a:cs typeface="Calibri" panose="020F0502020204030204" pitchFamily="34" charset="0"/>
              </a:rPr>
              <a:t>each lesson </a:t>
            </a:r>
            <a:r>
              <a:rPr lang="en-GB" sz="2400" dirty="0">
                <a:solidFill>
                  <a:srgbClr val="000000"/>
                </a:solidFill>
                <a:latin typeface="NTFPreCursivefk" panose="03000400000000000000" pitchFamily="66" charset="0"/>
                <a:cs typeface="Calibri" panose="020F0502020204030204" pitchFamily="34" charset="0"/>
              </a:rPr>
              <a:t>using the Whole Class Assessment Sheets below to monitor pupils and inform planning for subsequent sessions. Pupils working below expected will be supported in future lessons whilst pupils working at above expected standard will be identified and challenged appropriately to extend their learning.  Evidence of this support </a:t>
            </a:r>
          </a:p>
          <a:p>
            <a:r>
              <a:rPr lang="en-GB" sz="2400" dirty="0">
                <a:solidFill>
                  <a:srgbClr val="000000"/>
                </a:solidFill>
                <a:latin typeface="NTFPreCursivefk" panose="03000400000000000000" pitchFamily="66" charset="0"/>
                <a:cs typeface="Calibri" panose="020F0502020204030204" pitchFamily="34" charset="0"/>
              </a:rPr>
              <a:t>or challenge and necessary </a:t>
            </a:r>
          </a:p>
          <a:p>
            <a:r>
              <a:rPr lang="en-GB" sz="2400" dirty="0">
                <a:solidFill>
                  <a:srgbClr val="000000"/>
                </a:solidFill>
                <a:latin typeface="NTFPreCursivefk" panose="03000400000000000000" pitchFamily="66" charset="0"/>
                <a:cs typeface="Calibri" panose="020F0502020204030204" pitchFamily="34" charset="0"/>
              </a:rPr>
              <a:t>feedback will be clear in </a:t>
            </a:r>
          </a:p>
          <a:p>
            <a:r>
              <a:rPr lang="en-GB" sz="2400" dirty="0">
                <a:solidFill>
                  <a:srgbClr val="000000"/>
                </a:solidFill>
                <a:latin typeface="NTFPreCursivefk" panose="03000400000000000000" pitchFamily="66" charset="0"/>
                <a:cs typeface="Calibri" panose="020F0502020204030204" pitchFamily="34" charset="0"/>
              </a:rPr>
              <a:t>books. </a:t>
            </a:r>
          </a:p>
          <a:p>
            <a:r>
              <a:rPr lang="en-GB" sz="2400" dirty="0">
                <a:solidFill>
                  <a:srgbClr val="000000"/>
                </a:solidFill>
                <a:latin typeface="NTFPreCursivefk" panose="03000400000000000000" pitchFamily="66" charset="0"/>
                <a:cs typeface="Calibri" panose="020F0502020204030204" pitchFamily="34" charset="0"/>
              </a:rPr>
              <a:t>Most feedback is verbal </a:t>
            </a:r>
          </a:p>
          <a:p>
            <a:r>
              <a:rPr lang="en-GB" sz="2400" dirty="0">
                <a:solidFill>
                  <a:srgbClr val="000000"/>
                </a:solidFill>
                <a:latin typeface="NTFPreCursivefk" panose="03000400000000000000" pitchFamily="66" charset="0"/>
                <a:cs typeface="Calibri" panose="020F0502020204030204" pitchFamily="34" charset="0"/>
              </a:rPr>
              <a:t>and live during the session </a:t>
            </a:r>
          </a:p>
          <a:p>
            <a:r>
              <a:rPr lang="en-GB" sz="2400" dirty="0">
                <a:solidFill>
                  <a:srgbClr val="000000"/>
                </a:solidFill>
                <a:latin typeface="NTFPreCursivefk" panose="03000400000000000000" pitchFamily="66" charset="0"/>
                <a:cs typeface="Calibri" panose="020F0502020204030204" pitchFamily="34" charset="0"/>
              </a:rPr>
              <a:t>in accordance with our </a:t>
            </a:r>
          </a:p>
          <a:p>
            <a:r>
              <a:rPr lang="en-GB" sz="2400" dirty="0">
                <a:solidFill>
                  <a:srgbClr val="000000"/>
                </a:solidFill>
                <a:latin typeface="NTFPreCursivefk" panose="03000400000000000000" pitchFamily="66" charset="0"/>
                <a:cs typeface="Calibri" panose="020F0502020204030204" pitchFamily="34" charset="0"/>
              </a:rPr>
              <a:t>Feedback Policy. </a:t>
            </a:r>
          </a:p>
          <a:p>
            <a:r>
              <a:rPr lang="en-GB" sz="2400" dirty="0">
                <a:solidFill>
                  <a:srgbClr val="000000"/>
                </a:solidFill>
                <a:latin typeface="NTFPreCursivefk" panose="03000400000000000000" pitchFamily="66" charset="0"/>
                <a:cs typeface="Calibri" panose="020F0502020204030204" pitchFamily="34" charset="0"/>
              </a:rPr>
              <a:t>Subject leaders will analyse </a:t>
            </a:r>
          </a:p>
          <a:p>
            <a:r>
              <a:rPr lang="en-GB" sz="2400" dirty="0">
                <a:solidFill>
                  <a:srgbClr val="000000"/>
                </a:solidFill>
                <a:latin typeface="NTFPreCursivefk" panose="03000400000000000000" pitchFamily="66" charset="0"/>
                <a:cs typeface="Calibri" panose="020F0502020204030204" pitchFamily="34" charset="0"/>
              </a:rPr>
              <a:t>end of unit WCAS to </a:t>
            </a:r>
          </a:p>
          <a:p>
            <a:r>
              <a:rPr lang="en-GB" sz="2400" dirty="0">
                <a:solidFill>
                  <a:srgbClr val="000000"/>
                </a:solidFill>
                <a:latin typeface="NTFPreCursivefk" panose="03000400000000000000" pitchFamily="66" charset="0"/>
                <a:cs typeface="Calibri" panose="020F0502020204030204" pitchFamily="34" charset="0"/>
              </a:rPr>
              <a:t>identify trends and areas </a:t>
            </a:r>
          </a:p>
          <a:p>
            <a:r>
              <a:rPr lang="en-GB" sz="2400" dirty="0">
                <a:solidFill>
                  <a:srgbClr val="000000"/>
                </a:solidFill>
                <a:latin typeface="NTFPreCursivefk" panose="03000400000000000000" pitchFamily="66" charset="0"/>
                <a:cs typeface="Calibri" panose="020F0502020204030204" pitchFamily="34" charset="0"/>
              </a:rPr>
              <a:t>where support may be needed. </a:t>
            </a:r>
            <a:endParaRPr lang="en-GB" sz="2400" dirty="0">
              <a:latin typeface="NTFPreCursivefk" panose="03000400000000000000" pitchFamily="66" charset="0"/>
              <a:cs typeface="Calibri" panose="020F0502020204030204" pitchFamily="34" charset="0"/>
            </a:endParaRPr>
          </a:p>
        </p:txBody>
      </p:sp>
      <p:pic>
        <p:nvPicPr>
          <p:cNvPr id="6" name="Picture 5">
            <a:extLst>
              <a:ext uri="{FF2B5EF4-FFF2-40B4-BE49-F238E27FC236}">
                <a16:creationId xmlns:a16="http://schemas.microsoft.com/office/drawing/2014/main" id="{19A90C00-2490-4FCE-9D7A-CE3346751602}"/>
              </a:ext>
            </a:extLst>
          </p:cNvPr>
          <p:cNvPicPr>
            <a:picLocks noChangeAspect="1"/>
          </p:cNvPicPr>
          <p:nvPr/>
        </p:nvPicPr>
        <p:blipFill rotWithShape="1">
          <a:blip r:embed="rId4"/>
          <a:srcRect l="30225" t="30688" r="25394" b="28185"/>
          <a:stretch/>
        </p:blipFill>
        <p:spPr>
          <a:xfrm>
            <a:off x="5531099" y="2668132"/>
            <a:ext cx="6388351" cy="3946631"/>
          </a:xfrm>
          <a:prstGeom prst="rect">
            <a:avLst/>
          </a:prstGeom>
        </p:spPr>
      </p:pic>
    </p:spTree>
    <p:extLst>
      <p:ext uri="{BB962C8B-B14F-4D97-AF65-F5344CB8AC3E}">
        <p14:creationId xmlns:p14="http://schemas.microsoft.com/office/powerpoint/2010/main" val="7612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209207"/>
            <a:ext cx="9144000" cy="822774"/>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dirty="0">
                <a:latin typeface="NTFPreCursivefk" panose="03000400000000000000" pitchFamily="66" charset="0"/>
                <a:cs typeface="Calibri"/>
              </a:rPr>
              <a:t>History</a:t>
            </a:r>
          </a:p>
        </p:txBody>
      </p:sp>
      <p:sp>
        <p:nvSpPr>
          <p:cNvPr id="112" name="Google Shape;112;p3"/>
          <p:cNvSpPr txBox="1">
            <a:spLocks noGrp="1"/>
          </p:cNvSpPr>
          <p:nvPr>
            <p:ph type="subTitle" idx="1"/>
          </p:nvPr>
        </p:nvSpPr>
        <p:spPr>
          <a:xfrm>
            <a:off x="2464324" y="420816"/>
            <a:ext cx="9727676" cy="6474358"/>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dirty="0">
                <a:latin typeface="NTFPreCursivefk" panose="03000400000000000000" pitchFamily="66" charset="0"/>
                <a:cs typeface="Calibri"/>
                <a:sym typeface="Arial"/>
              </a:rPr>
              <a:t>Aims </a:t>
            </a:r>
            <a:r>
              <a:rPr lang="en-US" sz="2800" b="1" i="0" dirty="0">
                <a:latin typeface="NTFPreCursivefk" panose="03000400000000000000" pitchFamily="66" charset="0"/>
                <a:cs typeface="Calibri"/>
                <a:sym typeface="Arial"/>
              </a:rPr>
              <a:t>of </a:t>
            </a:r>
            <a:r>
              <a:rPr lang="en-US" sz="2800" b="1" dirty="0">
                <a:latin typeface="NTFPreCursivefk" panose="03000400000000000000" pitchFamily="66" charset="0"/>
                <a:cs typeface="Calibri"/>
                <a:sym typeface="Arial"/>
              </a:rPr>
              <a:t>the History Curriculum</a:t>
            </a:r>
            <a:endParaRPr lang="en-US" sz="2800" b="1" dirty="0">
              <a:latin typeface="NTFPreCursivefk" panose="03000400000000000000" pitchFamily="66" charset="0"/>
              <a:cs typeface="Calibri"/>
            </a:endParaRPr>
          </a:p>
          <a:p>
            <a:pPr algn="just">
              <a:buClr>
                <a:schemeClr val="dk1"/>
              </a:buClr>
              <a:buSzPts val="2000"/>
            </a:pPr>
            <a:r>
              <a:rPr lang="en-GB" sz="2000" dirty="0">
                <a:latin typeface="NTFPreCursivefk" panose="03000400000000000000" pitchFamily="66" charset="0"/>
              </a:rPr>
              <a:t>The national curriculum for history aims to ensure that all pupils:</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know and understand the history of these islands as a coherent, chronological narrative, from the earliest times to the present day: how people’s lives have shaped this nation and how Britain has influenced and been influenced by the wider world</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know and understand significant aspects of the history of the wider world: the nature of ancient civilisations; the expansion and dissolution of empires; characteristic features of past non-European societies; achievements and follies of mankind</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gain and deploy a historically grounded understanding of abstract terms and vocabulary</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understand historical concepts such as continuity and change, cause and consequence, similarity, difference and significance, and use them to make connections and draw contrasts.</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understand the methods of historical enquiry, including how evidence is used rigorously to make historical claims, and discern how and why contrasting arguments and interpretations of the past have been constructed</a:t>
            </a:r>
          </a:p>
          <a:p>
            <a:pPr marL="342900" indent="-342900" algn="just">
              <a:buClr>
                <a:schemeClr val="dk1"/>
              </a:buClr>
              <a:buSzPts val="2000"/>
              <a:buFont typeface="Arial" panose="020B0604020202020204" pitchFamily="34" charset="0"/>
              <a:buChar char="•"/>
            </a:pPr>
            <a:r>
              <a:rPr lang="en-GB" sz="2000" dirty="0">
                <a:latin typeface="NTFPreCursivefk" panose="03000400000000000000" pitchFamily="66" charset="0"/>
              </a:rPr>
              <a:t>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lang="en-US" sz="2000" dirty="0">
              <a:latin typeface="NTFPreCursivefk" panose="03000400000000000000" pitchFamily="66" charset="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lang="en-GB"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fontScale="90000"/>
          </a:bodyPr>
          <a:lstStyle/>
          <a:p>
            <a:pPr marL="0" lvl="0" indent="0" algn="ctr">
              <a:lnSpc>
                <a:spcPct val="90000"/>
              </a:lnSpc>
              <a:spcBef>
                <a:spcPts val="0"/>
              </a:spcBef>
              <a:spcAft>
                <a:spcPts val="0"/>
              </a:spcAft>
              <a:buNone/>
            </a:pPr>
            <a:r>
              <a:rPr lang="en-US" dirty="0">
                <a:latin typeface="NTFPreCursivefk" panose="03000400000000000000" pitchFamily="66" charset="0"/>
                <a:cs typeface="Calibri"/>
              </a:rPr>
              <a:t>History:</a:t>
            </a:r>
          </a:p>
        </p:txBody>
      </p:sp>
      <p:sp>
        <p:nvSpPr>
          <p:cNvPr id="112" name="Google Shape;112;p3"/>
          <p:cNvSpPr txBox="1">
            <a:spLocks noGrp="1"/>
          </p:cNvSpPr>
          <p:nvPr>
            <p:ph type="subTitle" idx="1"/>
          </p:nvPr>
        </p:nvSpPr>
        <p:spPr>
          <a:xfrm>
            <a:off x="2511122" y="855784"/>
            <a:ext cx="9296356" cy="5731195"/>
          </a:xfrm>
          <a:prstGeom prst="rect">
            <a:avLst/>
          </a:prstGeom>
          <a:noFill/>
          <a:ln>
            <a:noFill/>
          </a:ln>
        </p:spPr>
        <p:txBody>
          <a:bodyPr spcFirstLastPara="1" wrap="square" lIns="91425" tIns="45700" rIns="91425" bIns="45700" anchor="t" anchorCtr="0">
            <a:noAutofit/>
          </a:bodyPr>
          <a:lstStyle/>
          <a:p>
            <a:pPr lvl="0" algn="just" fontAlgn="base"/>
            <a:r>
              <a:rPr lang="en-GB" dirty="0">
                <a:latin typeface="NTFPreCursivefk" panose="03000400000000000000" pitchFamily="66" charset="0"/>
              </a:rPr>
              <a:t>Laureate Community Academy aspires to provide excellent opportunities for history so that children develop the following skills:</a:t>
            </a:r>
          </a:p>
          <a:p>
            <a:pPr lvl="0" algn="just" fontAlgn="base"/>
            <a:r>
              <a:rPr lang="en-GB" b="1" dirty="0">
                <a:latin typeface="NTFPreCursivefk" panose="03000400000000000000" pitchFamily="66" charset="0"/>
              </a:rPr>
              <a:t>Chronology: </a:t>
            </a:r>
            <a:r>
              <a:rPr lang="en-GB" dirty="0">
                <a:latin typeface="NTFPreCursivefk" panose="03000400000000000000" pitchFamily="66" charset="0"/>
              </a:rPr>
              <a:t>Children will gain a coherent knowledge and understanding of Britain’s past and that of the wider world which helps to stimulate their curiosity to know more about the past.</a:t>
            </a:r>
          </a:p>
          <a:p>
            <a:pPr lvl="0" algn="just" fontAlgn="base"/>
            <a:r>
              <a:rPr lang="en-GB" b="1" dirty="0">
                <a:latin typeface="NTFPreCursivefk" panose="03000400000000000000" pitchFamily="66" charset="0"/>
              </a:rPr>
              <a:t>Using evidence: </a:t>
            </a:r>
            <a:r>
              <a:rPr lang="en-GB" dirty="0">
                <a:latin typeface="NTFPreCursivefk" panose="03000400000000000000" pitchFamily="66" charset="0"/>
              </a:rPr>
              <a:t>Children will be able to analyse different sources of evidence; they will understand concepts such as bias and conjecture, and will use these to make their own judgements. </a:t>
            </a:r>
          </a:p>
          <a:p>
            <a:pPr lvl="0" algn="just" fontAlgn="base"/>
            <a:r>
              <a:rPr lang="en-GB" b="1" dirty="0">
                <a:latin typeface="NTFPreCursivefk" panose="03000400000000000000" pitchFamily="66" charset="0"/>
              </a:rPr>
              <a:t>Critical thinking: </a:t>
            </a:r>
            <a:r>
              <a:rPr lang="en-GB" dirty="0">
                <a:latin typeface="NTFPreCursivefk" panose="03000400000000000000" pitchFamily="66" charset="0"/>
              </a:rPr>
              <a:t>Children will be encouraged to ask perceptive questions, weigh evidence, sift arguments, and develop perspective and judgement. </a:t>
            </a:r>
          </a:p>
          <a:p>
            <a:pPr lvl="0" algn="just" fontAlgn="base"/>
            <a:r>
              <a:rPr lang="en-GB" b="1" dirty="0">
                <a:latin typeface="NTFPreCursivefk" panose="03000400000000000000" pitchFamily="66" charset="0"/>
              </a:rPr>
              <a:t>Making world connections</a:t>
            </a:r>
            <a:r>
              <a:rPr lang="en-GB" dirty="0">
                <a:latin typeface="NTFPreCursivefk" panose="03000400000000000000" pitchFamily="66" charset="0"/>
              </a:rPr>
              <a:t>: Children will use prior learning to make links between the history of different countries, the diversity of societies and the relationships between different groups, as well as their own identity and the challenges of their time.</a:t>
            </a:r>
          </a:p>
          <a:p>
            <a:pPr algn="l"/>
            <a:endParaRPr lang="en-GB" dirty="0"/>
          </a:p>
          <a:p>
            <a:pPr algn="l"/>
            <a:endParaRPr lang="en-GB" dirty="0"/>
          </a:p>
          <a:p>
            <a:pPr marR="0" lvl="0" algn="l" rtl="0">
              <a:spcAft>
                <a:spcPts val="0"/>
              </a:spcAft>
              <a:buFont typeface="Arial" panose="020B0604020202020204" pitchFamily="34" charset="0"/>
              <a:buNone/>
            </a:pPr>
            <a:endParaRPr lang="en-US" b="1" dirty="0">
              <a:latin typeface="Calibri"/>
              <a:cs typeface="Arial"/>
            </a:endParaRPr>
          </a:p>
          <a:p>
            <a:pPr marL="0" lvl="0" indent="0" algn="ctr" rtl="0">
              <a:lnSpc>
                <a:spcPct val="90000"/>
              </a:lnSpc>
              <a:spcBef>
                <a:spcPts val="1000"/>
              </a:spcBef>
              <a:spcAft>
                <a:spcPts val="0"/>
              </a:spcAft>
              <a:buClr>
                <a:schemeClr val="dk1"/>
              </a:buClr>
              <a:buSzPts val="2000"/>
              <a:buNone/>
            </a:pPr>
            <a:endParaRPr sz="2000" dirty="0"/>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14BE2B9A-2660-4FF0-839C-2642D42C3600}"/>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202040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r>
              <a:rPr lang="en-US" sz="4400" b="1" dirty="0">
                <a:latin typeface="NTFPreCursivefk" panose="03000400000000000000" pitchFamily="66" charset="0"/>
                <a:cs typeface="Calibri"/>
              </a:rPr>
              <a:t>History:</a:t>
            </a:r>
          </a:p>
          <a:p>
            <a:pPr marL="0" indent="0" algn="l">
              <a:spcBef>
                <a:spcPts val="0"/>
              </a:spcBef>
            </a:pPr>
            <a:endParaRPr lang="en-US" sz="3600" b="1" dirty="0">
              <a:latin typeface="NTFPreCursivefk" panose="03000400000000000000" pitchFamily="66" charset="0"/>
              <a:cs typeface="Calibri"/>
            </a:endParaRPr>
          </a:p>
          <a:p>
            <a:pPr marL="0" indent="0" algn="l">
              <a:spcBef>
                <a:spcPts val="0"/>
              </a:spcBef>
            </a:pPr>
            <a:r>
              <a:rPr lang="en-US" sz="2800" b="1" u="sng" dirty="0">
                <a:latin typeface="NTFPreCursivefk" panose="03000400000000000000" pitchFamily="66" charset="0"/>
                <a:cs typeface="Calibri"/>
              </a:rPr>
              <a:t>Key Stage 1: </a:t>
            </a:r>
          </a:p>
          <a:p>
            <a:pPr marL="0" indent="0" algn="l">
              <a:spcBef>
                <a:spcPts val="0"/>
              </a:spcBef>
            </a:pPr>
            <a:r>
              <a:rPr lang="en-US" dirty="0">
                <a:latin typeface="NTFPreCursivefk" panose="03000400000000000000" pitchFamily="66" charset="0"/>
                <a:cs typeface="Calibri"/>
              </a:rPr>
              <a:t>In Key Stage 1 children will begin to develop an awareness of the past, using common words and phrases relating to the passing of time. They will ask and answer questions and look at ways we find out about the past.</a:t>
            </a:r>
          </a:p>
          <a:p>
            <a:pPr marL="0" indent="0" algn="l">
              <a:spcBef>
                <a:spcPts val="0"/>
              </a:spcBef>
            </a:pPr>
            <a:endParaRPr lang="en-US" sz="2800" b="1" dirty="0">
              <a:latin typeface="NTFPreCursivefk" panose="03000400000000000000" pitchFamily="66" charset="0"/>
              <a:cs typeface="Calibri"/>
            </a:endParaRPr>
          </a:p>
          <a:p>
            <a:pPr marL="0" indent="0" algn="l">
              <a:spcBef>
                <a:spcPts val="0"/>
              </a:spcBef>
            </a:pPr>
            <a:r>
              <a:rPr lang="en-US" sz="2800" b="1" dirty="0">
                <a:latin typeface="NTFPreCursivefk" panose="03000400000000000000" pitchFamily="66" charset="0"/>
                <a:cs typeface="Calibri"/>
              </a:rPr>
              <a:t>They will study:</a:t>
            </a:r>
          </a:p>
          <a:p>
            <a:pPr marL="0" indent="0" algn="l">
              <a:spcBef>
                <a:spcPts val="0"/>
              </a:spcBef>
            </a:pPr>
            <a:endParaRPr lang="en-US" b="1" u="sng" dirty="0">
              <a:latin typeface="NTFPreCursivefk" panose="03000400000000000000" pitchFamily="66" charset="0"/>
              <a:cs typeface="Calibri"/>
            </a:endParaRPr>
          </a:p>
          <a:p>
            <a:pPr marL="342900" indent="-342900" algn="l">
              <a:spcBef>
                <a:spcPts val="0"/>
              </a:spcBef>
              <a:buFont typeface="Arial" panose="020B0604020202020204" pitchFamily="34" charset="0"/>
              <a:buChar char="•"/>
            </a:pPr>
            <a:r>
              <a:rPr lang="en-GB" dirty="0">
                <a:latin typeface="NTFPreCursivefk" panose="03000400000000000000" pitchFamily="66" charset="0"/>
              </a:rPr>
              <a:t>changes within living memory.</a:t>
            </a:r>
          </a:p>
          <a:p>
            <a:pPr marL="342900" indent="-342900" algn="l">
              <a:spcBef>
                <a:spcPts val="0"/>
              </a:spcBef>
              <a:buFont typeface="Arial" panose="020B0604020202020204" pitchFamily="34" charset="0"/>
              <a:buChar char="•"/>
            </a:pPr>
            <a:r>
              <a:rPr lang="en-GB" dirty="0">
                <a:latin typeface="NTFPreCursivefk" panose="03000400000000000000" pitchFamily="66" charset="0"/>
              </a:rPr>
              <a:t>events beyond living memory that are significant nationally or globally e.g. the Great Fire of London.</a:t>
            </a:r>
          </a:p>
          <a:p>
            <a:pPr marL="342900" indent="-342900" algn="l">
              <a:spcBef>
                <a:spcPts val="0"/>
              </a:spcBef>
              <a:buFont typeface="Arial" panose="020B0604020202020204" pitchFamily="34" charset="0"/>
              <a:buChar char="•"/>
            </a:pPr>
            <a:r>
              <a:rPr lang="en-GB" dirty="0">
                <a:latin typeface="NTFPreCursivefk" panose="03000400000000000000" pitchFamily="66" charset="0"/>
              </a:rPr>
              <a:t>the lives of significant individuals in the past who have contributed to national and international achievements, e.g. Mary Anning, Neil Armstrong.</a:t>
            </a:r>
          </a:p>
          <a:p>
            <a:pPr marL="342900" indent="-342900" algn="l">
              <a:spcBef>
                <a:spcPts val="0"/>
              </a:spcBef>
              <a:buFont typeface="Arial" panose="020B0604020202020204" pitchFamily="34" charset="0"/>
              <a:buChar char="•"/>
            </a:pPr>
            <a:r>
              <a:rPr lang="en-GB" dirty="0">
                <a:latin typeface="NTFPreCursivefk" panose="03000400000000000000" pitchFamily="66" charset="0"/>
              </a:rPr>
              <a:t>significant historical events, people and places in their own locality.</a:t>
            </a:r>
          </a:p>
          <a:p>
            <a:pPr marL="342900" indent="-342900" algn="l">
              <a:spcBef>
                <a:spcPts val="0"/>
              </a:spcBef>
              <a:buFont typeface="Arial" panose="020B0604020202020204" pitchFamily="34" charset="0"/>
              <a:buChar char="•"/>
            </a:pPr>
            <a:endParaRPr lang="en-US"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7FCC8260-B45E-444C-8BF2-2EFF8B57891D}"/>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349343" y="238539"/>
            <a:ext cx="9526052" cy="6853936"/>
          </a:xfrm>
          <a:prstGeom prst="rect">
            <a:avLst/>
          </a:prstGeom>
          <a:noFill/>
          <a:ln>
            <a:noFill/>
          </a:ln>
        </p:spPr>
        <p:txBody>
          <a:bodyPr spcFirstLastPara="1" wrap="square" lIns="91425" tIns="45700" rIns="91425" bIns="45700" anchor="t" anchorCtr="0">
            <a:normAutofit/>
          </a:bodyPr>
          <a:lstStyle/>
          <a:p>
            <a:pPr marL="0" indent="0" algn="l">
              <a:spcBef>
                <a:spcPts val="0"/>
              </a:spcBef>
            </a:pPr>
            <a:r>
              <a:rPr lang="en-US" sz="4000" b="1" dirty="0">
                <a:latin typeface="NTFPreCursivefk" panose="03000400000000000000" pitchFamily="66" charset="0"/>
              </a:rPr>
              <a:t>History:</a:t>
            </a:r>
            <a:endParaRPr lang="en-US" sz="4000" b="1" dirty="0">
              <a:latin typeface="NTFPreCursivefk" panose="03000400000000000000" pitchFamily="66" charset="0"/>
              <a:cs typeface="Calibri"/>
            </a:endParaRPr>
          </a:p>
          <a:p>
            <a:pPr marL="0" indent="0" algn="l">
              <a:spcBef>
                <a:spcPts val="0"/>
              </a:spcBef>
            </a:pPr>
            <a:endParaRPr lang="en-US" sz="2800" b="1" dirty="0">
              <a:latin typeface="NTFPreCursivefk" panose="03000400000000000000" pitchFamily="66" charset="0"/>
              <a:cs typeface="Calibri"/>
            </a:endParaRPr>
          </a:p>
          <a:p>
            <a:pPr algn="l">
              <a:spcBef>
                <a:spcPts val="0"/>
              </a:spcBef>
            </a:pPr>
            <a:r>
              <a:rPr lang="en-US" sz="2800" b="1" u="sng" dirty="0">
                <a:latin typeface="NTFPreCursivefk" panose="03000400000000000000" pitchFamily="66" charset="0"/>
                <a:cs typeface="Calibri"/>
              </a:rPr>
              <a:t>Key Stage 2:</a:t>
            </a:r>
          </a:p>
          <a:p>
            <a:pPr algn="l">
              <a:spcBef>
                <a:spcPts val="0"/>
              </a:spcBef>
            </a:pPr>
            <a:r>
              <a:rPr lang="en-US" dirty="0">
                <a:latin typeface="NTFPreCursivefk" panose="03000400000000000000" pitchFamily="66" charset="0"/>
                <a:cs typeface="Calibri"/>
              </a:rPr>
              <a:t>In Key Stage 2 children will </a:t>
            </a:r>
            <a:r>
              <a:rPr lang="en-GB" dirty="0">
                <a:latin typeface="NTFPreCursivefk" panose="03000400000000000000" pitchFamily="66" charset="0"/>
              </a:rPr>
              <a:t>continue to develop a chronologically secure knowledge and understanding of British, local and world history. They will look at connections, contrasts and trends over time and develop the appropriate use of historical terms, using a range of sources.</a:t>
            </a:r>
          </a:p>
          <a:p>
            <a:pPr algn="l">
              <a:spcBef>
                <a:spcPts val="0"/>
              </a:spcBef>
            </a:pPr>
            <a:endParaRPr lang="en-GB" sz="2800" u="sng" dirty="0">
              <a:latin typeface="NTFPreCursivefk" panose="03000400000000000000" pitchFamily="66" charset="0"/>
            </a:endParaRPr>
          </a:p>
          <a:p>
            <a:pPr algn="l">
              <a:spcBef>
                <a:spcPts val="0"/>
              </a:spcBef>
            </a:pPr>
            <a:r>
              <a:rPr lang="en-GB" sz="2800" b="1" u="sng" dirty="0">
                <a:latin typeface="NTFPreCursivefk" panose="03000400000000000000" pitchFamily="66" charset="0"/>
                <a:cs typeface="Calibri"/>
              </a:rPr>
              <a:t>In Lower Key Stage 2</a:t>
            </a:r>
            <a:endParaRPr lang="en-GB" sz="2800" b="1" dirty="0">
              <a:latin typeface="NTFPreCursivefk" panose="03000400000000000000" pitchFamily="66" charset="0"/>
              <a:cs typeface="Calibri"/>
            </a:endParaRPr>
          </a:p>
          <a:p>
            <a:pPr algn="l">
              <a:spcBef>
                <a:spcPts val="0"/>
              </a:spcBef>
            </a:pPr>
            <a:r>
              <a:rPr lang="en-GB" dirty="0">
                <a:latin typeface="NTFPreCursivefk" panose="03000400000000000000" pitchFamily="66" charset="0"/>
                <a:cs typeface="Calibri"/>
              </a:rPr>
              <a:t>They will study:</a:t>
            </a:r>
          </a:p>
          <a:p>
            <a:pPr marL="457200" indent="-457200" algn="l">
              <a:spcBef>
                <a:spcPts val="0"/>
              </a:spcBef>
              <a:buFont typeface="Arial" panose="020B0604020202020204" pitchFamily="34" charset="0"/>
              <a:buChar char="•"/>
            </a:pPr>
            <a:r>
              <a:rPr lang="en-GB" dirty="0">
                <a:latin typeface="NTFPreCursivefk" panose="03000400000000000000" pitchFamily="66" charset="0"/>
              </a:rPr>
              <a:t>changes in Britain from the Stone Age to the Iron Age</a:t>
            </a:r>
          </a:p>
          <a:p>
            <a:pPr marL="457200" indent="-457200" algn="l">
              <a:spcBef>
                <a:spcPts val="0"/>
              </a:spcBef>
              <a:buFont typeface="Arial" panose="020B0604020202020204" pitchFamily="34" charset="0"/>
              <a:buChar char="•"/>
            </a:pPr>
            <a:r>
              <a:rPr lang="en-GB" dirty="0">
                <a:latin typeface="NTFPreCursivefk" panose="03000400000000000000" pitchFamily="66" charset="0"/>
                <a:cs typeface="Calibri"/>
              </a:rPr>
              <a:t>Rome and it’s Impact on Britain.</a:t>
            </a:r>
          </a:p>
          <a:p>
            <a:pPr marL="457200" indent="-457200" algn="l">
              <a:spcBef>
                <a:spcPts val="0"/>
              </a:spcBef>
              <a:buFont typeface="Arial" panose="020B0604020202020204" pitchFamily="34" charset="0"/>
              <a:buChar char="•"/>
            </a:pPr>
            <a:r>
              <a:rPr lang="en-GB" dirty="0">
                <a:latin typeface="NTFPreCursivefk" panose="03000400000000000000" pitchFamily="66" charset="0"/>
                <a:cs typeface="Calibri"/>
              </a:rPr>
              <a:t>Anglo –Saxons</a:t>
            </a:r>
          </a:p>
          <a:p>
            <a:pPr marL="457200" indent="-457200" algn="l">
              <a:spcBef>
                <a:spcPts val="0"/>
              </a:spcBef>
              <a:buFont typeface="Arial" panose="020B0604020202020204" pitchFamily="34" charset="0"/>
              <a:buChar char="•"/>
            </a:pPr>
            <a:r>
              <a:rPr lang="en-GB" dirty="0">
                <a:latin typeface="NTFPreCursivefk" panose="03000400000000000000" pitchFamily="66" charset="0"/>
                <a:cs typeface="Calibri"/>
              </a:rPr>
              <a:t>Vikings</a:t>
            </a:r>
          </a:p>
          <a:p>
            <a:pPr marL="457200" indent="-457200" algn="l">
              <a:spcBef>
                <a:spcPts val="0"/>
              </a:spcBef>
              <a:buFont typeface="Arial" panose="020B0604020202020204" pitchFamily="34" charset="0"/>
              <a:buChar char="•"/>
            </a:pPr>
            <a:r>
              <a:rPr lang="en-GB" dirty="0">
                <a:latin typeface="NTFPreCursivefk" panose="03000400000000000000" pitchFamily="66" charset="0"/>
                <a:cs typeface="Calibri"/>
              </a:rPr>
              <a:t>Ancient Egypt</a:t>
            </a:r>
          </a:p>
          <a:p>
            <a:pPr algn="l">
              <a:spcBef>
                <a:spcPts val="0"/>
              </a:spcBef>
            </a:pPr>
            <a:endParaRPr lang="en-US" sz="2800" dirty="0">
              <a:latin typeface="Calibri"/>
              <a:cs typeface="Calibri"/>
            </a:endParaRPr>
          </a:p>
          <a:p>
            <a:pPr marL="0" indent="0" algn="l">
              <a:spcBef>
                <a:spcPts val="0"/>
              </a:spcBef>
            </a:pPr>
            <a:endParaRPr lang="en-US" sz="1800" dirty="0">
              <a:latin typeface="Calibri"/>
              <a:cs typeface="Calibri"/>
            </a:endParaRPr>
          </a:p>
        </p:txBody>
      </p:sp>
      <p:sp>
        <p:nvSpPr>
          <p:cNvPr id="7" name="Google Shape;86;p1">
            <a:extLst>
              <a:ext uri="{FF2B5EF4-FFF2-40B4-BE49-F238E27FC236}">
                <a16:creationId xmlns:a16="http://schemas.microsoft.com/office/drawing/2014/main" id="{29039EEB-6817-4167-B7BF-3BE7366A8902}"/>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CAAED838-C02D-46E0-B156-8B2B7305B356}"/>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643407C-E617-47F2-B51C-14AF46B65E2C}"/>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41138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0"/>
            <a:ext cx="9454165" cy="6583679"/>
          </a:xfrm>
          <a:prstGeom prst="rect">
            <a:avLst/>
          </a:prstGeom>
          <a:noFill/>
          <a:ln>
            <a:noFill/>
          </a:ln>
        </p:spPr>
        <p:txBody>
          <a:bodyPr spcFirstLastPara="1" vert="horz" wrap="square" lIns="91425" tIns="45700" rIns="91425" bIns="45700" rtlCol="0" anchor="t" anchorCtr="0">
            <a:noAutofit/>
          </a:bodyPr>
          <a:lstStyle/>
          <a:p>
            <a:pPr marL="0" indent="0" algn="l">
              <a:spcBef>
                <a:spcPts val="0"/>
              </a:spcBef>
            </a:pPr>
            <a:endParaRPr lang="en-US" sz="1800" dirty="0"/>
          </a:p>
          <a:p>
            <a:pPr marL="0" indent="0" algn="l">
              <a:spcBef>
                <a:spcPts val="0"/>
              </a:spcBef>
            </a:pPr>
            <a:r>
              <a:rPr lang="en-US" sz="4000" b="1" dirty="0">
                <a:latin typeface="NTFPreCursivefk" panose="03000400000000000000" pitchFamily="66" charset="0"/>
                <a:cs typeface="Calibri"/>
              </a:rPr>
              <a:t>History:</a:t>
            </a:r>
          </a:p>
          <a:p>
            <a:pPr marL="0" indent="0" algn="l">
              <a:spcBef>
                <a:spcPts val="0"/>
              </a:spcBef>
            </a:pPr>
            <a:endParaRPr lang="en-US" sz="3200" b="1" dirty="0">
              <a:latin typeface="NTFPreCursivefk" panose="03000400000000000000" pitchFamily="66" charset="0"/>
              <a:cs typeface="Calibri"/>
            </a:endParaRPr>
          </a:p>
          <a:p>
            <a:pPr marL="0" indent="0" algn="l">
              <a:spcBef>
                <a:spcPts val="0"/>
              </a:spcBef>
            </a:pPr>
            <a:r>
              <a:rPr lang="en-US" sz="3200" b="1" u="sng" dirty="0">
                <a:latin typeface="NTFPreCursivefk" panose="03000400000000000000" pitchFamily="66" charset="0"/>
                <a:cs typeface="Calibri"/>
              </a:rPr>
              <a:t>Upper Key Stage 2: </a:t>
            </a:r>
          </a:p>
          <a:p>
            <a:pPr marL="0" indent="0" algn="l">
              <a:spcBef>
                <a:spcPts val="0"/>
              </a:spcBef>
            </a:pPr>
            <a:endParaRPr lang="en-US" b="1" u="sng" dirty="0">
              <a:latin typeface="NTFPreCursivefk" panose="03000400000000000000" pitchFamily="66" charset="0"/>
              <a:cs typeface="Calibri"/>
            </a:endParaRPr>
          </a:p>
          <a:p>
            <a:pPr marL="0" indent="0" algn="l">
              <a:spcBef>
                <a:spcPts val="0"/>
              </a:spcBef>
            </a:pPr>
            <a:r>
              <a:rPr lang="en-US" sz="2800" dirty="0">
                <a:latin typeface="NTFPreCursivefk" panose="03000400000000000000" pitchFamily="66" charset="0"/>
                <a:cs typeface="Calibri"/>
              </a:rPr>
              <a:t>In Upper Key Stage 2 Children will study:</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Ancient Greeks</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Maya – comparison study with Anglo-Saxons</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Windrush</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Beyond 1066 - five significant monarchs or the Battle of Britain</a:t>
            </a:r>
          </a:p>
          <a:p>
            <a:pPr marL="342900" indent="-342900" algn="l">
              <a:spcBef>
                <a:spcPts val="0"/>
              </a:spcBef>
              <a:buFont typeface="Arial" panose="020B0604020202020204" pitchFamily="34" charset="0"/>
              <a:buChar char="•"/>
            </a:pPr>
            <a:r>
              <a:rPr lang="en-US" sz="2800" dirty="0">
                <a:latin typeface="NTFPreCursivefk" panose="03000400000000000000" pitchFamily="66" charset="0"/>
                <a:cs typeface="Calibri"/>
              </a:rPr>
              <a:t>Local Study</a:t>
            </a:r>
          </a:p>
          <a:p>
            <a:pPr marL="0" indent="0" algn="l">
              <a:spcBef>
                <a:spcPts val="0"/>
              </a:spcBef>
            </a:pPr>
            <a:endParaRPr lang="en-US" dirty="0">
              <a:latin typeface="Calibri"/>
              <a:cs typeface="Calibri"/>
            </a:endParaRPr>
          </a:p>
        </p:txBody>
      </p:sp>
      <p:sp>
        <p:nvSpPr>
          <p:cNvPr id="7" name="Google Shape;86;p1">
            <a:extLst>
              <a:ext uri="{FF2B5EF4-FFF2-40B4-BE49-F238E27FC236}">
                <a16:creationId xmlns:a16="http://schemas.microsoft.com/office/drawing/2014/main" id="{83A8C85E-F492-45C1-866F-F6DB508C52F7}"/>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9CCB83A0-2D4F-47BA-A407-A200E8A6D64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20A95086-DFB4-40DF-9C6E-9C5A77C8EE29}"/>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977503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ba91a8baf766659b1bd486879b60b1a8">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2bd09c3e8edd56e46991589677f6379f"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016997-deea-4fdb-a97d-61eed343007a">
      <Terms xmlns="http://schemas.microsoft.com/office/infopath/2007/PartnerControls"/>
    </lcf76f155ced4ddcb4097134ff3c332f>
    <TaxCatchAll xmlns="2b734e5c-e2cf-4d91-a88f-3e50b50b24d7" xsi:nil="true"/>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DepartmentsTaxHTField xmlns="2b734e5c-e2cf-4d91-a88f-3e50b50b24d7" xsi:nil="true"/>
    <DocumentTypeTaxHTField xmlns="2b734e5c-e2cf-4d91-a88f-3e50b50b24d7" xsi:nil="true"/>
    <Owner xmlns="2b734e5c-e2cf-4d91-a88f-3e50b50b24d7">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8DFDDE-AA64-4BCC-B987-3DBA59C8C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7A23C-C3AB-4899-8325-EB9460CB139D}">
  <ds:schemaRefs>
    <ds:schemaRef ds:uri="2b734e5c-e2cf-4d91-a88f-3e50b50b24d7"/>
    <ds:schemaRef ds:uri="a0520e7d-56ac-42ba-8299-7941f60600bb"/>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a5016997-deea-4fdb-a97d-61eed343007a"/>
    <ds:schemaRef ds:uri="http://schemas.microsoft.com/office/2006/metadata/properties"/>
  </ds:schemaRefs>
</ds:datastoreItem>
</file>

<file path=customXml/itemProps3.xml><?xml version="1.0" encoding="utf-8"?>
<ds:datastoreItem xmlns:ds="http://schemas.openxmlformats.org/officeDocument/2006/customXml" ds:itemID="{687FAD3D-C0CA-4925-AB2D-27A90746E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709</TotalTime>
  <Words>3143</Words>
  <Application>Microsoft Office PowerPoint</Application>
  <PresentationFormat>Widescreen</PresentationFormat>
  <Paragraphs>342</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NTFPreCursive</vt:lpstr>
      <vt:lpstr>NTFPreCursivefk</vt:lpstr>
      <vt:lpstr>Sassoon Penpals Joined</vt:lpstr>
      <vt:lpstr>Office Theme</vt:lpstr>
      <vt:lpstr>  </vt:lpstr>
      <vt:lpstr>History:  Why is History important?</vt:lpstr>
      <vt:lpstr>Metacognition in history</vt:lpstr>
      <vt:lpstr>Worked example</vt:lpstr>
      <vt:lpstr>History</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and Sequence: Key Stage 1</vt:lpstr>
      <vt:lpstr>Content and Sequence: Year 1</vt:lpstr>
      <vt:lpstr>Content and Sequence: Year 2</vt:lpstr>
      <vt:lpstr>Content and Sequence: Key Stage 2</vt:lpstr>
      <vt:lpstr>Content and Sequence: Year 3</vt:lpstr>
      <vt:lpstr>Content and Sequence: Year 4</vt:lpstr>
      <vt:lpstr>Content and Sequence: Year 4 continued</vt:lpstr>
      <vt:lpstr>Content and Sequence: Year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CDalton</cp:lastModifiedBy>
  <cp:revision>831</cp:revision>
  <dcterms:created xsi:type="dcterms:W3CDTF">2021-01-26T21:26:53Z</dcterms:created>
  <dcterms:modified xsi:type="dcterms:W3CDTF">2024-07-17T09:38:00Z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0x01010067357AAB1DFA674FA83BF637397B3A55</vt:lpwstr>
  </property>
</Properties>
</file>