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37"/>
  </p:notesMasterIdLst>
  <p:handoutMasterIdLst>
    <p:handoutMasterId r:id="rId38"/>
  </p:handoutMasterIdLst>
  <p:sldIdLst>
    <p:sldId id="288" r:id="rId2"/>
    <p:sldId id="289" r:id="rId3"/>
    <p:sldId id="312" r:id="rId4"/>
    <p:sldId id="310" r:id="rId5"/>
    <p:sldId id="290" r:id="rId6"/>
    <p:sldId id="291" r:id="rId7"/>
    <p:sldId id="311" r:id="rId8"/>
    <p:sldId id="292" r:id="rId9"/>
    <p:sldId id="313" r:id="rId10"/>
    <p:sldId id="294" r:id="rId11"/>
    <p:sldId id="295" r:id="rId12"/>
    <p:sldId id="296" r:id="rId13"/>
    <p:sldId id="303" r:id="rId14"/>
    <p:sldId id="302" r:id="rId15"/>
    <p:sldId id="297" r:id="rId16"/>
    <p:sldId id="298" r:id="rId17"/>
    <p:sldId id="257" r:id="rId18"/>
    <p:sldId id="258" r:id="rId19"/>
    <p:sldId id="259" r:id="rId20"/>
    <p:sldId id="261" r:id="rId21"/>
    <p:sldId id="262" r:id="rId22"/>
    <p:sldId id="274" r:id="rId23"/>
    <p:sldId id="276" r:id="rId24"/>
    <p:sldId id="279" r:id="rId25"/>
    <p:sldId id="280" r:id="rId26"/>
    <p:sldId id="281" r:id="rId27"/>
    <p:sldId id="282" r:id="rId28"/>
    <p:sldId id="304" r:id="rId29"/>
    <p:sldId id="305" r:id="rId30"/>
    <p:sldId id="284" r:id="rId31"/>
    <p:sldId id="299" r:id="rId32"/>
    <p:sldId id="309" r:id="rId33"/>
    <p:sldId id="300" r:id="rId34"/>
    <p:sldId id="314" r:id="rId35"/>
    <p:sldId id="301" r:id="rId36"/>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F7A7B-4F96-461E-8B01-A91645D77902}" v="2" dt="2024-01-11T15:14:51.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Fisher" userId="23ab8532-5346-428f-9be6-9f04a2d894bb" providerId="ADAL" clId="{092F7A7B-4F96-461E-8B01-A91645D77902}"/>
    <pc:docChg chg="custSel addSld modSld">
      <pc:chgData name="CFisher" userId="23ab8532-5346-428f-9be6-9f04a2d894bb" providerId="ADAL" clId="{092F7A7B-4F96-461E-8B01-A91645D77902}" dt="2024-01-11T17:15:40.080" v="231" actId="20577"/>
      <pc:docMkLst>
        <pc:docMk/>
      </pc:docMkLst>
      <pc:sldChg chg="modSp mod">
        <pc:chgData name="CFisher" userId="23ab8532-5346-428f-9be6-9f04a2d894bb" providerId="ADAL" clId="{092F7A7B-4F96-461E-8B01-A91645D77902}" dt="2024-01-11T17:15:40.080" v="231" actId="20577"/>
        <pc:sldMkLst>
          <pc:docMk/>
          <pc:sldMk cId="0" sldId="305"/>
        </pc:sldMkLst>
        <pc:spChg chg="mod">
          <ac:chgData name="CFisher" userId="23ab8532-5346-428f-9be6-9f04a2d894bb" providerId="ADAL" clId="{092F7A7B-4F96-461E-8B01-A91645D77902}" dt="2024-01-11T17:15:40.080" v="231" actId="20577"/>
          <ac:spMkLst>
            <pc:docMk/>
            <pc:sldMk cId="0" sldId="305"/>
            <ac:spMk id="2" creationId="{BC621C98-A1FD-4A6A-9710-401F88ACBE93}"/>
          </ac:spMkLst>
        </pc:spChg>
      </pc:sldChg>
      <pc:sldChg chg="addSp modSp new mod">
        <pc:chgData name="CFisher" userId="23ab8532-5346-428f-9be6-9f04a2d894bb" providerId="ADAL" clId="{092F7A7B-4F96-461E-8B01-A91645D77902}" dt="2024-01-11T15:15:15.663" v="135" actId="207"/>
        <pc:sldMkLst>
          <pc:docMk/>
          <pc:sldMk cId="1636669723" sldId="314"/>
        </pc:sldMkLst>
        <pc:spChg chg="mod">
          <ac:chgData name="CFisher" userId="23ab8532-5346-428f-9be6-9f04a2d894bb" providerId="ADAL" clId="{092F7A7B-4F96-461E-8B01-A91645D77902}" dt="2024-01-11T15:15:15.663" v="135" actId="207"/>
          <ac:spMkLst>
            <pc:docMk/>
            <pc:sldMk cId="1636669723" sldId="314"/>
            <ac:spMk id="2" creationId="{BD7BB477-EAB0-C80A-6950-DFE843C1755C}"/>
          </ac:spMkLst>
        </pc:spChg>
        <pc:spChg chg="add mod">
          <ac:chgData name="CFisher" userId="23ab8532-5346-428f-9be6-9f04a2d894bb" providerId="ADAL" clId="{092F7A7B-4F96-461E-8B01-A91645D77902}" dt="2024-01-11T15:13:58.240" v="130" actId="20577"/>
          <ac:spMkLst>
            <pc:docMk/>
            <pc:sldMk cId="1636669723" sldId="314"/>
            <ac:spMk id="3" creationId="{22CFD7D8-B534-FD7E-2005-20767AF6D7B6}"/>
          </ac:spMkLst>
        </pc:spChg>
        <pc:picChg chg="add mod">
          <ac:chgData name="CFisher" userId="23ab8532-5346-428f-9be6-9f04a2d894bb" providerId="ADAL" clId="{092F7A7B-4F96-461E-8B01-A91645D77902}" dt="2024-01-11T15:15:02.803" v="133" actId="14100"/>
          <ac:picMkLst>
            <pc:docMk/>
            <pc:sldMk cId="1636669723" sldId="314"/>
            <ac:picMk id="4" creationId="{C6E2410A-61FE-5ECF-E6D6-6B173264FA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6F7820-79F3-402E-952B-204E34E7783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F4FDC78-499E-488D-92FE-711F42BB2A9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832A03-B404-4D9B-82D3-BF7A6724284B}" type="datetimeFigureOut">
              <a:rPr lang="en-GB"/>
              <a:pPr>
                <a:defRPr/>
              </a:pPr>
              <a:t>11/01/2024</a:t>
            </a:fld>
            <a:endParaRPr lang="en-GB"/>
          </a:p>
        </p:txBody>
      </p:sp>
      <p:sp>
        <p:nvSpPr>
          <p:cNvPr id="4" name="Footer Placeholder 3">
            <a:extLst>
              <a:ext uri="{FF2B5EF4-FFF2-40B4-BE49-F238E27FC236}">
                <a16:creationId xmlns:a16="http://schemas.microsoft.com/office/drawing/2014/main" id="{C37E8672-E5F8-4CE1-9DB9-5B5DCFB7D0D6}"/>
              </a:ext>
            </a:extLst>
          </p:cNvPr>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7393BE2-F606-4E70-A3D0-911F2206D812}"/>
              </a:ext>
            </a:extLst>
          </p:cNvPr>
          <p:cNvSpPr>
            <a:spLocks noGrp="1"/>
          </p:cNvSpPr>
          <p:nvPr>
            <p:ph type="sldNum" sz="quarter" idx="3"/>
          </p:nvPr>
        </p:nvSpPr>
        <p:spPr>
          <a:xfrm>
            <a:off x="3849688" y="9431338"/>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8F3B6DA-86C9-4798-AC0C-C9E45179945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3DCAA89-F650-401F-8B45-822A401DF052}"/>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001" tIns="45501" rIns="91001" bIns="45501"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ltLang="en-US"/>
          </a:p>
        </p:txBody>
      </p:sp>
      <p:sp>
        <p:nvSpPr>
          <p:cNvPr id="3075" name="Rectangle 3">
            <a:extLst>
              <a:ext uri="{FF2B5EF4-FFF2-40B4-BE49-F238E27FC236}">
                <a16:creationId xmlns:a16="http://schemas.microsoft.com/office/drawing/2014/main" id="{E9E6B23A-76CB-4DE4-98EB-B1A63DA3AEA9}"/>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001" tIns="45501" rIns="91001" bIns="45501"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GB" altLang="en-US"/>
          </a:p>
        </p:txBody>
      </p:sp>
      <p:sp>
        <p:nvSpPr>
          <p:cNvPr id="3076" name="Rectangle 4">
            <a:extLst>
              <a:ext uri="{FF2B5EF4-FFF2-40B4-BE49-F238E27FC236}">
                <a16:creationId xmlns:a16="http://schemas.microsoft.com/office/drawing/2014/main" id="{634D1505-7530-9944-6F49-D2ECE059889D}"/>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0293363-5EBA-4182-8361-7116F5B4C99C}"/>
              </a:ext>
            </a:extLst>
          </p:cNvPr>
          <p:cNvSpPr>
            <a:spLocks noGrp="1" noChangeArrowheads="1"/>
          </p:cNvSpPr>
          <p:nvPr>
            <p:ph type="body" sz="quarter" idx="3"/>
          </p:nvPr>
        </p:nvSpPr>
        <p:spPr bwMode="auto">
          <a:xfrm>
            <a:off x="679450" y="4714875"/>
            <a:ext cx="5438775" cy="4468813"/>
          </a:xfrm>
          <a:prstGeom prst="rect">
            <a:avLst/>
          </a:prstGeom>
          <a:noFill/>
          <a:ln>
            <a:noFill/>
          </a:ln>
          <a:effectLst/>
        </p:spPr>
        <p:txBody>
          <a:bodyPr vert="horz" wrap="square" lIns="91001" tIns="45501" rIns="91001" bIns="4550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078" name="Rectangle 6">
            <a:extLst>
              <a:ext uri="{FF2B5EF4-FFF2-40B4-BE49-F238E27FC236}">
                <a16:creationId xmlns:a16="http://schemas.microsoft.com/office/drawing/2014/main" id="{FCAA7B9A-F0C6-4046-B6B6-E4042D7ACF97}"/>
              </a:ext>
            </a:extLst>
          </p:cNvPr>
          <p:cNvSpPr>
            <a:spLocks noGrp="1" noChangeArrowheads="1"/>
          </p:cNvSpPr>
          <p:nvPr>
            <p:ph type="ftr" sz="quarter" idx="4"/>
          </p:nvPr>
        </p:nvSpPr>
        <p:spPr bwMode="auto">
          <a:xfrm>
            <a:off x="0" y="9431338"/>
            <a:ext cx="2946400" cy="495300"/>
          </a:xfrm>
          <a:prstGeom prst="rect">
            <a:avLst/>
          </a:prstGeom>
          <a:noFill/>
          <a:ln>
            <a:noFill/>
          </a:ln>
          <a:effectLst/>
        </p:spPr>
        <p:txBody>
          <a:bodyPr vert="horz" wrap="square" lIns="91001" tIns="45501" rIns="91001" bIns="45501"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ltLang="en-US"/>
          </a:p>
        </p:txBody>
      </p:sp>
      <p:sp>
        <p:nvSpPr>
          <p:cNvPr id="3079" name="Rectangle 7">
            <a:extLst>
              <a:ext uri="{FF2B5EF4-FFF2-40B4-BE49-F238E27FC236}">
                <a16:creationId xmlns:a16="http://schemas.microsoft.com/office/drawing/2014/main" id="{7C336A73-0CA9-41B1-B510-9E8AE67D5FAC}"/>
              </a:ext>
            </a:extLst>
          </p:cNvPr>
          <p:cNvSpPr>
            <a:spLocks noGrp="1" noChangeArrowheads="1"/>
          </p:cNvSpPr>
          <p:nvPr>
            <p:ph type="sldNum" sz="quarter" idx="5"/>
          </p:nvPr>
        </p:nvSpPr>
        <p:spPr bwMode="auto">
          <a:xfrm>
            <a:off x="3849688" y="9431338"/>
            <a:ext cx="2946400" cy="495300"/>
          </a:xfrm>
          <a:prstGeom prst="rect">
            <a:avLst/>
          </a:prstGeom>
          <a:noFill/>
          <a:ln>
            <a:noFill/>
          </a:ln>
          <a:effectLst/>
        </p:spPr>
        <p:txBody>
          <a:bodyPr vert="horz" wrap="square" lIns="91001" tIns="45501" rIns="91001" bIns="45501" numCol="1" anchor="b" anchorCtr="0" compatLnSpc="1">
            <a:prstTxWarp prst="textNoShape">
              <a:avLst/>
            </a:prstTxWarp>
          </a:bodyPr>
          <a:lstStyle>
            <a:lvl1pPr algn="r" eaLnBrk="1" hangingPunct="1">
              <a:defRPr sz="1200"/>
            </a:lvl1pPr>
          </a:lstStyle>
          <a:p>
            <a:fld id="{2AAC05C1-B62C-436C-9550-D7B6EFBE2DD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6190CAC-BCF4-6CEE-67F9-5AEDC96726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A8527E-1FBC-4E03-998A-B2E05C0D197E}" type="slidenum">
              <a:rPr lang="en-GB" altLang="en-US"/>
              <a:pPr>
                <a:spcBef>
                  <a:spcPct val="0"/>
                </a:spcBef>
              </a:pPr>
              <a:t>1</a:t>
            </a:fld>
            <a:endParaRPr lang="en-GB" altLang="en-US"/>
          </a:p>
        </p:txBody>
      </p:sp>
      <p:sp>
        <p:nvSpPr>
          <p:cNvPr id="6147" name="Rectangle 2">
            <a:extLst>
              <a:ext uri="{FF2B5EF4-FFF2-40B4-BE49-F238E27FC236}">
                <a16:creationId xmlns:a16="http://schemas.microsoft.com/office/drawing/2014/main" id="{4AF8C793-F62A-F002-6EBB-8B78B240F6A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BD97218-52DA-9645-4C52-B808CC4F8C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A69FE1D-0B95-6BEC-6D15-F8B29D9761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DDA5A5-B1D2-4B1C-B414-0ADADA1B52A2}" type="slidenum">
              <a:rPr lang="en-GB" altLang="en-US"/>
              <a:pPr>
                <a:spcBef>
                  <a:spcPct val="0"/>
                </a:spcBef>
              </a:pPr>
              <a:t>14</a:t>
            </a:fld>
            <a:endParaRPr lang="en-GB" altLang="en-US"/>
          </a:p>
        </p:txBody>
      </p:sp>
      <p:sp>
        <p:nvSpPr>
          <p:cNvPr id="26627" name="Rectangle 2">
            <a:extLst>
              <a:ext uri="{FF2B5EF4-FFF2-40B4-BE49-F238E27FC236}">
                <a16:creationId xmlns:a16="http://schemas.microsoft.com/office/drawing/2014/main" id="{0E17ABA9-CB4F-A682-E071-29734D343CE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E860851-63D5-4668-D618-5F3021ECB4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BA2196-162B-9888-2930-9BEC32E786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08176E-2AF4-4D6B-9744-73DB6C271796}" type="slidenum">
              <a:rPr lang="en-GB" altLang="en-US"/>
              <a:pPr>
                <a:spcBef>
                  <a:spcPct val="0"/>
                </a:spcBef>
              </a:pPr>
              <a:t>15</a:t>
            </a:fld>
            <a:endParaRPr lang="en-GB" altLang="en-US"/>
          </a:p>
        </p:txBody>
      </p:sp>
      <p:sp>
        <p:nvSpPr>
          <p:cNvPr id="28675" name="Rectangle 2">
            <a:extLst>
              <a:ext uri="{FF2B5EF4-FFF2-40B4-BE49-F238E27FC236}">
                <a16:creationId xmlns:a16="http://schemas.microsoft.com/office/drawing/2014/main" id="{7C10E7A1-4395-F41A-FE97-6007573750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FF1B4CB-C0F8-345D-A7AC-34F4287B2E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A4DF518-9714-F7DE-A444-1E08DDAA52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563178-B3BF-4A3C-BE5E-A569DFD0E8DB}" type="slidenum">
              <a:rPr lang="en-GB" altLang="en-US"/>
              <a:pPr>
                <a:spcBef>
                  <a:spcPct val="0"/>
                </a:spcBef>
              </a:pPr>
              <a:t>16</a:t>
            </a:fld>
            <a:endParaRPr lang="en-GB" altLang="en-US"/>
          </a:p>
        </p:txBody>
      </p:sp>
      <p:sp>
        <p:nvSpPr>
          <p:cNvPr id="30723" name="Rectangle 2">
            <a:extLst>
              <a:ext uri="{FF2B5EF4-FFF2-40B4-BE49-F238E27FC236}">
                <a16:creationId xmlns:a16="http://schemas.microsoft.com/office/drawing/2014/main" id="{365812F2-A4C4-E663-680C-0AA6E72D44F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7E79B5F-2510-9D85-B90D-36178C1880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1B5AA6B-EA0F-08E7-AC8B-D91127EAB2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4D5620-0795-4CD8-8BE3-78326DCBDE9E}" type="slidenum">
              <a:rPr lang="en-GB" altLang="en-US"/>
              <a:pPr>
                <a:spcBef>
                  <a:spcPct val="0"/>
                </a:spcBef>
              </a:pPr>
              <a:t>17</a:t>
            </a:fld>
            <a:endParaRPr lang="en-GB" altLang="en-US"/>
          </a:p>
        </p:txBody>
      </p:sp>
      <p:sp>
        <p:nvSpPr>
          <p:cNvPr id="32771" name="Rectangle 2">
            <a:extLst>
              <a:ext uri="{FF2B5EF4-FFF2-40B4-BE49-F238E27FC236}">
                <a16:creationId xmlns:a16="http://schemas.microsoft.com/office/drawing/2014/main" id="{9FC88322-2B53-A8F0-C300-0EA5648F6AF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232CEA-9D4B-F8D8-80BC-636302E54F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b="1"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03ADB52-35C0-EA49-1BB3-2EA3CC25DC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A1D3AA-92EC-487C-B093-7F13C2307730}" type="slidenum">
              <a:rPr lang="en-GB" altLang="en-US"/>
              <a:pPr>
                <a:spcBef>
                  <a:spcPct val="0"/>
                </a:spcBef>
              </a:pPr>
              <a:t>18</a:t>
            </a:fld>
            <a:endParaRPr lang="en-GB" altLang="en-US"/>
          </a:p>
        </p:txBody>
      </p:sp>
      <p:sp>
        <p:nvSpPr>
          <p:cNvPr id="34819" name="Rectangle 2">
            <a:extLst>
              <a:ext uri="{FF2B5EF4-FFF2-40B4-BE49-F238E27FC236}">
                <a16:creationId xmlns:a16="http://schemas.microsoft.com/office/drawing/2014/main" id="{B02CA4DC-210D-4910-E49D-F5B48F417F7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1138909-B0F5-4303-068A-FCE072ACDD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79F664B-8B15-E91E-5C7C-5C11E383AF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B3E1AF-5EE1-4514-A966-9CF05BCD5A7D}" type="slidenum">
              <a:rPr lang="en-GB" altLang="en-US"/>
              <a:pPr>
                <a:spcBef>
                  <a:spcPct val="0"/>
                </a:spcBef>
              </a:pPr>
              <a:t>19</a:t>
            </a:fld>
            <a:endParaRPr lang="en-GB" altLang="en-US"/>
          </a:p>
        </p:txBody>
      </p:sp>
      <p:sp>
        <p:nvSpPr>
          <p:cNvPr id="36867" name="Rectangle 2">
            <a:extLst>
              <a:ext uri="{FF2B5EF4-FFF2-40B4-BE49-F238E27FC236}">
                <a16:creationId xmlns:a16="http://schemas.microsoft.com/office/drawing/2014/main" id="{426E2174-E89A-AA6E-3671-AB9C89F45CE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8D060C9-DA10-5D84-4138-5C829132E3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b="1" dirty="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F12F322-2069-625A-E861-2BC830FE5E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76B556-5F0A-47F8-B5E9-BE903A424285}" type="slidenum">
              <a:rPr lang="en-GB" altLang="en-US"/>
              <a:pPr>
                <a:spcBef>
                  <a:spcPct val="0"/>
                </a:spcBef>
              </a:pPr>
              <a:t>20</a:t>
            </a:fld>
            <a:endParaRPr lang="en-GB" altLang="en-US"/>
          </a:p>
        </p:txBody>
      </p:sp>
      <p:sp>
        <p:nvSpPr>
          <p:cNvPr id="38915" name="Rectangle 2">
            <a:extLst>
              <a:ext uri="{FF2B5EF4-FFF2-40B4-BE49-F238E27FC236}">
                <a16:creationId xmlns:a16="http://schemas.microsoft.com/office/drawing/2014/main" id="{A2A5354F-BCB7-4EE7-29F1-79F7E44C1DA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5A1DFF5-2833-8DCD-97F7-FB51024CB2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08A3343-8C01-10D3-68DF-8F0FF79467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F843C3-66A3-45CF-8F67-334E9BD2561B}" type="slidenum">
              <a:rPr lang="en-GB" altLang="en-US"/>
              <a:pPr>
                <a:spcBef>
                  <a:spcPct val="0"/>
                </a:spcBef>
              </a:pPr>
              <a:t>21</a:t>
            </a:fld>
            <a:endParaRPr lang="en-GB" altLang="en-US"/>
          </a:p>
        </p:txBody>
      </p:sp>
      <p:sp>
        <p:nvSpPr>
          <p:cNvPr id="40963" name="Rectangle 2">
            <a:extLst>
              <a:ext uri="{FF2B5EF4-FFF2-40B4-BE49-F238E27FC236}">
                <a16:creationId xmlns:a16="http://schemas.microsoft.com/office/drawing/2014/main" id="{00CA2B92-116F-261D-EBFA-F5873A739F0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12BD9BF-9ED3-8D07-A6F2-1642AFEFDA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1BB281B-8E5F-123F-C51D-3A193BF735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F3A36-C578-4DBB-AFBD-978D503AE4C0}" type="slidenum">
              <a:rPr lang="en-GB" altLang="en-US"/>
              <a:pPr>
                <a:spcBef>
                  <a:spcPct val="0"/>
                </a:spcBef>
              </a:pPr>
              <a:t>22</a:t>
            </a:fld>
            <a:endParaRPr lang="en-GB" altLang="en-US"/>
          </a:p>
        </p:txBody>
      </p:sp>
      <p:sp>
        <p:nvSpPr>
          <p:cNvPr id="43011" name="Rectangle 2">
            <a:extLst>
              <a:ext uri="{FF2B5EF4-FFF2-40B4-BE49-F238E27FC236}">
                <a16:creationId xmlns:a16="http://schemas.microsoft.com/office/drawing/2014/main" id="{0B2C9E96-3436-AEA1-3D96-0B3A4EEA3E6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D875190-B632-B3E2-8D1B-BD81C029B3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95143A0-6BAE-EF4D-39F2-5F91B0B003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6A174D-7508-4C4B-AB5C-682EE31713C3}" type="slidenum">
              <a:rPr lang="en-GB" altLang="en-US"/>
              <a:pPr>
                <a:spcBef>
                  <a:spcPct val="0"/>
                </a:spcBef>
              </a:pPr>
              <a:t>23</a:t>
            </a:fld>
            <a:endParaRPr lang="en-GB" altLang="en-US"/>
          </a:p>
        </p:txBody>
      </p:sp>
      <p:sp>
        <p:nvSpPr>
          <p:cNvPr id="45059" name="Rectangle 2">
            <a:extLst>
              <a:ext uri="{FF2B5EF4-FFF2-40B4-BE49-F238E27FC236}">
                <a16:creationId xmlns:a16="http://schemas.microsoft.com/office/drawing/2014/main" id="{1ED9FD37-B7B0-7999-1D4C-8C782475B73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3031A97-4E21-26A0-F009-7EA3DA0744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A51FCD5-75A7-CFC0-CD86-A2C0A1CAFC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75E1C1-C238-4028-B1B0-12924AFC89BD}" type="slidenum">
              <a:rPr lang="en-GB" altLang="en-US"/>
              <a:pPr>
                <a:spcBef>
                  <a:spcPct val="0"/>
                </a:spcBef>
              </a:pPr>
              <a:t>2</a:t>
            </a:fld>
            <a:endParaRPr lang="en-GB" altLang="en-US"/>
          </a:p>
        </p:txBody>
      </p:sp>
      <p:sp>
        <p:nvSpPr>
          <p:cNvPr id="8195" name="Rectangle 2">
            <a:extLst>
              <a:ext uri="{FF2B5EF4-FFF2-40B4-BE49-F238E27FC236}">
                <a16:creationId xmlns:a16="http://schemas.microsoft.com/office/drawing/2014/main" id="{1D9D73FD-1AA2-9F85-15DA-432C9CF05FA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1EDEF62-229F-3CC3-AA23-0ADF8C4302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6647282-5FA2-E64B-57BB-A835AD3657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4CCEB7-0CF0-448C-9AA4-490D4A740907}" type="slidenum">
              <a:rPr lang="en-GB" altLang="en-US"/>
              <a:pPr>
                <a:spcBef>
                  <a:spcPct val="0"/>
                </a:spcBef>
              </a:pPr>
              <a:t>24</a:t>
            </a:fld>
            <a:endParaRPr lang="en-GB" altLang="en-US"/>
          </a:p>
        </p:txBody>
      </p:sp>
      <p:sp>
        <p:nvSpPr>
          <p:cNvPr id="49155" name="Rectangle 2">
            <a:extLst>
              <a:ext uri="{FF2B5EF4-FFF2-40B4-BE49-F238E27FC236}">
                <a16:creationId xmlns:a16="http://schemas.microsoft.com/office/drawing/2014/main" id="{9F2874C7-C9B6-AB74-D745-24B73A33E5A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4BA08A2-5D1B-266F-F8D2-11ED3493CF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2D265AC-7C45-5D8F-252D-F15EC6E1FC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978DBB-7FD5-4488-AF15-BC44A47C359C}" type="slidenum">
              <a:rPr lang="en-GB" altLang="en-US"/>
              <a:pPr>
                <a:spcBef>
                  <a:spcPct val="0"/>
                </a:spcBef>
              </a:pPr>
              <a:t>25</a:t>
            </a:fld>
            <a:endParaRPr lang="en-GB" altLang="en-US"/>
          </a:p>
        </p:txBody>
      </p:sp>
      <p:sp>
        <p:nvSpPr>
          <p:cNvPr id="51203" name="Rectangle 2">
            <a:extLst>
              <a:ext uri="{FF2B5EF4-FFF2-40B4-BE49-F238E27FC236}">
                <a16:creationId xmlns:a16="http://schemas.microsoft.com/office/drawing/2014/main" id="{4F7FD996-C32B-4461-C4B6-13DBB875551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9B1D84A-6389-6EAF-F710-E7EDD448C8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b="1">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1C626E9-E689-1878-3595-C67E785495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EBDBE1-0CC2-48FC-8CA5-B27102572F3D}" type="slidenum">
              <a:rPr lang="en-GB" altLang="en-US"/>
              <a:pPr>
                <a:spcBef>
                  <a:spcPct val="0"/>
                </a:spcBef>
              </a:pPr>
              <a:t>26</a:t>
            </a:fld>
            <a:endParaRPr lang="en-GB" altLang="en-US"/>
          </a:p>
        </p:txBody>
      </p:sp>
      <p:sp>
        <p:nvSpPr>
          <p:cNvPr id="53251" name="Rectangle 2">
            <a:extLst>
              <a:ext uri="{FF2B5EF4-FFF2-40B4-BE49-F238E27FC236}">
                <a16:creationId xmlns:a16="http://schemas.microsoft.com/office/drawing/2014/main" id="{C56CAC68-48C3-00E1-B805-296CBA01E58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C7475E7-E294-7A9F-B945-95A7DD1BFA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D35D0F4-B47D-193C-4229-521E8C8688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198C1B-DDDD-415F-A432-5BCB924AFE22}" type="slidenum">
              <a:rPr lang="en-GB" altLang="en-US"/>
              <a:pPr>
                <a:spcBef>
                  <a:spcPct val="0"/>
                </a:spcBef>
              </a:pPr>
              <a:t>27</a:t>
            </a:fld>
            <a:endParaRPr lang="en-GB" altLang="en-US"/>
          </a:p>
        </p:txBody>
      </p:sp>
      <p:sp>
        <p:nvSpPr>
          <p:cNvPr id="55299" name="Rectangle 2">
            <a:extLst>
              <a:ext uri="{FF2B5EF4-FFF2-40B4-BE49-F238E27FC236}">
                <a16:creationId xmlns:a16="http://schemas.microsoft.com/office/drawing/2014/main" id="{03D20B94-A84E-466F-D9D9-D31D168CA06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626EB94-F374-AB4B-EF50-5F894B14BE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0C54588-A15A-B11F-6D6E-B4BFE9AF73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D8AA9C3-6A0B-4335-92C7-3335EB332B27}" type="slidenum">
              <a:rPr lang="en-GB" altLang="en-US"/>
              <a:pPr>
                <a:spcBef>
                  <a:spcPct val="0"/>
                </a:spcBef>
              </a:pPr>
              <a:t>30</a:t>
            </a:fld>
            <a:endParaRPr lang="en-GB" altLang="en-US"/>
          </a:p>
        </p:txBody>
      </p:sp>
      <p:sp>
        <p:nvSpPr>
          <p:cNvPr id="59395" name="Rectangle 2">
            <a:extLst>
              <a:ext uri="{FF2B5EF4-FFF2-40B4-BE49-F238E27FC236}">
                <a16:creationId xmlns:a16="http://schemas.microsoft.com/office/drawing/2014/main" id="{C13E80D6-916F-7A1B-844E-3C3CC3A67C5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D185766-20B9-0477-404D-22C9057EB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EF6C6EB-6E7E-F611-16EB-03B1036A97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A86A04-18AA-4C63-97D9-A404BE586751}" type="slidenum">
              <a:rPr lang="en-GB" altLang="en-US"/>
              <a:pPr>
                <a:spcBef>
                  <a:spcPct val="0"/>
                </a:spcBef>
              </a:pPr>
              <a:t>31</a:t>
            </a:fld>
            <a:endParaRPr lang="en-GB" altLang="en-US"/>
          </a:p>
        </p:txBody>
      </p:sp>
      <p:sp>
        <p:nvSpPr>
          <p:cNvPr id="61443" name="Rectangle 7">
            <a:extLst>
              <a:ext uri="{FF2B5EF4-FFF2-40B4-BE49-F238E27FC236}">
                <a16:creationId xmlns:a16="http://schemas.microsoft.com/office/drawing/2014/main" id="{7D62626A-E108-5F7A-5E00-9263ADEC2DE1}"/>
              </a:ext>
            </a:extLst>
          </p:cNvPr>
          <p:cNvSpPr txBox="1">
            <a:spLocks noGrp="1" noChangeArrowheads="1"/>
          </p:cNvSpPr>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86209F2-FF5C-4BDB-8A8B-3047C2438E9C}" type="slidenum">
              <a:rPr lang="en-US" altLang="en-US"/>
              <a:pPr algn="r" eaLnBrk="1" hangingPunct="1">
                <a:spcBef>
                  <a:spcPct val="0"/>
                </a:spcBef>
              </a:pPr>
              <a:t>31</a:t>
            </a:fld>
            <a:endParaRPr lang="en-US" altLang="en-US"/>
          </a:p>
        </p:txBody>
      </p:sp>
      <p:sp>
        <p:nvSpPr>
          <p:cNvPr id="61444" name="Rectangle 2">
            <a:extLst>
              <a:ext uri="{FF2B5EF4-FFF2-40B4-BE49-F238E27FC236}">
                <a16:creationId xmlns:a16="http://schemas.microsoft.com/office/drawing/2014/main" id="{494C5E3C-895F-36C1-C4D9-B98C104FA531}"/>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8D9D831C-ABA0-8375-B435-82ECFCFD90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3BF59BD-D339-E3C4-A913-6CD043A108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A06DD3-C8CD-4CF0-9C90-EB95A19EC340}" type="slidenum">
              <a:rPr lang="en-GB" altLang="en-US"/>
              <a:pPr>
                <a:spcBef>
                  <a:spcPct val="0"/>
                </a:spcBef>
              </a:pPr>
              <a:t>32</a:t>
            </a:fld>
            <a:endParaRPr lang="en-GB" altLang="en-US"/>
          </a:p>
        </p:txBody>
      </p:sp>
      <p:sp>
        <p:nvSpPr>
          <p:cNvPr id="63491" name="Rectangle 7">
            <a:extLst>
              <a:ext uri="{FF2B5EF4-FFF2-40B4-BE49-F238E27FC236}">
                <a16:creationId xmlns:a16="http://schemas.microsoft.com/office/drawing/2014/main" id="{6BF931B6-5560-2024-D6E0-869D68B6C6AA}"/>
              </a:ext>
            </a:extLst>
          </p:cNvPr>
          <p:cNvSpPr txBox="1">
            <a:spLocks noGrp="1" noChangeArrowheads="1"/>
          </p:cNvSpPr>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68D8BAF-BEDC-46A3-B336-C5194702591C}" type="slidenum">
              <a:rPr lang="en-US" altLang="en-US"/>
              <a:pPr algn="r" eaLnBrk="1" hangingPunct="1">
                <a:spcBef>
                  <a:spcPct val="0"/>
                </a:spcBef>
              </a:pPr>
              <a:t>32</a:t>
            </a:fld>
            <a:endParaRPr lang="en-US" altLang="en-US"/>
          </a:p>
        </p:txBody>
      </p:sp>
      <p:sp>
        <p:nvSpPr>
          <p:cNvPr id="63492" name="Rectangle 2">
            <a:extLst>
              <a:ext uri="{FF2B5EF4-FFF2-40B4-BE49-F238E27FC236}">
                <a16:creationId xmlns:a16="http://schemas.microsoft.com/office/drawing/2014/main" id="{F504DDE4-C664-F4BF-16C7-DBE09BF761BF}"/>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5303BE7C-7D7E-F252-B5C7-386B96AF38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F25A49F-5288-4952-77C7-7EA794FDF3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A13FDEF-91BD-4996-AB9C-12CEA5DEE404}" type="slidenum">
              <a:rPr lang="en-GB" altLang="en-US"/>
              <a:pPr>
                <a:spcBef>
                  <a:spcPct val="0"/>
                </a:spcBef>
              </a:pPr>
              <a:t>33</a:t>
            </a:fld>
            <a:endParaRPr lang="en-GB" altLang="en-US"/>
          </a:p>
        </p:txBody>
      </p:sp>
      <p:sp>
        <p:nvSpPr>
          <p:cNvPr id="65539" name="Rectangle 7">
            <a:extLst>
              <a:ext uri="{FF2B5EF4-FFF2-40B4-BE49-F238E27FC236}">
                <a16:creationId xmlns:a16="http://schemas.microsoft.com/office/drawing/2014/main" id="{A3D800F7-B8A4-6222-D7D3-138FF7B60E3C}"/>
              </a:ext>
            </a:extLst>
          </p:cNvPr>
          <p:cNvSpPr txBox="1">
            <a:spLocks noGrp="1" noChangeArrowheads="1"/>
          </p:cNvSpPr>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01" tIns="45501" rIns="91001" bIns="45501"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30D3805-9ED9-403C-9973-72BF7C44A396}" type="slidenum">
              <a:rPr lang="en-US" altLang="en-US"/>
              <a:pPr algn="r" eaLnBrk="1" hangingPunct="1">
                <a:spcBef>
                  <a:spcPct val="0"/>
                </a:spcBef>
              </a:pPr>
              <a:t>33</a:t>
            </a:fld>
            <a:endParaRPr lang="en-US" altLang="en-US"/>
          </a:p>
        </p:txBody>
      </p:sp>
      <p:sp>
        <p:nvSpPr>
          <p:cNvPr id="65540" name="Rectangle 2">
            <a:extLst>
              <a:ext uri="{FF2B5EF4-FFF2-40B4-BE49-F238E27FC236}">
                <a16:creationId xmlns:a16="http://schemas.microsoft.com/office/drawing/2014/main" id="{6DAE5FE3-7F6D-5117-4428-4CE35AC4D1B9}"/>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3B4F42EB-B1B3-9083-8ECC-9549BF1918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7F7E85C-2DF3-86FA-D5C9-D1D3106D1F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064A31-ED0F-4E13-BD19-5AE45F984878}" type="slidenum">
              <a:rPr lang="en-GB" altLang="en-US"/>
              <a:pPr>
                <a:spcBef>
                  <a:spcPct val="0"/>
                </a:spcBef>
              </a:pPr>
              <a:t>35</a:t>
            </a:fld>
            <a:endParaRPr lang="en-GB" altLang="en-US"/>
          </a:p>
        </p:txBody>
      </p:sp>
      <p:sp>
        <p:nvSpPr>
          <p:cNvPr id="67587" name="Rectangle 2">
            <a:extLst>
              <a:ext uri="{FF2B5EF4-FFF2-40B4-BE49-F238E27FC236}">
                <a16:creationId xmlns:a16="http://schemas.microsoft.com/office/drawing/2014/main" id="{61D23354-84A3-F654-297B-58977052BD2C}"/>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C23BBAA-0319-CF9E-733D-CDA5EE6ABB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3D0FB9D-B88A-5155-DD33-F0EDF06125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39D330-B6A4-4306-AFE7-0CD4BFFFB35B}" type="slidenum">
              <a:rPr lang="en-GB" altLang="en-US"/>
              <a:pPr>
                <a:spcBef>
                  <a:spcPct val="0"/>
                </a:spcBef>
              </a:pPr>
              <a:t>5</a:t>
            </a:fld>
            <a:endParaRPr lang="en-GB" altLang="en-US"/>
          </a:p>
        </p:txBody>
      </p:sp>
      <p:sp>
        <p:nvSpPr>
          <p:cNvPr id="11267" name="Rectangle 2">
            <a:extLst>
              <a:ext uri="{FF2B5EF4-FFF2-40B4-BE49-F238E27FC236}">
                <a16:creationId xmlns:a16="http://schemas.microsoft.com/office/drawing/2014/main" id="{C0B48B19-9F0F-AD1E-848E-38C177B0B2F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34AF613-00B7-1673-4D51-AC6CA8AEDB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A2AC4E-4142-362D-9EDD-20D5ED64E4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3F63E5-3426-4C01-8D95-3BC41853BECD}" type="slidenum">
              <a:rPr lang="en-GB" altLang="en-US"/>
              <a:pPr>
                <a:spcBef>
                  <a:spcPct val="0"/>
                </a:spcBef>
              </a:pPr>
              <a:t>6</a:t>
            </a:fld>
            <a:endParaRPr lang="en-GB" altLang="en-US"/>
          </a:p>
        </p:txBody>
      </p:sp>
      <p:sp>
        <p:nvSpPr>
          <p:cNvPr id="13315" name="Rectangle 2">
            <a:extLst>
              <a:ext uri="{FF2B5EF4-FFF2-40B4-BE49-F238E27FC236}">
                <a16:creationId xmlns:a16="http://schemas.microsoft.com/office/drawing/2014/main" id="{BE44A323-8ACD-5C0A-DA68-A933C29F394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3D11A0E2-23C0-8E7F-1D62-DF151C50BD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85A3333-244B-6648-3A2F-C53B5D7D1E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BF16B1-C828-403E-BE17-D5401B8FE450}" type="slidenum">
              <a:rPr lang="en-GB" altLang="en-US"/>
              <a:pPr>
                <a:spcBef>
                  <a:spcPct val="0"/>
                </a:spcBef>
              </a:pPr>
              <a:t>8</a:t>
            </a:fld>
            <a:endParaRPr lang="en-GB" altLang="en-US"/>
          </a:p>
        </p:txBody>
      </p:sp>
      <p:sp>
        <p:nvSpPr>
          <p:cNvPr id="16387" name="Rectangle 2">
            <a:extLst>
              <a:ext uri="{FF2B5EF4-FFF2-40B4-BE49-F238E27FC236}">
                <a16:creationId xmlns:a16="http://schemas.microsoft.com/office/drawing/2014/main" id="{03AB11A6-DF3F-F2EE-C3B5-EAD4142ABD2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90F9B14-0DDA-AEAE-1F6B-2ADD5DBDB5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1F1E0A9-EF16-8018-D183-191B13C7AF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857852F-DB47-4E70-BC7D-AC4B76C429C0}" type="slidenum">
              <a:rPr lang="en-GB" altLang="en-US"/>
              <a:pPr>
                <a:spcBef>
                  <a:spcPct val="0"/>
                </a:spcBef>
              </a:pPr>
              <a:t>10</a:t>
            </a:fld>
            <a:endParaRPr lang="en-GB" altLang="en-US"/>
          </a:p>
        </p:txBody>
      </p:sp>
      <p:sp>
        <p:nvSpPr>
          <p:cNvPr id="18435" name="Rectangle 2">
            <a:extLst>
              <a:ext uri="{FF2B5EF4-FFF2-40B4-BE49-F238E27FC236}">
                <a16:creationId xmlns:a16="http://schemas.microsoft.com/office/drawing/2014/main" id="{91C01D43-6F5B-DBE8-5E13-D7C9347D382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4C2631E-9141-B859-8CED-7B4DCF0C6C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24697A4-5A7F-7403-0793-6F0BDE07F0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C6E75B-09DA-4CF0-923D-2ADBC7C84031}" type="slidenum">
              <a:rPr lang="en-GB" altLang="en-US"/>
              <a:pPr>
                <a:spcBef>
                  <a:spcPct val="0"/>
                </a:spcBef>
              </a:pPr>
              <a:t>11</a:t>
            </a:fld>
            <a:endParaRPr lang="en-GB" altLang="en-US"/>
          </a:p>
        </p:txBody>
      </p:sp>
      <p:sp>
        <p:nvSpPr>
          <p:cNvPr id="20483" name="Rectangle 2">
            <a:extLst>
              <a:ext uri="{FF2B5EF4-FFF2-40B4-BE49-F238E27FC236}">
                <a16:creationId xmlns:a16="http://schemas.microsoft.com/office/drawing/2014/main" id="{7A2D60A2-BB99-CC43-2977-F443CAEBABE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D7B53995-B83D-AF63-8066-1BD11063F7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F02BF32-8115-3465-CCB4-16F81C3B85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BC3073-DF9C-4733-85E4-24E5927F5DA5}" type="slidenum">
              <a:rPr lang="en-GB" altLang="en-US"/>
              <a:pPr>
                <a:spcBef>
                  <a:spcPct val="0"/>
                </a:spcBef>
              </a:pPr>
              <a:t>12</a:t>
            </a:fld>
            <a:endParaRPr lang="en-GB" altLang="en-US"/>
          </a:p>
        </p:txBody>
      </p:sp>
      <p:sp>
        <p:nvSpPr>
          <p:cNvPr id="22531" name="Rectangle 2">
            <a:extLst>
              <a:ext uri="{FF2B5EF4-FFF2-40B4-BE49-F238E27FC236}">
                <a16:creationId xmlns:a16="http://schemas.microsoft.com/office/drawing/2014/main" id="{FF641836-DA6E-A67E-B165-96F321ADBE8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61E0871-609D-E458-FEC6-34857BDDAA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1E5A87-0719-B5AC-DC5F-7DA9F33D26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8188" indent="-284163">
              <a:spcBef>
                <a:spcPct val="30000"/>
              </a:spcBef>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defRPr sz="1200">
                <a:solidFill>
                  <a:schemeClr val="tx1"/>
                </a:solidFill>
                <a:latin typeface="Arial" panose="020B0604020202020204" pitchFamily="34" charset="0"/>
                <a:cs typeface="Arial" panose="020B0604020202020204" pitchFamily="34" charset="0"/>
              </a:defRPr>
            </a:lvl3pPr>
            <a:lvl4pPr marL="1592263" indent="-227013">
              <a:spcBef>
                <a:spcPct val="30000"/>
              </a:spcBef>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8C4B07-A76D-47E4-809D-B165B31DC3EB}" type="slidenum">
              <a:rPr lang="en-GB" altLang="en-US"/>
              <a:pPr>
                <a:spcBef>
                  <a:spcPct val="0"/>
                </a:spcBef>
              </a:pPr>
              <a:t>13</a:t>
            </a:fld>
            <a:endParaRPr lang="en-GB" altLang="en-US"/>
          </a:p>
        </p:txBody>
      </p:sp>
      <p:sp>
        <p:nvSpPr>
          <p:cNvPr id="24579" name="Rectangle 2">
            <a:extLst>
              <a:ext uri="{FF2B5EF4-FFF2-40B4-BE49-F238E27FC236}">
                <a16:creationId xmlns:a16="http://schemas.microsoft.com/office/drawing/2014/main" id="{A773CCA4-C82C-5D83-D255-193785CC62A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49931A4-517E-540F-1045-71FA062579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3AABC2-F4B8-FA19-065F-C4E1D1C0BAF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82D09D1-2962-5928-1726-5A683A1F17A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BF0F5DEA-865C-315E-4505-E785D7C2E2DE}"/>
              </a:ext>
            </a:extLst>
          </p:cNvPr>
          <p:cNvSpPr>
            <a:spLocks noGrp="1"/>
          </p:cNvSpPr>
          <p:nvPr>
            <p:ph type="sldNum" sz="quarter" idx="12"/>
          </p:nvPr>
        </p:nvSpPr>
        <p:spPr/>
        <p:txBody>
          <a:bodyPr/>
          <a:lstStyle>
            <a:lvl1pPr>
              <a:defRPr/>
            </a:lvl1pPr>
          </a:lstStyle>
          <a:p>
            <a:fld id="{30D042E3-1064-449C-BE5A-EA9F44AAEE9B}" type="slidenum">
              <a:rPr lang="en-GB" altLang="en-US"/>
              <a:pPr/>
              <a:t>‹#›</a:t>
            </a:fld>
            <a:endParaRPr lang="en-GB" altLang="en-US"/>
          </a:p>
        </p:txBody>
      </p:sp>
    </p:spTree>
    <p:extLst>
      <p:ext uri="{BB962C8B-B14F-4D97-AF65-F5344CB8AC3E}">
        <p14:creationId xmlns:p14="http://schemas.microsoft.com/office/powerpoint/2010/main" val="325654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F8DEB-62ED-D1FB-F8F5-6D0EEC422A67}"/>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8CB9B7F-744B-96ED-FC55-615BCC8FA17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FB820CF-2C53-CDFF-3995-AF9AE5FACAB7}"/>
              </a:ext>
            </a:extLst>
          </p:cNvPr>
          <p:cNvSpPr>
            <a:spLocks noGrp="1"/>
          </p:cNvSpPr>
          <p:nvPr>
            <p:ph type="sldNum" sz="quarter" idx="12"/>
          </p:nvPr>
        </p:nvSpPr>
        <p:spPr/>
        <p:txBody>
          <a:bodyPr/>
          <a:lstStyle>
            <a:lvl1pPr>
              <a:defRPr/>
            </a:lvl1pPr>
          </a:lstStyle>
          <a:p>
            <a:fld id="{2BFE3208-43ED-459C-817B-F2A8DEBDF531}" type="slidenum">
              <a:rPr lang="en-GB" altLang="en-US"/>
              <a:pPr/>
              <a:t>‹#›</a:t>
            </a:fld>
            <a:endParaRPr lang="en-GB" altLang="en-US"/>
          </a:p>
        </p:txBody>
      </p:sp>
    </p:spTree>
    <p:extLst>
      <p:ext uri="{BB962C8B-B14F-4D97-AF65-F5344CB8AC3E}">
        <p14:creationId xmlns:p14="http://schemas.microsoft.com/office/powerpoint/2010/main" val="105683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DD8365-77C3-BAC3-1E5B-FB080B4C8C9A}"/>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C35347A-C28F-C7B5-2B87-A2A5511E24E7}"/>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9A66467-E560-0086-55D9-D48F7A992773}"/>
              </a:ext>
            </a:extLst>
          </p:cNvPr>
          <p:cNvSpPr>
            <a:spLocks noGrp="1"/>
          </p:cNvSpPr>
          <p:nvPr>
            <p:ph type="sldNum" sz="quarter" idx="12"/>
          </p:nvPr>
        </p:nvSpPr>
        <p:spPr/>
        <p:txBody>
          <a:bodyPr/>
          <a:lstStyle>
            <a:lvl1pPr>
              <a:defRPr/>
            </a:lvl1pPr>
          </a:lstStyle>
          <a:p>
            <a:fld id="{4C8D8E8A-F0E9-41F8-AE53-08A9C4E5BCB9}" type="slidenum">
              <a:rPr lang="en-GB" altLang="en-US"/>
              <a:pPr/>
              <a:t>‹#›</a:t>
            </a:fld>
            <a:endParaRPr lang="en-GB" altLang="en-US"/>
          </a:p>
        </p:txBody>
      </p:sp>
    </p:spTree>
    <p:extLst>
      <p:ext uri="{BB962C8B-B14F-4D97-AF65-F5344CB8AC3E}">
        <p14:creationId xmlns:p14="http://schemas.microsoft.com/office/powerpoint/2010/main" val="193330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CDC8C4-DF34-D973-67D3-81173F971611}"/>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5463E30B-842F-6EE1-D34A-0C12EFA8B824}"/>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1C3A652-E8E1-A750-F736-5EA5E3A23E5F}"/>
              </a:ext>
            </a:extLst>
          </p:cNvPr>
          <p:cNvSpPr>
            <a:spLocks noGrp="1"/>
          </p:cNvSpPr>
          <p:nvPr>
            <p:ph type="sldNum" sz="quarter" idx="12"/>
          </p:nvPr>
        </p:nvSpPr>
        <p:spPr/>
        <p:txBody>
          <a:bodyPr/>
          <a:lstStyle>
            <a:lvl1pPr>
              <a:defRPr/>
            </a:lvl1pPr>
          </a:lstStyle>
          <a:p>
            <a:fld id="{1F25866B-B581-4091-ACEF-FDBDF09A5AFD}" type="slidenum">
              <a:rPr lang="en-GB" altLang="en-US"/>
              <a:pPr/>
              <a:t>‹#›</a:t>
            </a:fld>
            <a:endParaRPr lang="en-GB" altLang="en-US"/>
          </a:p>
        </p:txBody>
      </p:sp>
    </p:spTree>
    <p:extLst>
      <p:ext uri="{BB962C8B-B14F-4D97-AF65-F5344CB8AC3E}">
        <p14:creationId xmlns:p14="http://schemas.microsoft.com/office/powerpoint/2010/main" val="285121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A28EF4-1DD0-DFA4-7AFE-012D9F432F0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7A16DA3E-B6AA-6316-D628-13FA5C5A2812}"/>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DDE4A44-CD61-C4DC-C9A9-CEA8999E232A}"/>
              </a:ext>
            </a:extLst>
          </p:cNvPr>
          <p:cNvSpPr>
            <a:spLocks noGrp="1"/>
          </p:cNvSpPr>
          <p:nvPr>
            <p:ph type="sldNum" sz="quarter" idx="12"/>
          </p:nvPr>
        </p:nvSpPr>
        <p:spPr/>
        <p:txBody>
          <a:bodyPr/>
          <a:lstStyle>
            <a:lvl1pPr>
              <a:defRPr/>
            </a:lvl1pPr>
          </a:lstStyle>
          <a:p>
            <a:fld id="{FF0DDEA6-8757-4139-8A48-2D075D17E2B1}" type="slidenum">
              <a:rPr lang="en-GB" altLang="en-US"/>
              <a:pPr/>
              <a:t>‹#›</a:t>
            </a:fld>
            <a:endParaRPr lang="en-GB" altLang="en-US"/>
          </a:p>
        </p:txBody>
      </p:sp>
    </p:spTree>
    <p:extLst>
      <p:ext uri="{BB962C8B-B14F-4D97-AF65-F5344CB8AC3E}">
        <p14:creationId xmlns:p14="http://schemas.microsoft.com/office/powerpoint/2010/main" val="154384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82EAAAF-E37E-DFB0-1F2D-699C238D22F9}"/>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9D1572A5-23EE-29AF-2E98-CF1F381949B0}"/>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CA89D7B-B5F0-318F-6E74-7EB6A4C3EA13}"/>
              </a:ext>
            </a:extLst>
          </p:cNvPr>
          <p:cNvSpPr>
            <a:spLocks noGrp="1"/>
          </p:cNvSpPr>
          <p:nvPr>
            <p:ph type="sldNum" sz="quarter" idx="12"/>
          </p:nvPr>
        </p:nvSpPr>
        <p:spPr/>
        <p:txBody>
          <a:bodyPr/>
          <a:lstStyle>
            <a:lvl1pPr>
              <a:defRPr/>
            </a:lvl1pPr>
          </a:lstStyle>
          <a:p>
            <a:fld id="{770B877F-BD3F-404A-AC73-E330C5E627FE}" type="slidenum">
              <a:rPr lang="en-GB" altLang="en-US"/>
              <a:pPr/>
              <a:t>‹#›</a:t>
            </a:fld>
            <a:endParaRPr lang="en-GB" altLang="en-US"/>
          </a:p>
        </p:txBody>
      </p:sp>
    </p:spTree>
    <p:extLst>
      <p:ext uri="{BB962C8B-B14F-4D97-AF65-F5344CB8AC3E}">
        <p14:creationId xmlns:p14="http://schemas.microsoft.com/office/powerpoint/2010/main" val="378635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4580651-E413-093C-E66D-F88ECCC56268}"/>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1911B571-57C8-49F1-7AAC-26818AD0DF73}"/>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CACEF36-7A5D-9C00-A617-F6DC7420229A}"/>
              </a:ext>
            </a:extLst>
          </p:cNvPr>
          <p:cNvSpPr>
            <a:spLocks noGrp="1"/>
          </p:cNvSpPr>
          <p:nvPr>
            <p:ph type="sldNum" sz="quarter" idx="12"/>
          </p:nvPr>
        </p:nvSpPr>
        <p:spPr/>
        <p:txBody>
          <a:bodyPr/>
          <a:lstStyle>
            <a:lvl1pPr>
              <a:defRPr/>
            </a:lvl1pPr>
          </a:lstStyle>
          <a:p>
            <a:fld id="{180F0F44-47FD-4C1D-9103-E9334001541A}" type="slidenum">
              <a:rPr lang="en-GB" altLang="en-US"/>
              <a:pPr/>
              <a:t>‹#›</a:t>
            </a:fld>
            <a:endParaRPr lang="en-GB" altLang="en-US"/>
          </a:p>
        </p:txBody>
      </p:sp>
    </p:spTree>
    <p:extLst>
      <p:ext uri="{BB962C8B-B14F-4D97-AF65-F5344CB8AC3E}">
        <p14:creationId xmlns:p14="http://schemas.microsoft.com/office/powerpoint/2010/main" val="396522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714F51B-7EF4-098B-F4E8-FA7CDC1A6A66}"/>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E04370B0-C8F7-3054-AD47-9F9A387379F0}"/>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F4FB5071-12C1-2644-7DD5-E97FB9BB0162}"/>
              </a:ext>
            </a:extLst>
          </p:cNvPr>
          <p:cNvSpPr>
            <a:spLocks noGrp="1"/>
          </p:cNvSpPr>
          <p:nvPr>
            <p:ph type="sldNum" sz="quarter" idx="12"/>
          </p:nvPr>
        </p:nvSpPr>
        <p:spPr/>
        <p:txBody>
          <a:bodyPr/>
          <a:lstStyle>
            <a:lvl1pPr>
              <a:defRPr/>
            </a:lvl1pPr>
          </a:lstStyle>
          <a:p>
            <a:fld id="{D53D9676-F22B-4CD3-BF43-E6488D0E13FB}" type="slidenum">
              <a:rPr lang="en-GB" altLang="en-US"/>
              <a:pPr/>
              <a:t>‹#›</a:t>
            </a:fld>
            <a:endParaRPr lang="en-GB" altLang="en-US"/>
          </a:p>
        </p:txBody>
      </p:sp>
    </p:spTree>
    <p:extLst>
      <p:ext uri="{BB962C8B-B14F-4D97-AF65-F5344CB8AC3E}">
        <p14:creationId xmlns:p14="http://schemas.microsoft.com/office/powerpoint/2010/main" val="161813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07C434-26D0-AD30-3AB7-FD7751424E51}"/>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5AF0CEF7-D04C-16C6-3B52-0D2D14B1EDD1}"/>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9EC5B939-DD8E-DA97-F15A-19AB589370D1}"/>
              </a:ext>
            </a:extLst>
          </p:cNvPr>
          <p:cNvSpPr>
            <a:spLocks noGrp="1"/>
          </p:cNvSpPr>
          <p:nvPr>
            <p:ph type="sldNum" sz="quarter" idx="12"/>
          </p:nvPr>
        </p:nvSpPr>
        <p:spPr/>
        <p:txBody>
          <a:bodyPr/>
          <a:lstStyle>
            <a:lvl1pPr>
              <a:defRPr/>
            </a:lvl1pPr>
          </a:lstStyle>
          <a:p>
            <a:fld id="{161410E5-DCFD-466D-81F0-DC3548D9721B}" type="slidenum">
              <a:rPr lang="en-GB" altLang="en-US"/>
              <a:pPr/>
              <a:t>‹#›</a:t>
            </a:fld>
            <a:endParaRPr lang="en-GB" altLang="en-US"/>
          </a:p>
        </p:txBody>
      </p:sp>
    </p:spTree>
    <p:extLst>
      <p:ext uri="{BB962C8B-B14F-4D97-AF65-F5344CB8AC3E}">
        <p14:creationId xmlns:p14="http://schemas.microsoft.com/office/powerpoint/2010/main" val="31333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059BDBD-908A-8F02-6008-7DC4AD4B5D3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D86BF829-8661-25D8-D89C-0848B9BE4B3B}"/>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5DA9A68-EED4-3AFB-BD0E-96E7B42B2411}"/>
              </a:ext>
            </a:extLst>
          </p:cNvPr>
          <p:cNvSpPr>
            <a:spLocks noGrp="1"/>
          </p:cNvSpPr>
          <p:nvPr>
            <p:ph type="sldNum" sz="quarter" idx="12"/>
          </p:nvPr>
        </p:nvSpPr>
        <p:spPr/>
        <p:txBody>
          <a:bodyPr/>
          <a:lstStyle>
            <a:lvl1pPr>
              <a:defRPr/>
            </a:lvl1pPr>
          </a:lstStyle>
          <a:p>
            <a:fld id="{0D32CF57-BEF8-477D-8596-B065DFDB3894}" type="slidenum">
              <a:rPr lang="en-GB" altLang="en-US"/>
              <a:pPr/>
              <a:t>‹#›</a:t>
            </a:fld>
            <a:endParaRPr lang="en-GB" altLang="en-US"/>
          </a:p>
        </p:txBody>
      </p:sp>
    </p:spTree>
    <p:extLst>
      <p:ext uri="{BB962C8B-B14F-4D97-AF65-F5344CB8AC3E}">
        <p14:creationId xmlns:p14="http://schemas.microsoft.com/office/powerpoint/2010/main" val="268848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8DFB6B-81A0-666C-FE23-5C2E1BAE34CE}"/>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33E62699-8C58-DA1E-0839-81D5286786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2F3DBD-137A-D5CB-47A6-2E2335863B4F}"/>
              </a:ext>
            </a:extLst>
          </p:cNvPr>
          <p:cNvSpPr>
            <a:spLocks noGrp="1"/>
          </p:cNvSpPr>
          <p:nvPr>
            <p:ph type="sldNum" sz="quarter" idx="12"/>
          </p:nvPr>
        </p:nvSpPr>
        <p:spPr/>
        <p:txBody>
          <a:bodyPr/>
          <a:lstStyle>
            <a:lvl1pPr>
              <a:defRPr/>
            </a:lvl1pPr>
          </a:lstStyle>
          <a:p>
            <a:fld id="{D1926A54-7B35-4880-A5D6-4676D70CB9E5}" type="slidenum">
              <a:rPr lang="en-GB" altLang="en-US"/>
              <a:pPr/>
              <a:t>‹#›</a:t>
            </a:fld>
            <a:endParaRPr lang="en-GB" altLang="en-US"/>
          </a:p>
        </p:txBody>
      </p:sp>
    </p:spTree>
    <p:extLst>
      <p:ext uri="{BB962C8B-B14F-4D97-AF65-F5344CB8AC3E}">
        <p14:creationId xmlns:p14="http://schemas.microsoft.com/office/powerpoint/2010/main" val="359791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A8C3E1-1BDE-5612-23F6-96527893BB6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5FC3C06-96FC-4097-EB64-0CFC1937492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70AEAEF-D6F3-4085-AE95-77FAD3BAB25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849F20CD-D7D0-44F8-8F5B-FFF0BA130D5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FC154A9D-D1C7-4BFB-98D5-2F32D8D7CC8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83CDB5C4-3C4A-4C30-93E6-EABD1DB7094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4" r:id="rId9"/>
    <p:sldLayoutId id="2147484212" r:id="rId10"/>
    <p:sldLayoutId id="214748421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imgres?imgurl=http%3A%2F%2Funitysp.co.uk%2Fsites%2Facademy_trust%2Fthemes%2Facademy_trust%2Flogo.png&amp;imgrefurl=http%3A%2F%2Funitysp.co.uk%2F&amp;docid=FDyBiprvWu9UtM&amp;tbnid=_10O9tNCK3oIkM%3A&amp;vet=10ahUKEwjhtLuFgNfeAhVJ2qQKHYgiDfAQMwg-KAAwAA..i&amp;w=200&amp;h=180&amp;bih=619&amp;biw=1366&amp;q=unity%20schools%20partnership&amp;ved=0ahUKEwjhtLuFgNfeAhVJ2qQKHYgiDfAQMwg-KAAwAA&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studyjams.scholastic.com/studyjams/jams/math/index.htm" TargetMode="External"/><Relationship Id="rId3" Type="http://schemas.openxmlformats.org/officeDocument/2006/relationships/hyperlink" Target="http://www.primaryhomeworkhelp.co.uk/" TargetMode="External"/><Relationship Id="rId7" Type="http://schemas.openxmlformats.org/officeDocument/2006/relationships/hyperlink" Target="https://www.merriam-webster.com/word-games/spell-i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topmarks.co.uk/english-games/7-11-years/spelling-and-grammar" TargetMode="External"/><Relationship Id="rId11" Type="http://schemas.openxmlformats.org/officeDocument/2006/relationships/hyperlink" Target="http://www.kidsmathgamesonline.com/" TargetMode="External"/><Relationship Id="rId5" Type="http://schemas.openxmlformats.org/officeDocument/2006/relationships/hyperlink" Target="http://www.funenglishgames.com/grammargames.html" TargetMode="External"/><Relationship Id="rId10" Type="http://schemas.openxmlformats.org/officeDocument/2006/relationships/hyperlink" Target="http://www.amathsdictionaryforkids.com/" TargetMode="External"/><Relationship Id="rId4" Type="http://schemas.openxmlformats.org/officeDocument/2006/relationships/hyperlink" Target="http://www.bbc.co.uk/bitesize/ks2/" TargetMode="External"/><Relationship Id="rId9" Type="http://schemas.openxmlformats.org/officeDocument/2006/relationships/hyperlink" Target="https://ttrockstars.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71D5C7FB-ECC7-43C4-B547-1DBB7A382B3E}"/>
              </a:ext>
            </a:extLst>
          </p:cNvPr>
          <p:cNvSpPr>
            <a:spLocks noChangeArrowheads="1" noChangeShapeType="1" noTextEdit="1"/>
          </p:cNvSpPr>
          <p:nvPr/>
        </p:nvSpPr>
        <p:spPr bwMode="auto">
          <a:xfrm>
            <a:off x="3203848" y="5085184"/>
            <a:ext cx="2924919" cy="1080120"/>
          </a:xfrm>
          <a:prstGeom prst="rect">
            <a:avLst/>
          </a:prstGeom>
        </p:spPr>
        <p:txBody>
          <a:bodyPr wrap="none" fromWordArt="1">
            <a:prstTxWarp prst="textPlain">
              <a:avLst>
                <a:gd name="adj" fmla="val 50000"/>
              </a:avLst>
            </a:prstTxWarp>
          </a:bodyPr>
          <a:lstStyle/>
          <a:p>
            <a:pPr algn="ctr">
              <a:defRPr/>
            </a:pPr>
            <a:endParaRPr lang="en-GB" sz="3600" kern="10" dirty="0">
              <a:ln w="9525">
                <a:solidFill>
                  <a:srgbClr val="000000"/>
                </a:solidFill>
                <a:round/>
                <a:headEnd/>
                <a:tailEnd/>
              </a:ln>
              <a:latin typeface="NTFPreCursivefk" panose="03000400000000000000" pitchFamily="66" charset="0"/>
            </a:endParaRPr>
          </a:p>
          <a:p>
            <a:pPr algn="ctr">
              <a:defRPr/>
            </a:pPr>
            <a:endParaRPr lang="en-GB" sz="3600" kern="10" dirty="0">
              <a:ln w="9525">
                <a:solidFill>
                  <a:srgbClr val="000000"/>
                </a:solidFill>
                <a:round/>
                <a:headEnd/>
                <a:tailEnd/>
              </a:ln>
              <a:latin typeface="NTFPreCursivefk" panose="03000400000000000000" pitchFamily="66" charset="0"/>
            </a:endParaRPr>
          </a:p>
        </p:txBody>
      </p:sp>
      <p:sp>
        <p:nvSpPr>
          <p:cNvPr id="5123" name="WordArt 3">
            <a:extLst>
              <a:ext uri="{FF2B5EF4-FFF2-40B4-BE49-F238E27FC236}">
                <a16:creationId xmlns:a16="http://schemas.microsoft.com/office/drawing/2014/main" id="{B084F414-264C-12EB-E1B0-99316274D067}"/>
              </a:ext>
            </a:extLst>
          </p:cNvPr>
          <p:cNvSpPr>
            <a:spLocks noChangeArrowheads="1" noChangeShapeType="1" noTextEdit="1"/>
          </p:cNvSpPr>
          <p:nvPr/>
        </p:nvSpPr>
        <p:spPr bwMode="auto">
          <a:xfrm>
            <a:off x="1989138" y="1682750"/>
            <a:ext cx="4814887" cy="1327150"/>
          </a:xfrm>
          <a:prstGeom prst="rect">
            <a:avLst/>
          </a:prstGeom>
        </p:spPr>
        <p:txBody>
          <a:bodyPr spcFirstLastPara="1" wrap="none" fromWordArt="1">
            <a:prstTxWarp prst="textArchUp">
              <a:avLst>
                <a:gd name="adj" fmla="val 10800000"/>
              </a:avLst>
            </a:prstTxWarp>
          </a:bodyPr>
          <a:lstStyle/>
          <a:p>
            <a:pPr algn="ctr"/>
            <a:r>
              <a:rPr lang="en-GB" sz="3600" kern="10">
                <a:ln w="9525">
                  <a:solidFill>
                    <a:srgbClr val="000000"/>
                  </a:solidFill>
                  <a:round/>
                  <a:headEnd/>
                  <a:tailEnd/>
                </a:ln>
                <a:latin typeface="NTFPreCursivefk" panose="03000400000000000000" pitchFamily="66" charset="0"/>
              </a:rPr>
              <a:t>Year 6</a:t>
            </a:r>
          </a:p>
        </p:txBody>
      </p:sp>
      <p:sp>
        <p:nvSpPr>
          <p:cNvPr id="5124" name="WordArt 4">
            <a:extLst>
              <a:ext uri="{FF2B5EF4-FFF2-40B4-BE49-F238E27FC236}">
                <a16:creationId xmlns:a16="http://schemas.microsoft.com/office/drawing/2014/main" id="{6A7E6EA1-A145-9EBC-12D6-7FC1E474926C}"/>
              </a:ext>
            </a:extLst>
          </p:cNvPr>
          <p:cNvSpPr>
            <a:spLocks noChangeArrowheads="1" noChangeShapeType="1" noTextEdit="1"/>
          </p:cNvSpPr>
          <p:nvPr/>
        </p:nvSpPr>
        <p:spPr bwMode="auto">
          <a:xfrm>
            <a:off x="2339975" y="2565400"/>
            <a:ext cx="4752975" cy="23034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NTFPreCursivefk" panose="03000400000000000000" pitchFamily="66" charset="0"/>
              </a:rPr>
              <a:t>SATs</a:t>
            </a:r>
          </a:p>
          <a:p>
            <a:pPr algn="ctr"/>
            <a:r>
              <a:rPr lang="en-GB" sz="3600" kern="10">
                <a:ln w="9525">
                  <a:solidFill>
                    <a:srgbClr val="000000"/>
                  </a:solidFill>
                  <a:round/>
                  <a:headEnd/>
                  <a:tailEnd/>
                </a:ln>
                <a:latin typeface="NTFPreCursivefk" panose="03000400000000000000" pitchFamily="66" charset="0"/>
              </a:rPr>
              <a:t>Information</a:t>
            </a:r>
          </a:p>
          <a:p>
            <a:pPr algn="ctr"/>
            <a:r>
              <a:rPr lang="en-GB" sz="3600" kern="10">
                <a:ln w="9525">
                  <a:solidFill>
                    <a:srgbClr val="000000"/>
                  </a:solidFill>
                  <a:round/>
                  <a:headEnd/>
                  <a:tailEnd/>
                </a:ln>
                <a:latin typeface="NTFPreCursivefk" panose="03000400000000000000" pitchFamily="66" charset="0"/>
              </a:rPr>
              <a:t>Evening</a:t>
            </a:r>
          </a:p>
        </p:txBody>
      </p:sp>
      <p:pic>
        <p:nvPicPr>
          <p:cNvPr id="5125" name="Picture 8" descr="Image result for unity schools partnership">
            <a:hlinkClick r:id="rId3"/>
            <a:extLst>
              <a:ext uri="{FF2B5EF4-FFF2-40B4-BE49-F238E27FC236}">
                <a16:creationId xmlns:a16="http://schemas.microsoft.com/office/drawing/2014/main" id="{B170268A-F513-D0A4-E95C-A38B85DC5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652963"/>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Laureate Community Academy | Newmarket">
            <a:extLst>
              <a:ext uri="{FF2B5EF4-FFF2-40B4-BE49-F238E27FC236}">
                <a16:creationId xmlns:a16="http://schemas.microsoft.com/office/drawing/2014/main" id="{81A82C17-828E-4C48-1B5A-554EBF24F4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4557713"/>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0352BBD-D371-3275-0E9E-A8976B3A9202}"/>
              </a:ext>
            </a:extLst>
          </p:cNvPr>
          <p:cNvSpPr>
            <a:spLocks noChangeArrowheads="1"/>
          </p:cNvSpPr>
          <p:nvPr/>
        </p:nvSpPr>
        <p:spPr bwMode="auto">
          <a:xfrm>
            <a:off x="250825" y="746125"/>
            <a:ext cx="871378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Char char="•"/>
            </a:pPr>
            <a:r>
              <a:rPr kumimoji="1" lang="en-GB" altLang="en-US" sz="2800">
                <a:latin typeface="NTFPreCursivefk" panose="03000400000000000000" pitchFamily="66" charset="0"/>
                <a:cs typeface="Calibri" panose="020F0502020204030204" pitchFamily="34" charset="0"/>
              </a:rPr>
              <a:t>A timetable is issued to school, telling us on which days tests must be administered.</a:t>
            </a:r>
          </a:p>
          <a:p>
            <a:pPr eaLnBrk="1" hangingPunct="1">
              <a:lnSpc>
                <a:spcPct val="100000"/>
              </a:lnSpc>
              <a:spcBef>
                <a:spcPct val="0"/>
              </a:spcBef>
              <a:buFontTx/>
              <a:buNone/>
            </a:pPr>
            <a:endParaRPr kumimoji="1" lang="en-GB" altLang="en-US" sz="20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2800">
                <a:latin typeface="NTFPreCursivefk" panose="03000400000000000000" pitchFamily="66" charset="0"/>
                <a:cs typeface="Calibri" panose="020F0502020204030204" pitchFamily="34" charset="0"/>
              </a:rPr>
              <a:t>All children must sit the tests at the same time.</a:t>
            </a:r>
          </a:p>
          <a:p>
            <a:pPr eaLnBrk="1" hangingPunct="1">
              <a:lnSpc>
                <a:spcPct val="100000"/>
              </a:lnSpc>
              <a:spcBef>
                <a:spcPct val="0"/>
              </a:spcBef>
              <a:buFontTx/>
              <a:buChar char="•"/>
            </a:pPr>
            <a:endParaRPr kumimoji="1" lang="en-GB" altLang="en-US" sz="20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2800">
                <a:latin typeface="NTFPreCursivefk" panose="03000400000000000000" pitchFamily="66" charset="0"/>
                <a:cs typeface="Calibri" panose="020F0502020204030204" pitchFamily="34" charset="0"/>
              </a:rPr>
              <a:t>Test papers are opened in front of the pupils; they can only be opened 1 hour before the tests begin for special reasons (e.g. to photocopy onto coloured paper).</a:t>
            </a:r>
          </a:p>
          <a:p>
            <a:pPr eaLnBrk="1" hangingPunct="1">
              <a:lnSpc>
                <a:spcPct val="100000"/>
              </a:lnSpc>
              <a:spcBef>
                <a:spcPct val="0"/>
              </a:spcBef>
              <a:buFontTx/>
              <a:buNone/>
            </a:pPr>
            <a:endParaRPr kumimoji="1" lang="en-GB" altLang="en-US" sz="2400">
              <a:latin typeface="NTFPreCursivefk" panose="03000400000000000000" pitchFamily="66" charset="0"/>
              <a:cs typeface="Calibri" panose="020F0502020204030204" pitchFamily="34" charset="0"/>
            </a:endParaRPr>
          </a:p>
        </p:txBody>
      </p:sp>
      <p:sp>
        <p:nvSpPr>
          <p:cNvPr id="17411" name="Rectangle 3">
            <a:extLst>
              <a:ext uri="{FF2B5EF4-FFF2-40B4-BE49-F238E27FC236}">
                <a16:creationId xmlns:a16="http://schemas.microsoft.com/office/drawing/2014/main" id="{68B7EE50-4735-1309-B963-44C9EFC4988E}"/>
              </a:ext>
            </a:extLst>
          </p:cNvPr>
          <p:cNvSpPr>
            <a:spLocks noChangeArrowheads="1"/>
          </p:cNvSpPr>
          <p:nvPr/>
        </p:nvSpPr>
        <p:spPr bwMode="auto">
          <a:xfrm>
            <a:off x="250825" y="188913"/>
            <a:ext cx="8497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GB" altLang="en-US" sz="3600">
                <a:solidFill>
                  <a:srgbClr val="FF0000"/>
                </a:solidFill>
                <a:latin typeface="NTFPreCursivefk" panose="03000400000000000000" pitchFamily="66" charset="0"/>
                <a:cs typeface="Arial" panose="020B0604020202020204" pitchFamily="34" charset="0"/>
              </a:rPr>
              <a:t>How </a:t>
            </a:r>
            <a:r>
              <a:rPr kumimoji="1" lang="en-GB" altLang="en-US" sz="3600">
                <a:solidFill>
                  <a:srgbClr val="FF0000"/>
                </a:solidFill>
                <a:latin typeface="NTFPreCursivefk" panose="03000400000000000000" pitchFamily="66" charset="0"/>
                <a:cs typeface="Calibri" panose="020F0502020204030204" pitchFamily="34" charset="0"/>
              </a:rPr>
              <a:t>is</a:t>
            </a:r>
            <a:r>
              <a:rPr kumimoji="1" lang="en-GB" altLang="en-US" sz="3600">
                <a:solidFill>
                  <a:srgbClr val="FF0000"/>
                </a:solidFill>
                <a:latin typeface="NTFPreCursivefk" panose="03000400000000000000" pitchFamily="66" charset="0"/>
                <a:cs typeface="Arial" panose="020B0604020202020204" pitchFamily="34" charset="0"/>
              </a:rPr>
              <a:t> SATs week organised?</a:t>
            </a:r>
          </a:p>
        </p:txBody>
      </p:sp>
      <p:pic>
        <p:nvPicPr>
          <p:cNvPr id="17412" name="Picture 1">
            <a:extLst>
              <a:ext uri="{FF2B5EF4-FFF2-40B4-BE49-F238E27FC236}">
                <a16:creationId xmlns:a16="http://schemas.microsoft.com/office/drawing/2014/main" id="{38798BCF-4E6B-2762-B164-15EDDA3EF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292600"/>
            <a:ext cx="276701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a:extLst>
              <a:ext uri="{FF2B5EF4-FFF2-40B4-BE49-F238E27FC236}">
                <a16:creationId xmlns:a16="http://schemas.microsoft.com/office/drawing/2014/main" id="{946B62A2-B3EE-0F8C-0CDD-E52839C80CA0}"/>
              </a:ext>
            </a:extLst>
          </p:cNvPr>
          <p:cNvSpPr txBox="1">
            <a:spLocks noChangeArrowheads="1"/>
          </p:cNvSpPr>
          <p:nvPr/>
        </p:nvSpPr>
        <p:spPr bwMode="auto">
          <a:xfrm>
            <a:off x="3186113" y="4005263"/>
            <a:ext cx="57785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Char char="•"/>
            </a:pPr>
            <a:r>
              <a:rPr kumimoji="1" lang="en-GB" altLang="en-US" sz="2800">
                <a:latin typeface="NTFPreCursivefk" panose="03000400000000000000" pitchFamily="66" charset="0"/>
                <a:cs typeface="Calibri" panose="020F0502020204030204" pitchFamily="34" charset="0"/>
              </a:rPr>
              <a:t>Tests are completed in classrooms, with any displays that may help covered over.</a:t>
            </a:r>
          </a:p>
          <a:p>
            <a:pPr eaLnBrk="1" hangingPunct="1"/>
            <a:endParaRPr kumimoji="1" lang="en-GB" altLang="en-US" sz="2000">
              <a:latin typeface="NTFPreCursivefk" panose="03000400000000000000" pitchFamily="66" charset="0"/>
              <a:cs typeface="Calibri" panose="020F0502020204030204" pitchFamily="34" charset="0"/>
            </a:endParaRPr>
          </a:p>
          <a:p>
            <a:pPr eaLnBrk="1" hangingPunct="1">
              <a:buFontTx/>
              <a:buChar char="•"/>
            </a:pPr>
            <a:r>
              <a:rPr kumimoji="1" lang="en-GB" altLang="en-US" sz="2800">
                <a:latin typeface="NTFPreCursivefk" panose="03000400000000000000" pitchFamily="66" charset="0"/>
                <a:cs typeface="Calibri" panose="020F0502020204030204" pitchFamily="34" charset="0"/>
              </a:rPr>
              <a:t>Children are divided into groups for test administration to ensure they are properly supported and feel secure.</a:t>
            </a:r>
            <a:endParaRPr kumimoji="1" lang="en-GB" altLang="en-US" sz="2800">
              <a:solidFill>
                <a:schemeClr val="bg2"/>
              </a:solidFill>
              <a:latin typeface="NTFPreCursivefk" panose="03000400000000000000" pitchFamily="66" charset="0"/>
              <a:cs typeface="Calibri" panose="020F0502020204030204" pitchFamily="34" charset="0"/>
            </a:endParaRPr>
          </a:p>
          <a:p>
            <a:pPr eaLnBrk="1" hangingPunct="1"/>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a:extLst>
              <a:ext uri="{FF2B5EF4-FFF2-40B4-BE49-F238E27FC236}">
                <a16:creationId xmlns:a16="http://schemas.microsoft.com/office/drawing/2014/main" id="{6753BDED-3D36-2BB7-F7FA-095069897714}"/>
              </a:ext>
            </a:extLst>
          </p:cNvPr>
          <p:cNvSpPr>
            <a:spLocks noChangeArrowheads="1" noChangeShapeType="1" noTextEdit="1"/>
          </p:cNvSpPr>
          <p:nvPr/>
        </p:nvSpPr>
        <p:spPr bwMode="auto">
          <a:xfrm>
            <a:off x="2408238" y="188913"/>
            <a:ext cx="4398962" cy="865187"/>
          </a:xfrm>
          <a:prstGeom prst="rect">
            <a:avLst/>
          </a:prstGeom>
        </p:spPr>
        <p:txBody>
          <a:bodyPr wrap="none" fromWordArt="1">
            <a:prstTxWarp prst="textDeflate">
              <a:avLst>
                <a:gd name="adj" fmla="val 26227"/>
              </a:avLst>
            </a:prstTxWarp>
          </a:bodyPr>
          <a:lstStyle/>
          <a:p>
            <a:pPr algn="ctr"/>
            <a:r>
              <a:rPr lang="en-GB" sz="3600" kern="10">
                <a:ln w="9525">
                  <a:solidFill>
                    <a:srgbClr val="000000"/>
                  </a:solidFill>
                  <a:round/>
                  <a:headEnd/>
                  <a:tailEnd/>
                </a:ln>
                <a:solidFill>
                  <a:schemeClr val="tx2"/>
                </a:solidFill>
                <a:latin typeface="NTFPreCursivefk" panose="03000400000000000000" pitchFamily="66" charset="0"/>
              </a:rPr>
              <a:t>Save the Date!</a:t>
            </a:r>
          </a:p>
        </p:txBody>
      </p:sp>
      <p:sp>
        <p:nvSpPr>
          <p:cNvPr id="19459" name="Text Box 3">
            <a:extLst>
              <a:ext uri="{FF2B5EF4-FFF2-40B4-BE49-F238E27FC236}">
                <a16:creationId xmlns:a16="http://schemas.microsoft.com/office/drawing/2014/main" id="{79D2A146-753B-BE36-76B2-71131E149802}"/>
              </a:ext>
            </a:extLst>
          </p:cNvPr>
          <p:cNvSpPr txBox="1">
            <a:spLocks noChangeArrowheads="1"/>
          </p:cNvSpPr>
          <p:nvPr/>
        </p:nvSpPr>
        <p:spPr bwMode="auto">
          <a:xfrm>
            <a:off x="1187450" y="1196975"/>
            <a:ext cx="7089775" cy="646113"/>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dirty="0">
                <a:solidFill>
                  <a:srgbClr val="FF0000"/>
                </a:solidFill>
                <a:latin typeface="NTFPreCursivefk" panose="03000400000000000000" pitchFamily="66" charset="0"/>
                <a:cs typeface="Arial" panose="020B0604020202020204" pitchFamily="34" charset="0"/>
              </a:rPr>
              <a:t>Year 6 SATs Week 13th – 16</a:t>
            </a:r>
            <a:r>
              <a:rPr lang="en-GB" altLang="en-US" sz="3600" b="1" baseline="30000" dirty="0">
                <a:solidFill>
                  <a:srgbClr val="FF0000"/>
                </a:solidFill>
                <a:latin typeface="NTFPreCursivefk" panose="03000400000000000000" pitchFamily="66" charset="0"/>
                <a:cs typeface="Arial" panose="020B0604020202020204" pitchFamily="34" charset="0"/>
              </a:rPr>
              <a:t>th</a:t>
            </a:r>
            <a:r>
              <a:rPr lang="en-GB" altLang="en-US" sz="3600" b="1" dirty="0">
                <a:solidFill>
                  <a:srgbClr val="FF0000"/>
                </a:solidFill>
                <a:latin typeface="NTFPreCursivefk" panose="03000400000000000000" pitchFamily="66" charset="0"/>
                <a:cs typeface="Arial" panose="020B0604020202020204" pitchFamily="34" charset="0"/>
              </a:rPr>
              <a:t> May 2024</a:t>
            </a:r>
            <a:endParaRPr lang="en-GB" altLang="en-US" sz="3600" dirty="0">
              <a:solidFill>
                <a:srgbClr val="FF0000"/>
              </a:solidFill>
              <a:latin typeface="NTFPreCursivefk" panose="03000400000000000000" pitchFamily="66" charset="0"/>
              <a:cs typeface="Arial" panose="020B0604020202020204" pitchFamily="34" charset="0"/>
            </a:endParaRPr>
          </a:p>
        </p:txBody>
      </p:sp>
      <p:graphicFrame>
        <p:nvGraphicFramePr>
          <p:cNvPr id="169988" name="Group 4">
            <a:extLst>
              <a:ext uri="{FF2B5EF4-FFF2-40B4-BE49-F238E27FC236}">
                <a16:creationId xmlns:a16="http://schemas.microsoft.com/office/drawing/2014/main" id="{4527BA75-E14B-46E2-88D4-58D0C243455D}"/>
              </a:ext>
            </a:extLst>
          </p:cNvPr>
          <p:cNvGraphicFramePr>
            <a:graphicFrameLocks noGrp="1"/>
          </p:cNvGraphicFramePr>
          <p:nvPr>
            <p:extLst>
              <p:ext uri="{D42A27DB-BD31-4B8C-83A1-F6EECF244321}">
                <p14:modId xmlns:p14="http://schemas.microsoft.com/office/powerpoint/2010/main" val="4040822323"/>
              </p:ext>
            </p:extLst>
          </p:nvPr>
        </p:nvGraphicFramePr>
        <p:xfrm>
          <a:off x="539750" y="2205038"/>
          <a:ext cx="8135939" cy="4024312"/>
        </p:xfrm>
        <a:graphic>
          <a:graphicData uri="http://schemas.openxmlformats.org/drawingml/2006/table">
            <a:tbl>
              <a:tblPr/>
              <a:tblGrid>
                <a:gridCol w="1957114">
                  <a:extLst>
                    <a:ext uri="{9D8B030D-6E8A-4147-A177-3AD203B41FA5}">
                      <a16:colId xmlns:a16="http://schemas.microsoft.com/office/drawing/2014/main" val="20000"/>
                    </a:ext>
                  </a:extLst>
                </a:gridCol>
                <a:gridCol w="1939158">
                  <a:extLst>
                    <a:ext uri="{9D8B030D-6E8A-4147-A177-3AD203B41FA5}">
                      <a16:colId xmlns:a16="http://schemas.microsoft.com/office/drawing/2014/main" val="20001"/>
                    </a:ext>
                  </a:extLst>
                </a:gridCol>
                <a:gridCol w="2100756">
                  <a:extLst>
                    <a:ext uri="{9D8B030D-6E8A-4147-A177-3AD203B41FA5}">
                      <a16:colId xmlns:a16="http://schemas.microsoft.com/office/drawing/2014/main" val="20002"/>
                    </a:ext>
                  </a:extLst>
                </a:gridCol>
                <a:gridCol w="2138911">
                  <a:extLst>
                    <a:ext uri="{9D8B030D-6E8A-4147-A177-3AD203B41FA5}">
                      <a16:colId xmlns:a16="http://schemas.microsoft.com/office/drawing/2014/main" val="20003"/>
                    </a:ext>
                  </a:extLst>
                </a:gridCol>
              </a:tblGrid>
              <a:tr h="945229">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Monday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13</a:t>
                      </a:r>
                      <a:r>
                        <a:rPr kumimoji="0" lang="en-GB" altLang="en-US" sz="2800" b="1" i="0" u="none" strike="noStrike" cap="none" normalizeH="0" baseline="30000" dirty="0">
                          <a:ln>
                            <a:noFill/>
                          </a:ln>
                          <a:solidFill>
                            <a:schemeClr val="tx1"/>
                          </a:solidFill>
                          <a:effectLst/>
                          <a:latin typeface="NTFPreCursivefk" panose="03000400000000000000" pitchFamily="66" charset="0"/>
                          <a:cs typeface="Calibri" panose="020F0502020204030204" pitchFamily="34" charset="0"/>
                        </a:rPr>
                        <a:t>th</a:t>
                      </a: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 May</a:t>
                      </a: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Tuesday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14</a:t>
                      </a:r>
                      <a:r>
                        <a:rPr kumimoji="0" lang="en-GB" altLang="en-US" sz="2800" b="1" i="0" u="none" strike="noStrike" cap="none" normalizeH="0" baseline="30000" dirty="0">
                          <a:ln>
                            <a:noFill/>
                          </a:ln>
                          <a:solidFill>
                            <a:schemeClr val="tx1"/>
                          </a:solidFill>
                          <a:effectLst/>
                          <a:latin typeface="NTFPreCursivefk" panose="03000400000000000000" pitchFamily="66" charset="0"/>
                          <a:cs typeface="Calibri" panose="020F0502020204030204" pitchFamily="34" charset="0"/>
                        </a:rPr>
                        <a:t>th</a:t>
                      </a: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  May</a:t>
                      </a: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Wednesday </a:t>
                      </a:r>
                      <a:b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b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15</a:t>
                      </a:r>
                      <a:r>
                        <a:rPr kumimoji="0" lang="en-GB" altLang="en-US" sz="2800" b="1" i="0" u="none" strike="noStrike" cap="none" normalizeH="0" baseline="30000" dirty="0">
                          <a:ln>
                            <a:noFill/>
                          </a:ln>
                          <a:solidFill>
                            <a:schemeClr val="tx1"/>
                          </a:solidFill>
                          <a:effectLst/>
                          <a:latin typeface="NTFPreCursivefk" panose="03000400000000000000" pitchFamily="66" charset="0"/>
                          <a:cs typeface="Calibri" panose="020F0502020204030204" pitchFamily="34" charset="0"/>
                        </a:rPr>
                        <a:t>th</a:t>
                      </a: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 May</a:t>
                      </a: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Thursday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16</a:t>
                      </a:r>
                      <a:r>
                        <a:rPr kumimoji="0" lang="en-GB" altLang="en-US" sz="2800" b="1" i="0" u="none" strike="noStrike" cap="none" normalizeH="0" baseline="30000" dirty="0">
                          <a:ln>
                            <a:noFill/>
                          </a:ln>
                          <a:solidFill>
                            <a:schemeClr val="tx1"/>
                          </a:solidFill>
                          <a:effectLst/>
                          <a:latin typeface="NTFPreCursivefk" panose="03000400000000000000" pitchFamily="66" charset="0"/>
                          <a:cs typeface="Calibri" panose="020F0502020204030204" pitchFamily="34" charset="0"/>
                        </a:rPr>
                        <a:t>th</a:t>
                      </a:r>
                      <a:r>
                        <a:rPr kumimoji="0" lang="en-GB" altLang="en-US" sz="2800" b="1"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 May</a:t>
                      </a: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08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English – Grammar, punctuation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45 mins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Spelling test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15-20 mins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English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Reading Test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60 mins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Maths Paper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Calculation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30 mins</a:t>
                      </a: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Maths Paper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Reasoning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40 mins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Maths Paper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rPr>
                        <a:t>Reasoning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cap="none" normalizeH="0" baseline="0" dirty="0">
                          <a:ln>
                            <a:noFill/>
                          </a:ln>
                          <a:solidFill>
                            <a:srgbClr val="0070C0"/>
                          </a:solidFill>
                          <a:effectLst/>
                          <a:latin typeface="NTFPreCursivefk" panose="03000400000000000000" pitchFamily="66" charset="0"/>
                          <a:cs typeface="Calibri" panose="020F0502020204030204" pitchFamily="34" charset="0"/>
                        </a:rPr>
                        <a:t>40 mins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a:txBody>
                  <a:tcPr marL="91423" marR="91423" marT="45744" marB="457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a:extLst>
              <a:ext uri="{FF2B5EF4-FFF2-40B4-BE49-F238E27FC236}">
                <a16:creationId xmlns:a16="http://schemas.microsoft.com/office/drawing/2014/main" id="{28251AF9-0B64-6C33-D068-B616E4D0B389}"/>
              </a:ext>
            </a:extLst>
          </p:cNvPr>
          <p:cNvSpPr>
            <a:spLocks noChangeArrowheads="1" noChangeShapeType="1" noTextEdit="1"/>
          </p:cNvSpPr>
          <p:nvPr/>
        </p:nvSpPr>
        <p:spPr bwMode="auto">
          <a:xfrm>
            <a:off x="2478088" y="641350"/>
            <a:ext cx="4325937" cy="84455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NTFPreCursivefk" panose="03000400000000000000" pitchFamily="66" charset="0"/>
              </a:rPr>
              <a:t>Mathematics</a:t>
            </a:r>
          </a:p>
        </p:txBody>
      </p:sp>
      <p:sp>
        <p:nvSpPr>
          <p:cNvPr id="21507" name="Text Box 3">
            <a:extLst>
              <a:ext uri="{FF2B5EF4-FFF2-40B4-BE49-F238E27FC236}">
                <a16:creationId xmlns:a16="http://schemas.microsoft.com/office/drawing/2014/main" id="{32785CE6-5365-0B82-9572-790F59218D99}"/>
              </a:ext>
            </a:extLst>
          </p:cNvPr>
          <p:cNvSpPr txBox="1">
            <a:spLocks noChangeArrowheads="1"/>
          </p:cNvSpPr>
          <p:nvPr/>
        </p:nvSpPr>
        <p:spPr bwMode="auto">
          <a:xfrm>
            <a:off x="971550" y="2473325"/>
            <a:ext cx="6737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600">
                <a:latin typeface="NTFPreCursivefk" panose="03000400000000000000" pitchFamily="66" charset="0"/>
                <a:cs typeface="Arial" panose="020B0604020202020204" pitchFamily="34" charset="0"/>
              </a:rPr>
              <a:t>The </a:t>
            </a:r>
            <a:r>
              <a:rPr lang="en-GB" altLang="en-US" sz="3600">
                <a:latin typeface="NTFPreCursivefk" panose="03000400000000000000" pitchFamily="66" charset="0"/>
                <a:cs typeface="Calibri" panose="020F0502020204030204" pitchFamily="34" charset="0"/>
              </a:rPr>
              <a:t>mathematics</a:t>
            </a:r>
            <a:r>
              <a:rPr lang="en-GB" altLang="en-US" sz="3600">
                <a:latin typeface="NTFPreCursivefk" panose="03000400000000000000" pitchFamily="66" charset="0"/>
                <a:cs typeface="Arial" panose="020B0604020202020204" pitchFamily="34" charset="0"/>
              </a:rPr>
              <a:t> SATs consist of:</a:t>
            </a:r>
          </a:p>
        </p:txBody>
      </p:sp>
      <p:sp>
        <p:nvSpPr>
          <p:cNvPr id="21508" name="Rectangle 5">
            <a:extLst>
              <a:ext uri="{FF2B5EF4-FFF2-40B4-BE49-F238E27FC236}">
                <a16:creationId xmlns:a16="http://schemas.microsoft.com/office/drawing/2014/main" id="{7591C137-2A7E-57A0-5F3E-6DE62D0EB1EA}"/>
              </a:ext>
            </a:extLst>
          </p:cNvPr>
          <p:cNvSpPr>
            <a:spLocks noChangeArrowheads="1"/>
          </p:cNvSpPr>
          <p:nvPr/>
        </p:nvSpPr>
        <p:spPr bwMode="auto">
          <a:xfrm>
            <a:off x="2216150" y="3119438"/>
            <a:ext cx="41941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Char char="•"/>
            </a:pPr>
            <a:r>
              <a:rPr lang="en-GB" altLang="en-US" sz="3600" dirty="0">
                <a:solidFill>
                  <a:srgbClr val="002060"/>
                </a:solidFill>
                <a:latin typeface="NTFPreCursivefk" panose="03000400000000000000" pitchFamily="66" charset="0"/>
                <a:cs typeface="Calibri" panose="020F0502020204030204" pitchFamily="34" charset="0"/>
              </a:rPr>
              <a:t>Test 1:  Arithmetic test</a:t>
            </a:r>
          </a:p>
          <a:p>
            <a:pPr eaLnBrk="1" hangingPunct="1">
              <a:lnSpc>
                <a:spcPct val="100000"/>
              </a:lnSpc>
              <a:spcBef>
                <a:spcPct val="50000"/>
              </a:spcBef>
              <a:buFontTx/>
              <a:buChar char="•"/>
            </a:pPr>
            <a:r>
              <a:rPr lang="en-GB" altLang="en-US" sz="3600" dirty="0">
                <a:solidFill>
                  <a:srgbClr val="002060"/>
                </a:solidFill>
                <a:latin typeface="NTFPreCursivefk" panose="03000400000000000000" pitchFamily="66" charset="0"/>
                <a:cs typeface="Calibri" panose="020F0502020204030204" pitchFamily="34" charset="0"/>
              </a:rPr>
              <a:t>Test 2: Reasoning paper </a:t>
            </a:r>
          </a:p>
          <a:p>
            <a:pPr eaLnBrk="1" hangingPunct="1">
              <a:lnSpc>
                <a:spcPct val="100000"/>
              </a:lnSpc>
              <a:spcBef>
                <a:spcPct val="50000"/>
              </a:spcBef>
              <a:buFontTx/>
              <a:buChar char="•"/>
            </a:pPr>
            <a:r>
              <a:rPr lang="en-GB" altLang="en-US" sz="3600" dirty="0">
                <a:solidFill>
                  <a:srgbClr val="002060"/>
                </a:solidFill>
                <a:latin typeface="NTFPreCursivefk" panose="03000400000000000000" pitchFamily="66" charset="0"/>
                <a:cs typeface="Calibri" panose="020F0502020204030204" pitchFamily="34" charset="0"/>
              </a:rPr>
              <a:t>Test 3: Reasoning paper</a:t>
            </a:r>
          </a:p>
          <a:p>
            <a:pPr eaLnBrk="1" hangingPunct="1">
              <a:lnSpc>
                <a:spcPct val="100000"/>
              </a:lnSpc>
              <a:spcBef>
                <a:spcPct val="50000"/>
              </a:spcBef>
              <a:buFontTx/>
              <a:buChar char="•"/>
            </a:pPr>
            <a:endParaRPr lang="en-GB" altLang="en-US" sz="2400" dirty="0">
              <a:latin typeface="Arial" panose="020B0604020202020204" pitchFamily="34" charset="0"/>
              <a:cs typeface="Arial" panose="020B0604020202020204" pitchFamily="34" charset="0"/>
            </a:endParaRPr>
          </a:p>
        </p:txBody>
      </p:sp>
      <p:sp>
        <p:nvSpPr>
          <p:cNvPr id="21509" name="Text Box 7">
            <a:extLst>
              <a:ext uri="{FF2B5EF4-FFF2-40B4-BE49-F238E27FC236}">
                <a16:creationId xmlns:a16="http://schemas.microsoft.com/office/drawing/2014/main" id="{7BA90E0F-3DEF-FFF2-95CF-5DD7BB29F721}"/>
              </a:ext>
            </a:extLst>
          </p:cNvPr>
          <p:cNvSpPr txBox="1">
            <a:spLocks noChangeArrowheads="1"/>
          </p:cNvSpPr>
          <p:nvPr/>
        </p:nvSpPr>
        <p:spPr bwMode="auto">
          <a:xfrm>
            <a:off x="704850" y="5505450"/>
            <a:ext cx="81422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3600">
                <a:solidFill>
                  <a:srgbClr val="FF0000"/>
                </a:solidFill>
                <a:latin typeface="NTFPreCursivefk" panose="03000400000000000000" pitchFamily="66" charset="0"/>
                <a:cs typeface="Arial" panose="020B0604020202020204" pitchFamily="34" charset="0"/>
              </a:rPr>
              <a:t>Calculators are not allowed in any of the tests.</a:t>
            </a:r>
          </a:p>
        </p:txBody>
      </p:sp>
      <p:pic>
        <p:nvPicPr>
          <p:cNvPr id="21510" name="Picture 1">
            <a:extLst>
              <a:ext uri="{FF2B5EF4-FFF2-40B4-BE49-F238E27FC236}">
                <a16:creationId xmlns:a16="http://schemas.microsoft.com/office/drawing/2014/main" id="{368E173B-E7DF-469F-35AD-A7AF9A41E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214">
            <a:off x="509588" y="404813"/>
            <a:ext cx="14573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a:extLst>
              <a:ext uri="{FF2B5EF4-FFF2-40B4-BE49-F238E27FC236}">
                <a16:creationId xmlns:a16="http://schemas.microsoft.com/office/drawing/2014/main" id="{2EF93AFA-1FF1-A987-7B58-80AF98820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7864">
            <a:off x="6826250" y="1606550"/>
            <a:ext cx="19161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752F381B-38A6-632D-459B-88105E914915}"/>
              </a:ext>
            </a:extLst>
          </p:cNvPr>
          <p:cNvSpPr txBox="1">
            <a:spLocks noChangeArrowheads="1"/>
          </p:cNvSpPr>
          <p:nvPr/>
        </p:nvSpPr>
        <p:spPr bwMode="auto">
          <a:xfrm>
            <a:off x="2411413" y="260350"/>
            <a:ext cx="4903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800">
                <a:latin typeface="NTFPreCursivefk" panose="03000400000000000000" pitchFamily="66" charset="0"/>
                <a:cs typeface="Calibri" panose="020F0502020204030204" pitchFamily="34" charset="0"/>
              </a:rPr>
              <a:t>Paper 1: Arithmetic</a:t>
            </a:r>
          </a:p>
        </p:txBody>
      </p:sp>
      <p:sp>
        <p:nvSpPr>
          <p:cNvPr id="23555" name="TextBox 2">
            <a:extLst>
              <a:ext uri="{FF2B5EF4-FFF2-40B4-BE49-F238E27FC236}">
                <a16:creationId xmlns:a16="http://schemas.microsoft.com/office/drawing/2014/main" id="{27E99B16-BCE8-0DF4-F0DD-6E29FB278955}"/>
              </a:ext>
            </a:extLst>
          </p:cNvPr>
          <p:cNvSpPr txBox="1">
            <a:spLocks noChangeArrowheads="1"/>
          </p:cNvSpPr>
          <p:nvPr/>
        </p:nvSpPr>
        <p:spPr bwMode="auto">
          <a:xfrm>
            <a:off x="1828800" y="928688"/>
            <a:ext cx="5688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a:latin typeface="NTFPreCursivefk" panose="03000400000000000000" pitchFamily="66" charset="0"/>
                <a:cs typeface="Calibri" panose="020F0502020204030204" pitchFamily="34" charset="0"/>
              </a:rPr>
              <a:t>30 minutes - 40 possible marks</a:t>
            </a:r>
          </a:p>
        </p:txBody>
      </p:sp>
      <p:sp>
        <p:nvSpPr>
          <p:cNvPr id="23556" name="TextBox 3">
            <a:extLst>
              <a:ext uri="{FF2B5EF4-FFF2-40B4-BE49-F238E27FC236}">
                <a16:creationId xmlns:a16="http://schemas.microsoft.com/office/drawing/2014/main" id="{740E7654-64FD-4911-4878-6276910F0EDA}"/>
              </a:ext>
            </a:extLst>
          </p:cNvPr>
          <p:cNvSpPr txBox="1">
            <a:spLocks noChangeArrowheads="1"/>
          </p:cNvSpPr>
          <p:nvPr/>
        </p:nvSpPr>
        <p:spPr bwMode="auto">
          <a:xfrm>
            <a:off x="107950" y="1373188"/>
            <a:ext cx="25066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800">
                <a:solidFill>
                  <a:srgbClr val="FF0000"/>
                </a:solidFill>
                <a:latin typeface="NTFPreCursivefk" panose="03000400000000000000" pitchFamily="66" charset="0"/>
                <a:cs typeface="Calibri" panose="020F0502020204030204" pitchFamily="34" charset="0"/>
              </a:rPr>
              <a:t>To assess confidence in using mental and written methods of calculation.</a:t>
            </a:r>
          </a:p>
        </p:txBody>
      </p:sp>
      <p:pic>
        <p:nvPicPr>
          <p:cNvPr id="23557" name="Picture 2">
            <a:extLst>
              <a:ext uri="{FF2B5EF4-FFF2-40B4-BE49-F238E27FC236}">
                <a16:creationId xmlns:a16="http://schemas.microsoft.com/office/drawing/2014/main" id="{8152C6D2-CB5F-5068-16D9-93A357A98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1603375"/>
            <a:ext cx="6421437"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3">
            <a:extLst>
              <a:ext uri="{FF2B5EF4-FFF2-40B4-BE49-F238E27FC236}">
                <a16:creationId xmlns:a16="http://schemas.microsoft.com/office/drawing/2014/main" id="{CF5789C5-EF6A-5DB5-A601-F4F20EC63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3644900"/>
            <a:ext cx="63849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9" name="TextBox 4">
            <a:extLst>
              <a:ext uri="{FF2B5EF4-FFF2-40B4-BE49-F238E27FC236}">
                <a16:creationId xmlns:a16="http://schemas.microsoft.com/office/drawing/2014/main" id="{41867250-E1D1-474C-6582-24C5215B275E}"/>
              </a:ext>
            </a:extLst>
          </p:cNvPr>
          <p:cNvSpPr txBox="1">
            <a:spLocks noChangeArrowheads="1"/>
          </p:cNvSpPr>
          <p:nvPr/>
        </p:nvSpPr>
        <p:spPr bwMode="auto">
          <a:xfrm>
            <a:off x="6672263" y="4438650"/>
            <a:ext cx="23637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800">
                <a:solidFill>
                  <a:srgbClr val="FF0000"/>
                </a:solidFill>
                <a:latin typeface="NTFPreCursivefk" panose="03000400000000000000" pitchFamily="66" charset="0"/>
                <a:cs typeface="Calibri" panose="020F0502020204030204" pitchFamily="34" charset="0"/>
              </a:rPr>
              <a:t>If answers are incorrect, 1 mark may be given for using a ‘formal’ method</a:t>
            </a:r>
            <a:r>
              <a:rPr lang="en-GB" altLang="en-US" sz="2800">
                <a:latin typeface="NTFPreCursivefk" panose="03000400000000000000" pitchFamily="66" charset="0"/>
                <a:cs typeface="Calibri" panose="020F050202020403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39B86261-222C-9513-74EE-CCBE3CFD1C32}"/>
              </a:ext>
            </a:extLst>
          </p:cNvPr>
          <p:cNvSpPr txBox="1">
            <a:spLocks noChangeArrowheads="1"/>
          </p:cNvSpPr>
          <p:nvPr/>
        </p:nvSpPr>
        <p:spPr bwMode="auto">
          <a:xfrm>
            <a:off x="1331913" y="131763"/>
            <a:ext cx="5983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a:latin typeface="NTFPreCursivefk" panose="03000400000000000000" pitchFamily="66" charset="0"/>
                <a:cs typeface="Calibri" panose="020F0502020204030204" pitchFamily="34" charset="0"/>
              </a:rPr>
              <a:t>Papers 2 and 3: Reasoning</a:t>
            </a:r>
          </a:p>
        </p:txBody>
      </p:sp>
      <p:sp>
        <p:nvSpPr>
          <p:cNvPr id="25603" name="TextBox 2">
            <a:extLst>
              <a:ext uri="{FF2B5EF4-FFF2-40B4-BE49-F238E27FC236}">
                <a16:creationId xmlns:a16="http://schemas.microsoft.com/office/drawing/2014/main" id="{00C90E22-0098-07EC-F189-49927C990FD9}"/>
              </a:ext>
            </a:extLst>
          </p:cNvPr>
          <p:cNvSpPr txBox="1">
            <a:spLocks noChangeArrowheads="1"/>
          </p:cNvSpPr>
          <p:nvPr/>
        </p:nvSpPr>
        <p:spPr bwMode="auto">
          <a:xfrm>
            <a:off x="0" y="884238"/>
            <a:ext cx="8782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a:latin typeface="NTFPreCursivefk" panose="03000400000000000000" pitchFamily="66" charset="0"/>
                <a:cs typeface="Calibri" panose="020F0502020204030204" pitchFamily="34" charset="0"/>
              </a:rPr>
              <a:t>40 minutes each - 70 possible marks overall</a:t>
            </a:r>
          </a:p>
        </p:txBody>
      </p:sp>
      <p:sp>
        <p:nvSpPr>
          <p:cNvPr id="25604" name="TextBox 5">
            <a:extLst>
              <a:ext uri="{FF2B5EF4-FFF2-40B4-BE49-F238E27FC236}">
                <a16:creationId xmlns:a16="http://schemas.microsoft.com/office/drawing/2014/main" id="{0483A773-FA03-1168-B704-022704B7FBC4}"/>
              </a:ext>
            </a:extLst>
          </p:cNvPr>
          <p:cNvSpPr txBox="1">
            <a:spLocks noChangeArrowheads="1"/>
          </p:cNvSpPr>
          <p:nvPr/>
        </p:nvSpPr>
        <p:spPr bwMode="auto">
          <a:xfrm>
            <a:off x="161925" y="1530350"/>
            <a:ext cx="32956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800">
                <a:solidFill>
                  <a:srgbClr val="FF0000"/>
                </a:solidFill>
                <a:latin typeface="NTFPreCursivefk" panose="03000400000000000000" pitchFamily="66" charset="0"/>
                <a:cs typeface="Calibri" panose="020F0502020204030204" pitchFamily="34" charset="0"/>
              </a:rPr>
              <a:t>To assess mathematical fluency, solving mathematical problems and mathematical reasoning.</a:t>
            </a:r>
            <a:r>
              <a:rPr lang="en-GB" altLang="en-US" sz="1800">
                <a:latin typeface="Arial" panose="020B0604020202020204" pitchFamily="34" charset="0"/>
                <a:cs typeface="Arial" panose="020B0604020202020204" pitchFamily="34" charset="0"/>
              </a:rPr>
              <a:t>	</a:t>
            </a:r>
          </a:p>
          <a:p>
            <a:pPr eaLnBrk="1" hangingPunct="1">
              <a:lnSpc>
                <a:spcPct val="100000"/>
              </a:lnSpc>
              <a:spcBef>
                <a:spcPct val="0"/>
              </a:spcBef>
              <a:buFontTx/>
              <a:buNone/>
            </a:pPr>
            <a:endParaRPr lang="en-GB" altLang="en-US" sz="1800">
              <a:latin typeface="Arial" panose="020B0604020202020204" pitchFamily="34" charset="0"/>
              <a:cs typeface="Arial" panose="020B0604020202020204" pitchFamily="34" charset="0"/>
            </a:endParaRPr>
          </a:p>
        </p:txBody>
      </p:sp>
      <p:pic>
        <p:nvPicPr>
          <p:cNvPr id="25605" name="Picture 4">
            <a:extLst>
              <a:ext uri="{FF2B5EF4-FFF2-40B4-BE49-F238E27FC236}">
                <a16:creationId xmlns:a16="http://schemas.microsoft.com/office/drawing/2014/main" id="{0B45FB00-37BB-4C34-7D78-D7339030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3729038"/>
            <a:ext cx="58324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5">
            <a:extLst>
              <a:ext uri="{FF2B5EF4-FFF2-40B4-BE49-F238E27FC236}">
                <a16:creationId xmlns:a16="http://schemas.microsoft.com/office/drawing/2014/main" id="{F9D6E898-EA4C-980F-8AC7-78F281657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538288"/>
            <a:ext cx="4140200" cy="521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BEEFFE3-5505-BEF7-D4F9-6F55354BB0F3}"/>
              </a:ext>
            </a:extLst>
          </p:cNvPr>
          <p:cNvSpPr>
            <a:spLocks noChangeArrowheads="1"/>
          </p:cNvSpPr>
          <p:nvPr/>
        </p:nvSpPr>
        <p:spPr bwMode="auto">
          <a:xfrm>
            <a:off x="282575" y="2473325"/>
            <a:ext cx="864076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Some questions are worth one mark and therefore accuracy is important.</a:t>
            </a:r>
          </a:p>
          <a:p>
            <a:pPr eaLnBrk="1" hangingPunct="1">
              <a:lnSpc>
                <a:spcPct val="100000"/>
              </a:lnSpc>
              <a:spcBef>
                <a:spcPct val="0"/>
              </a:spcBef>
              <a:buFontTx/>
              <a:buNone/>
            </a:pPr>
            <a:endParaRPr kumimoji="1" lang="en-GB" altLang="en-US" sz="1800" dirty="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Other questions are worth two marks and even if the answer is wrong, a mark may be given for correct working towards the answer.</a:t>
            </a:r>
          </a:p>
          <a:p>
            <a:pPr eaLnBrk="1" hangingPunct="1">
              <a:lnSpc>
                <a:spcPct val="100000"/>
              </a:lnSpc>
              <a:spcBef>
                <a:spcPct val="0"/>
              </a:spcBef>
              <a:buFontTx/>
              <a:buNone/>
            </a:pPr>
            <a:endParaRPr kumimoji="1" lang="en-GB" altLang="en-US" sz="1800" dirty="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Teachers may read questions in Papers 2 and 3 to pupils </a:t>
            </a:r>
            <a:r>
              <a:rPr kumimoji="1" lang="en-GB" altLang="en-US" sz="3200" u="sng" dirty="0">
                <a:latin typeface="NTFPreCursivefk" panose="03000400000000000000" pitchFamily="66" charset="0"/>
                <a:cs typeface="Calibri" panose="020F0502020204030204" pitchFamily="34" charset="0"/>
              </a:rPr>
              <a:t>if asked</a:t>
            </a:r>
            <a:r>
              <a:rPr kumimoji="1" lang="en-GB" altLang="en-US" sz="3200" dirty="0">
                <a:latin typeface="NTFPreCursivefk" panose="03000400000000000000" pitchFamily="66" charset="0"/>
                <a:cs typeface="Calibri" panose="020F0502020204030204" pitchFamily="34" charset="0"/>
              </a:rPr>
              <a:t>.</a:t>
            </a:r>
          </a:p>
          <a:p>
            <a:pPr eaLnBrk="1" hangingPunct="1">
              <a:lnSpc>
                <a:spcPct val="100000"/>
              </a:lnSpc>
              <a:spcBef>
                <a:spcPct val="0"/>
              </a:spcBef>
              <a:buFontTx/>
              <a:buChar char="•"/>
            </a:pPr>
            <a:endParaRPr kumimoji="1" lang="en-GB" altLang="en-US" sz="2400" dirty="0">
              <a:latin typeface="Arial" panose="020B0604020202020204" pitchFamily="34" charset="0"/>
              <a:cs typeface="Arial" panose="020B0604020202020204" pitchFamily="34" charset="0"/>
            </a:endParaRPr>
          </a:p>
        </p:txBody>
      </p:sp>
      <p:sp>
        <p:nvSpPr>
          <p:cNvPr id="27651" name="WordArt 2">
            <a:extLst>
              <a:ext uri="{FF2B5EF4-FFF2-40B4-BE49-F238E27FC236}">
                <a16:creationId xmlns:a16="http://schemas.microsoft.com/office/drawing/2014/main" id="{3B208A8E-804C-11FA-A116-82A793A5A1DC}"/>
              </a:ext>
            </a:extLst>
          </p:cNvPr>
          <p:cNvSpPr>
            <a:spLocks noChangeArrowheads="1" noChangeShapeType="1" noTextEdit="1"/>
          </p:cNvSpPr>
          <p:nvPr/>
        </p:nvSpPr>
        <p:spPr bwMode="auto">
          <a:xfrm>
            <a:off x="2538413" y="404813"/>
            <a:ext cx="4137025" cy="8636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NTFPreCursivefk" panose="03000400000000000000" pitchFamily="66" charset="0"/>
              </a:rPr>
              <a:t>Mathematics</a:t>
            </a:r>
          </a:p>
        </p:txBody>
      </p:sp>
      <p:pic>
        <p:nvPicPr>
          <p:cNvPr id="27652" name="Picture 5">
            <a:extLst>
              <a:ext uri="{FF2B5EF4-FFF2-40B4-BE49-F238E27FC236}">
                <a16:creationId xmlns:a16="http://schemas.microsoft.com/office/drawing/2014/main" id="{9ECF31E4-3D04-641B-B9E4-DD20A5D1A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214">
            <a:off x="509588" y="404813"/>
            <a:ext cx="14573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a:extLst>
              <a:ext uri="{FF2B5EF4-FFF2-40B4-BE49-F238E27FC236}">
                <a16:creationId xmlns:a16="http://schemas.microsoft.com/office/drawing/2014/main" id="{92301E8D-1D7C-2082-873D-D6554CAF4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7864">
            <a:off x="6826250" y="1023938"/>
            <a:ext cx="19161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7425832-81D9-6E20-D8A7-3FD052ACC4B7}"/>
              </a:ext>
            </a:extLst>
          </p:cNvPr>
          <p:cNvSpPr>
            <a:spLocks noChangeArrowheads="1"/>
          </p:cNvSpPr>
          <p:nvPr/>
        </p:nvSpPr>
        <p:spPr bwMode="auto">
          <a:xfrm>
            <a:off x="250825" y="2133600"/>
            <a:ext cx="8640763"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Support with homework – not just helping with the maths but asking your child to read the question and </a:t>
            </a:r>
            <a:r>
              <a:rPr kumimoji="1" lang="en-GB" altLang="en-US" sz="3200" u="sng">
                <a:latin typeface="NTFPreCursivefk" panose="03000400000000000000" pitchFamily="66" charset="0"/>
                <a:cs typeface="Calibri" panose="020F0502020204030204" pitchFamily="34" charset="0"/>
              </a:rPr>
              <a:t>underline important information can really help.</a:t>
            </a:r>
          </a:p>
          <a:p>
            <a:pPr eaLnBrk="1" hangingPunct="1">
              <a:lnSpc>
                <a:spcPct val="100000"/>
              </a:lnSpc>
              <a:spcBef>
                <a:spcPct val="0"/>
              </a:spcBef>
              <a:buFontTx/>
              <a:buChar char="•"/>
            </a:pPr>
            <a:endParaRPr kumimoji="1" lang="en-GB" altLang="en-US" sz="10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b="1">
                <a:solidFill>
                  <a:srgbClr val="FF0000"/>
                </a:solidFill>
                <a:latin typeface="NTFPreCursivefk" panose="03000400000000000000" pitchFamily="66" charset="0"/>
                <a:cs typeface="Calibri" panose="020F0502020204030204" pitchFamily="34" charset="0"/>
              </a:rPr>
              <a:t>TIMES TABLES!!!</a:t>
            </a:r>
          </a:p>
          <a:p>
            <a:pPr eaLnBrk="1" hangingPunct="1">
              <a:lnSpc>
                <a:spcPct val="100000"/>
              </a:lnSpc>
              <a:spcBef>
                <a:spcPct val="0"/>
              </a:spcBef>
              <a:buFontTx/>
              <a:buChar char="•"/>
            </a:pPr>
            <a:endParaRPr kumimoji="1" lang="en-GB" altLang="en-US" sz="1000" b="1">
              <a:solidFill>
                <a:srgbClr val="FF0000"/>
              </a:solidFill>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Help your child to check their work through – this will help them to spot mistakes that can sometimes be easily fixed.</a:t>
            </a:r>
          </a:p>
          <a:p>
            <a:pPr eaLnBrk="1" hangingPunct="1">
              <a:lnSpc>
                <a:spcPct val="100000"/>
              </a:lnSpc>
              <a:spcBef>
                <a:spcPct val="0"/>
              </a:spcBef>
              <a:buFontTx/>
              <a:buChar char="•"/>
            </a:pPr>
            <a:endParaRPr kumimoji="1" lang="en-GB" altLang="en-US" sz="10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Communicate in your child’s planner – any successes or difficulties that we could help with?</a:t>
            </a:r>
          </a:p>
          <a:p>
            <a:pPr eaLnBrk="1" hangingPunct="1">
              <a:lnSpc>
                <a:spcPct val="100000"/>
              </a:lnSpc>
              <a:spcBef>
                <a:spcPct val="0"/>
              </a:spcBef>
              <a:buFontTx/>
              <a:buChar char="•"/>
            </a:pPr>
            <a:endParaRPr kumimoji="1" lang="en-GB" altLang="en-US" sz="2400">
              <a:latin typeface="Arial" panose="020B0604020202020204" pitchFamily="34" charset="0"/>
              <a:cs typeface="Arial" panose="020B0604020202020204" pitchFamily="34" charset="0"/>
            </a:endParaRPr>
          </a:p>
        </p:txBody>
      </p:sp>
      <p:sp>
        <p:nvSpPr>
          <p:cNvPr id="29699" name="Rectangle 5">
            <a:extLst>
              <a:ext uri="{FF2B5EF4-FFF2-40B4-BE49-F238E27FC236}">
                <a16:creationId xmlns:a16="http://schemas.microsoft.com/office/drawing/2014/main" id="{05557231-1DE7-085D-7B54-D1687E5B7C4B}"/>
              </a:ext>
            </a:extLst>
          </p:cNvPr>
          <p:cNvSpPr>
            <a:spLocks noChangeArrowheads="1"/>
          </p:cNvSpPr>
          <p:nvPr/>
        </p:nvSpPr>
        <p:spPr bwMode="auto">
          <a:xfrm>
            <a:off x="1258888" y="476250"/>
            <a:ext cx="66246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GB" altLang="en-US" sz="4000">
                <a:latin typeface="NTFPreCursivefk" panose="03000400000000000000" pitchFamily="66" charset="0"/>
                <a:cs typeface="Calibri" panose="020F0502020204030204" pitchFamily="34" charset="0"/>
              </a:rPr>
              <a:t>How can parents help </a:t>
            </a:r>
          </a:p>
          <a:p>
            <a:pPr algn="ctr" eaLnBrk="1" hangingPunct="1">
              <a:lnSpc>
                <a:spcPct val="100000"/>
              </a:lnSpc>
              <a:spcBef>
                <a:spcPct val="0"/>
              </a:spcBef>
              <a:buFontTx/>
              <a:buNone/>
            </a:pPr>
            <a:r>
              <a:rPr kumimoji="1" lang="en-GB" altLang="en-US" sz="4000">
                <a:latin typeface="NTFPreCursivefk" panose="03000400000000000000" pitchFamily="66" charset="0"/>
                <a:cs typeface="Calibri" panose="020F0502020204030204" pitchFamily="34" charset="0"/>
              </a:rPr>
              <a:t>with Maths?</a:t>
            </a:r>
          </a:p>
        </p:txBody>
      </p:sp>
      <p:pic>
        <p:nvPicPr>
          <p:cNvPr id="29700" name="Picture 5">
            <a:extLst>
              <a:ext uri="{FF2B5EF4-FFF2-40B4-BE49-F238E27FC236}">
                <a16:creationId xmlns:a16="http://schemas.microsoft.com/office/drawing/2014/main" id="{1EDE85B3-1E03-E957-4DFA-B2F38915E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214">
            <a:off x="563563" y="212725"/>
            <a:ext cx="130651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a:extLst>
              <a:ext uri="{FF2B5EF4-FFF2-40B4-BE49-F238E27FC236}">
                <a16:creationId xmlns:a16="http://schemas.microsoft.com/office/drawing/2014/main" id="{DD36F309-454E-A82A-12FD-BA8A8C168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7864">
            <a:off x="6980238" y="644525"/>
            <a:ext cx="17176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D52AC21D-9F67-0BAF-62AD-D6B3D9E1202B}"/>
              </a:ext>
            </a:extLst>
          </p:cNvPr>
          <p:cNvSpPr txBox="1">
            <a:spLocks noChangeArrowheads="1"/>
          </p:cNvSpPr>
          <p:nvPr/>
        </p:nvSpPr>
        <p:spPr bwMode="auto">
          <a:xfrm>
            <a:off x="730250" y="447675"/>
            <a:ext cx="2592388" cy="5286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800">
                <a:latin typeface="NTFPreCursivefk" panose="03000400000000000000" pitchFamily="66" charset="0"/>
                <a:cs typeface="Arial" panose="020B0604020202020204" pitchFamily="34" charset="0"/>
              </a:rPr>
              <a:t>Reading Test</a:t>
            </a:r>
          </a:p>
        </p:txBody>
      </p:sp>
      <p:sp>
        <p:nvSpPr>
          <p:cNvPr id="31747" name="Text Box 7">
            <a:extLst>
              <a:ext uri="{FF2B5EF4-FFF2-40B4-BE49-F238E27FC236}">
                <a16:creationId xmlns:a16="http://schemas.microsoft.com/office/drawing/2014/main" id="{A9E6730F-812B-0C95-C738-25C98E56E053}"/>
              </a:ext>
            </a:extLst>
          </p:cNvPr>
          <p:cNvSpPr txBox="1">
            <a:spLocks noChangeArrowheads="1"/>
          </p:cNvSpPr>
          <p:nvPr/>
        </p:nvSpPr>
        <p:spPr bwMode="auto">
          <a:xfrm>
            <a:off x="250825" y="5661025"/>
            <a:ext cx="3600450" cy="708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000">
                <a:solidFill>
                  <a:srgbClr val="FF0000"/>
                </a:solidFill>
                <a:latin typeface="NTFPreCursivefk" panose="03000400000000000000" pitchFamily="66" charset="0"/>
                <a:cs typeface="Arial" panose="020B0604020202020204" pitchFamily="34" charset="0"/>
              </a:rPr>
              <a:t>Collection of fictional and   non-fictional texts (no common theme).</a:t>
            </a:r>
          </a:p>
        </p:txBody>
      </p:sp>
      <p:sp>
        <p:nvSpPr>
          <p:cNvPr id="31748" name="Text Box 8">
            <a:extLst>
              <a:ext uri="{FF2B5EF4-FFF2-40B4-BE49-F238E27FC236}">
                <a16:creationId xmlns:a16="http://schemas.microsoft.com/office/drawing/2014/main" id="{D1A7641B-5A2E-A2EE-3EFB-8A6AF2131E4F}"/>
              </a:ext>
            </a:extLst>
          </p:cNvPr>
          <p:cNvSpPr txBox="1">
            <a:spLocks noChangeArrowheads="1"/>
          </p:cNvSpPr>
          <p:nvPr/>
        </p:nvSpPr>
        <p:spPr bwMode="auto">
          <a:xfrm>
            <a:off x="5435600" y="5589588"/>
            <a:ext cx="3095625" cy="708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000">
                <a:solidFill>
                  <a:srgbClr val="FF0000"/>
                </a:solidFill>
                <a:latin typeface="NTFPreCursivefk" panose="03000400000000000000" pitchFamily="66" charset="0"/>
                <a:cs typeface="Arial" panose="020B0604020202020204" pitchFamily="34" charset="0"/>
              </a:rPr>
              <a:t>Texts and questions are in order of difficulty.</a:t>
            </a:r>
          </a:p>
        </p:txBody>
      </p:sp>
      <p:pic>
        <p:nvPicPr>
          <p:cNvPr id="31749" name="Picture 6">
            <a:extLst>
              <a:ext uri="{FF2B5EF4-FFF2-40B4-BE49-F238E27FC236}">
                <a16:creationId xmlns:a16="http://schemas.microsoft.com/office/drawing/2014/main" id="{AD1AFC91-EE7D-C226-BB84-53FB510D1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100138"/>
            <a:ext cx="30876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
            <a:extLst>
              <a:ext uri="{FF2B5EF4-FFF2-40B4-BE49-F238E27FC236}">
                <a16:creationId xmlns:a16="http://schemas.microsoft.com/office/drawing/2014/main" id="{9624F5A8-B897-7FFA-B678-F7DC632BE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60388"/>
            <a:ext cx="326231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
            <a:extLst>
              <a:ext uri="{FF2B5EF4-FFF2-40B4-BE49-F238E27FC236}">
                <a16:creationId xmlns:a16="http://schemas.microsoft.com/office/drawing/2014/main" id="{EE88C889-8418-36F7-5191-5EA5EEDF8DFB}"/>
              </a:ext>
            </a:extLst>
          </p:cNvPr>
          <p:cNvSpPr txBox="1">
            <a:spLocks noChangeArrowheads="1"/>
          </p:cNvSpPr>
          <p:nvPr/>
        </p:nvSpPr>
        <p:spPr bwMode="auto">
          <a:xfrm>
            <a:off x="3132138" y="5589588"/>
            <a:ext cx="3887787" cy="708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000">
                <a:solidFill>
                  <a:srgbClr val="FF0000"/>
                </a:solidFill>
                <a:latin typeface="NTFPreCursivefk" panose="03000400000000000000" pitchFamily="66" charset="0"/>
                <a:cs typeface="Arial" panose="020B0604020202020204" pitchFamily="34" charset="0"/>
              </a:rPr>
              <a:t>60 minutes to read the booklet and answer questions.</a:t>
            </a:r>
          </a:p>
        </p:txBody>
      </p:sp>
      <p:pic>
        <p:nvPicPr>
          <p:cNvPr id="33795" name="Picture 1">
            <a:extLst>
              <a:ext uri="{FF2B5EF4-FFF2-40B4-BE49-F238E27FC236}">
                <a16:creationId xmlns:a16="http://schemas.microsoft.com/office/drawing/2014/main" id="{D03B831F-887C-C953-5B9C-EB7444636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88913"/>
            <a:ext cx="3695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id="{C02F1F1D-ABF5-4150-69B7-D681545BA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84150"/>
            <a:ext cx="3500438"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a:extLst>
              <a:ext uri="{FF2B5EF4-FFF2-40B4-BE49-F238E27FC236}">
                <a16:creationId xmlns:a16="http://schemas.microsoft.com/office/drawing/2014/main" id="{162F78AD-9AD9-37FE-9049-51F5D1A5D12D}"/>
              </a:ext>
            </a:extLst>
          </p:cNvPr>
          <p:cNvSpPr txBox="1">
            <a:spLocks noChangeArrowheads="1"/>
          </p:cNvSpPr>
          <p:nvPr/>
        </p:nvSpPr>
        <p:spPr bwMode="auto">
          <a:xfrm>
            <a:off x="4211638" y="620713"/>
            <a:ext cx="43926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p:txBody>
      </p:sp>
      <p:sp>
        <p:nvSpPr>
          <p:cNvPr id="35843" name="Text Box 8">
            <a:extLst>
              <a:ext uri="{FF2B5EF4-FFF2-40B4-BE49-F238E27FC236}">
                <a16:creationId xmlns:a16="http://schemas.microsoft.com/office/drawing/2014/main" id="{62E6B35E-0544-9B14-EE1C-BF832FBC7CDF}"/>
              </a:ext>
            </a:extLst>
          </p:cNvPr>
          <p:cNvSpPr txBox="1">
            <a:spLocks noChangeArrowheads="1"/>
          </p:cNvSpPr>
          <p:nvPr/>
        </p:nvSpPr>
        <p:spPr bwMode="auto">
          <a:xfrm>
            <a:off x="3833813" y="604838"/>
            <a:ext cx="5148262"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latin typeface="NTFPreCursivefk" panose="03000400000000000000" pitchFamily="66" charset="0"/>
                <a:cs typeface="Calibri" panose="020F0502020204030204" pitchFamily="34" charset="0"/>
              </a:rPr>
              <a:t>There are a variety of different questions to be answered in different ways, such as:</a:t>
            </a:r>
          </a:p>
          <a:p>
            <a:pPr eaLnBrk="1" hangingPunct="1">
              <a:lnSpc>
                <a:spcPct val="100000"/>
              </a:lnSpc>
              <a:spcBef>
                <a:spcPct val="50000"/>
              </a:spcBef>
              <a:buFontTx/>
              <a:buNone/>
            </a:pPr>
            <a:endParaRPr lang="en-GB" altLang="en-US" sz="2400">
              <a:latin typeface="NTFPreCursivefk" panose="03000400000000000000" pitchFamily="66" charset="0"/>
              <a:cs typeface="Calibri" panose="020F0502020204030204" pitchFamily="34" charset="0"/>
            </a:endParaRPr>
          </a:p>
          <a:p>
            <a:pP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Literal</a:t>
            </a:r>
            <a:r>
              <a:rPr lang="en-GB" altLang="en-US" sz="2400">
                <a:latin typeface="NTFPreCursivefk" panose="03000400000000000000" pitchFamily="66" charset="0"/>
                <a:cs typeface="Calibri" panose="020F0502020204030204" pitchFamily="34" charset="0"/>
              </a:rPr>
              <a:t> – answer is there in the text.</a:t>
            </a:r>
          </a:p>
          <a:p>
            <a:pP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Inference</a:t>
            </a:r>
            <a:r>
              <a:rPr lang="en-GB" altLang="en-US" sz="2400">
                <a:latin typeface="NTFPreCursivefk" panose="03000400000000000000" pitchFamily="66" charset="0"/>
                <a:cs typeface="Calibri" panose="020F0502020204030204" pitchFamily="34" charset="0"/>
              </a:rPr>
              <a:t> – read between the lines.</a:t>
            </a:r>
          </a:p>
          <a:p>
            <a:pP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Vocabulary</a:t>
            </a:r>
            <a:r>
              <a:rPr lang="en-GB" altLang="en-US" sz="2400">
                <a:latin typeface="NTFPreCursivefk" panose="03000400000000000000" pitchFamily="66" charset="0"/>
                <a:cs typeface="Calibri" panose="020F0502020204030204" pitchFamily="34" charset="0"/>
              </a:rPr>
              <a:t> – give/explain the meaning of  words in context.</a:t>
            </a:r>
          </a:p>
          <a:p>
            <a:pP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Organisation</a:t>
            </a:r>
            <a:r>
              <a:rPr lang="en-GB" altLang="en-US" sz="2400">
                <a:latin typeface="NTFPreCursivefk" panose="03000400000000000000" pitchFamily="66" charset="0"/>
                <a:cs typeface="Calibri" panose="020F0502020204030204" pitchFamily="34" charset="0"/>
              </a:rPr>
              <a:t> – layout, use of different fonts.</a:t>
            </a:r>
            <a:endParaRPr lang="en-GB" altLang="en-US" sz="2400" b="1">
              <a:latin typeface="NTFPreCursivefk" panose="03000400000000000000" pitchFamily="66" charset="0"/>
              <a:cs typeface="Calibri" panose="020F0502020204030204" pitchFamily="34" charset="0"/>
            </a:endParaRPr>
          </a:p>
          <a:p>
            <a:pP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Author’s</a:t>
            </a:r>
            <a:r>
              <a:rPr lang="en-GB" altLang="en-US" sz="2400">
                <a:latin typeface="NTFPreCursivefk" panose="03000400000000000000" pitchFamily="66" charset="0"/>
                <a:cs typeface="Calibri" panose="020F0502020204030204" pitchFamily="34" charset="0"/>
              </a:rPr>
              <a:t> </a:t>
            </a:r>
            <a:r>
              <a:rPr lang="en-GB" altLang="en-US" sz="2400" b="1">
                <a:latin typeface="NTFPreCursivefk" panose="03000400000000000000" pitchFamily="66" charset="0"/>
                <a:cs typeface="Calibri" panose="020F0502020204030204" pitchFamily="34" charset="0"/>
              </a:rPr>
              <a:t>intent</a:t>
            </a:r>
            <a:r>
              <a:rPr lang="en-GB" altLang="en-US" sz="2400">
                <a:latin typeface="NTFPreCursivefk" panose="03000400000000000000" pitchFamily="66" charset="0"/>
                <a:cs typeface="Calibri" panose="020F0502020204030204" pitchFamily="34" charset="0"/>
              </a:rPr>
              <a:t> – e.g. Why does an author use a particular word?</a:t>
            </a:r>
          </a:p>
        </p:txBody>
      </p:sp>
      <p:pic>
        <p:nvPicPr>
          <p:cNvPr id="35844" name="Picture 1">
            <a:extLst>
              <a:ext uri="{FF2B5EF4-FFF2-40B4-BE49-F238E27FC236}">
                <a16:creationId xmlns:a16="http://schemas.microsoft.com/office/drawing/2014/main" id="{3559E7A0-FED0-D4C3-CDAC-244633E4F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85738"/>
            <a:ext cx="252888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a:extLst>
              <a:ext uri="{FF2B5EF4-FFF2-40B4-BE49-F238E27FC236}">
                <a16:creationId xmlns:a16="http://schemas.microsoft.com/office/drawing/2014/main" id="{203B9680-1D05-9615-8510-22E1CA384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7498">
            <a:off x="752475" y="3149600"/>
            <a:ext cx="23304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530914C-1FF7-6D2B-414A-6F78DC6D8DB6}"/>
              </a:ext>
            </a:extLst>
          </p:cNvPr>
          <p:cNvSpPr>
            <a:spLocks noChangeArrowheads="1"/>
          </p:cNvSpPr>
          <p:nvPr/>
        </p:nvSpPr>
        <p:spPr bwMode="auto">
          <a:xfrm>
            <a:off x="250825" y="1557338"/>
            <a:ext cx="8713788"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To share important information about KS2 SATs</a:t>
            </a:r>
          </a:p>
          <a:p>
            <a:pPr eaLnBrk="1" hangingPunct="1">
              <a:lnSpc>
                <a:spcPct val="100000"/>
              </a:lnSpc>
              <a:spcBef>
                <a:spcPct val="0"/>
              </a:spcBef>
              <a:buFontTx/>
              <a:buChar char="•"/>
            </a:pPr>
            <a:endParaRPr kumimoji="1" lang="en-GB" altLang="en-US" sz="32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To answer any questions about KS2 SATs</a:t>
            </a:r>
          </a:p>
          <a:p>
            <a:pPr eaLnBrk="1" hangingPunct="1">
              <a:lnSpc>
                <a:spcPct val="100000"/>
              </a:lnSpc>
              <a:spcBef>
                <a:spcPct val="0"/>
              </a:spcBef>
              <a:buFontTx/>
              <a:buChar char="•"/>
            </a:pPr>
            <a:endParaRPr kumimoji="1" lang="en-GB" altLang="en-US" sz="32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a:latin typeface="NTFPreCursivefk" panose="03000400000000000000" pitchFamily="66" charset="0"/>
                <a:cs typeface="Calibri" panose="020F0502020204030204" pitchFamily="34" charset="0"/>
              </a:rPr>
              <a:t>To share ideas about how you can help your child at home</a:t>
            </a:r>
          </a:p>
          <a:p>
            <a:pPr eaLnBrk="1" hangingPunct="1">
              <a:lnSpc>
                <a:spcPct val="100000"/>
              </a:lnSpc>
              <a:spcBef>
                <a:spcPct val="0"/>
              </a:spcBef>
              <a:buFontTx/>
              <a:buChar char="•"/>
            </a:pPr>
            <a:endParaRPr kumimoji="1" lang="en-GB" altLang="en-US" sz="320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endParaRPr kumimoji="1" lang="en-GB" altLang="en-US" sz="2400">
              <a:solidFill>
                <a:schemeClr val="bg2"/>
              </a:solidFill>
              <a:latin typeface="NTFPreCursivefk" panose="03000400000000000000" pitchFamily="66" charset="0"/>
              <a:cs typeface="Arial" panose="020B0604020202020204" pitchFamily="34" charset="0"/>
            </a:endParaRPr>
          </a:p>
          <a:p>
            <a:pPr eaLnBrk="1" hangingPunct="1">
              <a:lnSpc>
                <a:spcPct val="100000"/>
              </a:lnSpc>
              <a:spcBef>
                <a:spcPct val="50000"/>
              </a:spcBef>
              <a:buClr>
                <a:schemeClr val="hlink"/>
              </a:buClr>
              <a:buSzPct val="70000"/>
              <a:buFont typeface="Monotype Sorts" pitchFamily="2" charset="2"/>
              <a:buChar char="n"/>
            </a:pPr>
            <a:endParaRPr kumimoji="1" lang="en-GB" altLang="en-US" sz="2400">
              <a:solidFill>
                <a:schemeClr val="bg2"/>
              </a:solidFill>
              <a:latin typeface="NTFPreCursivefk" panose="03000400000000000000" pitchFamily="66" charset="0"/>
              <a:cs typeface="Arial" panose="020B0604020202020204" pitchFamily="34" charset="0"/>
            </a:endParaRPr>
          </a:p>
        </p:txBody>
      </p:sp>
      <p:sp>
        <p:nvSpPr>
          <p:cNvPr id="7171" name="Rectangle 3">
            <a:extLst>
              <a:ext uri="{FF2B5EF4-FFF2-40B4-BE49-F238E27FC236}">
                <a16:creationId xmlns:a16="http://schemas.microsoft.com/office/drawing/2014/main" id="{B66DDF0F-12F6-1F62-A654-5A3DC67543B6}"/>
              </a:ext>
            </a:extLst>
          </p:cNvPr>
          <p:cNvSpPr>
            <a:spLocks noChangeArrowheads="1"/>
          </p:cNvSpPr>
          <p:nvPr/>
        </p:nvSpPr>
        <p:spPr bwMode="auto">
          <a:xfrm>
            <a:off x="250825" y="188913"/>
            <a:ext cx="8497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GB" altLang="en-US" sz="4400" dirty="0">
                <a:solidFill>
                  <a:srgbClr val="FF0000"/>
                </a:solidFill>
                <a:latin typeface="NTFPreCursivefk" panose="03000400000000000000" pitchFamily="66" charset="0"/>
                <a:cs typeface="Calibri" panose="020F0502020204030204" pitchFamily="34" charset="0"/>
              </a:rPr>
              <a:t>Aims of the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C9F15147-BA2F-38BE-6EB2-0ECA35123097}"/>
              </a:ext>
            </a:extLst>
          </p:cNvPr>
          <p:cNvSpPr txBox="1">
            <a:spLocks noChangeArrowheads="1"/>
          </p:cNvSpPr>
          <p:nvPr/>
        </p:nvSpPr>
        <p:spPr bwMode="auto">
          <a:xfrm>
            <a:off x="1258888" y="260350"/>
            <a:ext cx="6049962" cy="5286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800">
                <a:latin typeface="NTFPreCursivefk" panose="03000400000000000000" pitchFamily="66" charset="0"/>
                <a:cs typeface="Arial" panose="020B0604020202020204" pitchFamily="34" charset="0"/>
              </a:rPr>
              <a:t>How can parents help with reading ?</a:t>
            </a:r>
          </a:p>
        </p:txBody>
      </p:sp>
      <p:sp>
        <p:nvSpPr>
          <p:cNvPr id="18435" name="Text Box 5">
            <a:extLst>
              <a:ext uri="{FF2B5EF4-FFF2-40B4-BE49-F238E27FC236}">
                <a16:creationId xmlns:a16="http://schemas.microsoft.com/office/drawing/2014/main" id="{5332E99E-5539-4A14-B35B-D57F616DF75A}"/>
              </a:ext>
            </a:extLst>
          </p:cNvPr>
          <p:cNvSpPr txBox="1">
            <a:spLocks noChangeArrowheads="1"/>
          </p:cNvSpPr>
          <p:nvPr/>
        </p:nvSpPr>
        <p:spPr bwMode="auto">
          <a:xfrm>
            <a:off x="250825" y="835025"/>
            <a:ext cx="8642350" cy="5324475"/>
          </a:xfrm>
          <a:prstGeom prst="rect">
            <a:avLst/>
          </a:prstGeom>
          <a:noFill/>
          <a:ln>
            <a:noFill/>
          </a:ln>
          <a:effec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auto" hangingPunct="1">
              <a:spcBef>
                <a:spcPct val="50000"/>
              </a:spcBef>
              <a:spcAft>
                <a:spcPts val="0"/>
              </a:spcAft>
              <a:defRPr/>
            </a:pPr>
            <a:r>
              <a:rPr lang="en-GB" altLang="en-US" sz="2000" dirty="0">
                <a:latin typeface="NTFPreCursivefk" panose="03000400000000000000" pitchFamily="66" charset="0"/>
                <a:cs typeface="Calibri" panose="020F0502020204030204" pitchFamily="34" charset="0"/>
              </a:rPr>
              <a:t>Ensure your child reads every night / regularly.</a:t>
            </a:r>
          </a:p>
          <a:p>
            <a:pPr eaLnBrk="1" fontAlgn="auto" hangingPunct="1">
              <a:spcBef>
                <a:spcPct val="50000"/>
              </a:spcBef>
              <a:spcAft>
                <a:spcPts val="0"/>
              </a:spcAft>
              <a:defRPr/>
            </a:pPr>
            <a:r>
              <a:rPr lang="en-GB" altLang="en-US" sz="2000" dirty="0">
                <a:latin typeface="NTFPreCursivefk" panose="03000400000000000000" pitchFamily="66" charset="0"/>
                <a:cs typeface="Calibri" panose="020F0502020204030204" pitchFamily="34" charset="0"/>
              </a:rPr>
              <a:t>Encourage your child to read a range of types of materials; fiction and non-fiction.</a:t>
            </a:r>
          </a:p>
          <a:p>
            <a:pPr eaLnBrk="1" fontAlgn="auto" hangingPunct="1">
              <a:spcBef>
                <a:spcPct val="50000"/>
              </a:spcBef>
              <a:spcAft>
                <a:spcPts val="0"/>
              </a:spcAft>
              <a:defRPr/>
            </a:pPr>
            <a:r>
              <a:rPr lang="en-GB" altLang="en-US" sz="2000" dirty="0">
                <a:solidFill>
                  <a:srgbClr val="FF0000"/>
                </a:solidFill>
                <a:latin typeface="NTFPreCursivefk" panose="03000400000000000000" pitchFamily="66" charset="0"/>
                <a:cs typeface="Calibri" panose="020F0502020204030204" pitchFamily="34" charset="0"/>
              </a:rPr>
              <a:t>Increase reading speed and duration of reading time. There’s a lot to read in the test and it needs to be read quickly.</a:t>
            </a:r>
            <a:endParaRPr lang="en-GB" altLang="en-US" sz="2000" dirty="0">
              <a:latin typeface="NTFPreCursivefk" panose="03000400000000000000" pitchFamily="66" charset="0"/>
              <a:cs typeface="Calibri" panose="020F0502020204030204" pitchFamily="34" charset="0"/>
            </a:endParaRPr>
          </a:p>
          <a:p>
            <a:pPr eaLnBrk="1" fontAlgn="auto" hangingPunct="1">
              <a:spcBef>
                <a:spcPct val="50000"/>
              </a:spcBef>
              <a:spcAft>
                <a:spcPts val="0"/>
              </a:spcAft>
              <a:defRPr/>
            </a:pPr>
            <a:r>
              <a:rPr lang="en-GB" altLang="en-US" sz="2000" dirty="0">
                <a:latin typeface="NTFPreCursivefk" panose="03000400000000000000" pitchFamily="66" charset="0"/>
                <a:cs typeface="Calibri" panose="020F0502020204030204" pitchFamily="34" charset="0"/>
              </a:rPr>
              <a:t>Listen to your child read:</a:t>
            </a:r>
          </a:p>
          <a:p>
            <a:pPr marL="285750" indent="-285750" eaLnBrk="1" fontAlgn="auto" hangingPunct="1">
              <a:spcBef>
                <a:spcPct val="50000"/>
              </a:spcBef>
              <a:spcAft>
                <a:spcPts val="0"/>
              </a:spcAft>
              <a:buFontTx/>
              <a:buChar char="-"/>
              <a:defRPr/>
            </a:pPr>
            <a:r>
              <a:rPr lang="en-GB" altLang="en-US" sz="2000" dirty="0">
                <a:latin typeface="NTFPreCursivefk" panose="03000400000000000000" pitchFamily="66" charset="0"/>
                <a:cs typeface="Calibri" panose="020F0502020204030204" pitchFamily="34" charset="0"/>
              </a:rPr>
              <a:t>ask them to explain what words mean in the text or help them to look up words they do not understand.</a:t>
            </a:r>
          </a:p>
          <a:p>
            <a:pPr marL="285750" indent="-285750" eaLnBrk="1" fontAlgn="auto" hangingPunct="1">
              <a:spcBef>
                <a:spcPct val="50000"/>
              </a:spcBef>
              <a:spcAft>
                <a:spcPts val="0"/>
              </a:spcAft>
              <a:buFontTx/>
              <a:buChar char="-"/>
              <a:defRPr/>
            </a:pPr>
            <a:r>
              <a:rPr lang="en-GB" altLang="en-US" sz="2000" dirty="0">
                <a:latin typeface="NTFPreCursivefk" panose="03000400000000000000" pitchFamily="66" charset="0"/>
                <a:cs typeface="Calibri" panose="020F0502020204030204" pitchFamily="34" charset="0"/>
              </a:rPr>
              <a:t>Ask questions about the text – what is happening and why; how do characters feel and why?</a:t>
            </a:r>
          </a:p>
          <a:p>
            <a:pPr marL="285750" indent="-285750" eaLnBrk="1" fontAlgn="auto" hangingPunct="1">
              <a:spcBef>
                <a:spcPct val="50000"/>
              </a:spcBef>
              <a:spcAft>
                <a:spcPts val="0"/>
              </a:spcAft>
              <a:buFontTx/>
              <a:buChar char="-"/>
              <a:defRPr/>
            </a:pPr>
            <a:r>
              <a:rPr lang="en-GB" altLang="en-US" sz="2000" dirty="0">
                <a:latin typeface="NTFPreCursivefk" panose="03000400000000000000" pitchFamily="66" charset="0"/>
                <a:cs typeface="Calibri" panose="020F0502020204030204" pitchFamily="34" charset="0"/>
              </a:rPr>
              <a:t>Show how the more they back up the answer from the text, the more marks will be awarded. (Point, Evidence, Explain - PEE)</a:t>
            </a:r>
          </a:p>
          <a:p>
            <a:pPr eaLnBrk="1" fontAlgn="auto" hangingPunct="1">
              <a:spcBef>
                <a:spcPct val="50000"/>
              </a:spcBef>
              <a:spcAft>
                <a:spcPts val="0"/>
              </a:spcAft>
              <a:defRPr/>
            </a:pPr>
            <a:r>
              <a:rPr lang="en-GB" altLang="en-US" sz="2000" dirty="0">
                <a:latin typeface="NTFPreCursivefk" panose="03000400000000000000" pitchFamily="66" charset="0"/>
                <a:cs typeface="Calibri" panose="020F0502020204030204" pitchFamily="34" charset="0"/>
              </a:rPr>
              <a:t>Help them with the different skills of reading, especially ‘skim’ reading where they are looking for key words in the text.</a:t>
            </a:r>
          </a:p>
          <a:p>
            <a:pPr eaLnBrk="1" fontAlgn="auto" hangingPunct="1">
              <a:spcBef>
                <a:spcPct val="50000"/>
              </a:spcBef>
              <a:spcAft>
                <a:spcPts val="0"/>
              </a:spcAft>
              <a:defRPr/>
            </a:pPr>
            <a:r>
              <a:rPr lang="en-GB" altLang="en-US" sz="2000" dirty="0">
                <a:latin typeface="NTFPreCursivefk" panose="03000400000000000000" pitchFamily="66" charset="0"/>
                <a:cs typeface="Calibri" panose="020F0502020204030204" pitchFamily="34" charset="0"/>
              </a:rPr>
              <a:t>Increase their ability to check what the question is really asking for.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5F3842EF-97C8-6D89-D0F0-AF486C618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1762125"/>
            <a:ext cx="3090862"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
            <a:extLst>
              <a:ext uri="{FF2B5EF4-FFF2-40B4-BE49-F238E27FC236}">
                <a16:creationId xmlns:a16="http://schemas.microsoft.com/office/drawing/2014/main" id="{3ED12487-105C-D215-ACE0-EA026DEFF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762125"/>
            <a:ext cx="33877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CE6FD016-9F35-D2A4-FF64-BAA34B52E4D1}"/>
              </a:ext>
            </a:extLst>
          </p:cNvPr>
          <p:cNvSpPr txBox="1">
            <a:spLocks noChangeArrowheads="1"/>
          </p:cNvSpPr>
          <p:nvPr/>
        </p:nvSpPr>
        <p:spPr bwMode="auto">
          <a:xfrm>
            <a:off x="539750" y="981075"/>
            <a:ext cx="7129463" cy="5286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800">
                <a:latin typeface="NTFPreCursivefk" panose="03000400000000000000" pitchFamily="66" charset="0"/>
                <a:cs typeface="Arial" panose="020B0604020202020204" pitchFamily="34" charset="0"/>
              </a:rPr>
              <a:t>Grammar, Punctuation and Spelling Test</a:t>
            </a:r>
          </a:p>
        </p:txBody>
      </p:sp>
      <p:sp>
        <p:nvSpPr>
          <p:cNvPr id="39941" name="Text Box 6">
            <a:extLst>
              <a:ext uri="{FF2B5EF4-FFF2-40B4-BE49-F238E27FC236}">
                <a16:creationId xmlns:a16="http://schemas.microsoft.com/office/drawing/2014/main" id="{2AAD7551-DC64-554B-FE73-42C093122166}"/>
              </a:ext>
            </a:extLst>
          </p:cNvPr>
          <p:cNvSpPr txBox="1">
            <a:spLocks noChangeArrowheads="1"/>
          </p:cNvSpPr>
          <p:nvPr/>
        </p:nvSpPr>
        <p:spPr bwMode="auto">
          <a:xfrm>
            <a:off x="1127125" y="5534025"/>
            <a:ext cx="2663825" cy="3698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1800">
                <a:latin typeface="NTFPreCursivefk" panose="03000400000000000000" pitchFamily="66" charset="0"/>
                <a:cs typeface="Arial" panose="020B0604020202020204" pitchFamily="34" charset="0"/>
              </a:rPr>
              <a:t>45 minutes to fill in answers</a:t>
            </a:r>
          </a:p>
        </p:txBody>
      </p:sp>
      <p:sp>
        <p:nvSpPr>
          <p:cNvPr id="39942" name="Text Box 7">
            <a:extLst>
              <a:ext uri="{FF2B5EF4-FFF2-40B4-BE49-F238E27FC236}">
                <a16:creationId xmlns:a16="http://schemas.microsoft.com/office/drawing/2014/main" id="{FB56AA20-4CFB-3B49-1E78-968C4449145C}"/>
              </a:ext>
            </a:extLst>
          </p:cNvPr>
          <p:cNvSpPr txBox="1">
            <a:spLocks noChangeArrowheads="1"/>
          </p:cNvSpPr>
          <p:nvPr/>
        </p:nvSpPr>
        <p:spPr bwMode="auto">
          <a:xfrm>
            <a:off x="5003800" y="5157788"/>
            <a:ext cx="2592388"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1800">
                <a:latin typeface="NTFPreCursivefk" panose="03000400000000000000" pitchFamily="66" charset="0"/>
                <a:cs typeface="Arial" panose="020B0604020202020204" pitchFamily="34" charset="0"/>
              </a:rPr>
              <a:t>Around 15 minutes</a:t>
            </a:r>
            <a:endParaRPr lang="en-GB" altLang="en-US" sz="180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EF4A3E7D-DD55-130D-52A0-512D88D1B2F8}"/>
              </a:ext>
            </a:extLst>
          </p:cNvPr>
          <p:cNvSpPr txBox="1">
            <a:spLocks noChangeArrowheads="1"/>
          </p:cNvSpPr>
          <p:nvPr/>
        </p:nvSpPr>
        <p:spPr bwMode="auto">
          <a:xfrm>
            <a:off x="1006475" y="549275"/>
            <a:ext cx="7129463" cy="5286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800">
                <a:latin typeface="NTFPreCursivefk" panose="03000400000000000000" pitchFamily="66" charset="0"/>
                <a:cs typeface="Arial" panose="020B0604020202020204" pitchFamily="34" charset="0"/>
              </a:rPr>
              <a:t>Grammar, Punctuation and Spelling Test</a:t>
            </a:r>
          </a:p>
        </p:txBody>
      </p:sp>
      <p:sp>
        <p:nvSpPr>
          <p:cNvPr id="41987" name="Text Box 4">
            <a:extLst>
              <a:ext uri="{FF2B5EF4-FFF2-40B4-BE49-F238E27FC236}">
                <a16:creationId xmlns:a16="http://schemas.microsoft.com/office/drawing/2014/main" id="{9046FF7C-EE8B-6559-56FD-8C6E8770B613}"/>
              </a:ext>
            </a:extLst>
          </p:cNvPr>
          <p:cNvSpPr txBox="1">
            <a:spLocks noChangeArrowheads="1"/>
          </p:cNvSpPr>
          <p:nvPr/>
        </p:nvSpPr>
        <p:spPr bwMode="auto">
          <a:xfrm>
            <a:off x="395288" y="1196975"/>
            <a:ext cx="8497887"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Grammatical terms / word classes</a:t>
            </a:r>
            <a:r>
              <a:rPr lang="en-GB" altLang="en-US" sz="2400">
                <a:latin typeface="NTFPreCursivefk" panose="03000400000000000000" pitchFamily="66" charset="0"/>
                <a:cs typeface="Calibri" panose="020F0502020204030204" pitchFamily="34" charset="0"/>
              </a:rPr>
              <a:t> E.g. nouns, verbs, adjectives, connectives, pronouns, adverbs, prepositions, articles…</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Features of sentences</a:t>
            </a:r>
            <a:r>
              <a:rPr lang="en-GB" altLang="en-US" sz="2400">
                <a:latin typeface="NTFPreCursivefk" panose="03000400000000000000" pitchFamily="66" charset="0"/>
                <a:cs typeface="Calibri" panose="020F0502020204030204" pitchFamily="34" charset="0"/>
              </a:rPr>
              <a:t>  E.g. statements, questions, commands</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Complex sentences</a:t>
            </a:r>
            <a:r>
              <a:rPr lang="en-GB" altLang="en-US" sz="2400">
                <a:latin typeface="NTFPreCursivefk" panose="03000400000000000000" pitchFamily="66" charset="0"/>
                <a:cs typeface="Calibri" panose="020F0502020204030204" pitchFamily="34" charset="0"/>
              </a:rPr>
              <a:t>  E.g. clauses, phrases, subordinating connectives</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Standard English</a:t>
            </a:r>
            <a:r>
              <a:rPr lang="en-GB" altLang="en-US" sz="2400">
                <a:latin typeface="NTFPreCursivefk" panose="03000400000000000000" pitchFamily="66" charset="0"/>
                <a:cs typeface="Calibri" panose="020F0502020204030204" pitchFamily="34" charset="0"/>
              </a:rPr>
              <a:t>  E.g. tenses, double negatives, use of ‘I’ and ‘me’</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rPr>
              <a:t>Formal/informal language</a:t>
            </a:r>
            <a:r>
              <a:rPr lang="en-GB" altLang="en-US" sz="2400">
                <a:latin typeface="NTFPreCursivefk" panose="03000400000000000000" pitchFamily="66" charset="0"/>
                <a:cs typeface="Calibri" panose="020F0502020204030204" pitchFamily="34" charset="0"/>
              </a:rPr>
              <a:t> E.g. did not </a:t>
            </a:r>
            <a:r>
              <a:rPr lang="en-GB" altLang="en-US" sz="2400">
                <a:latin typeface="NTFPreCursivefk" panose="03000400000000000000" pitchFamily="66" charset="0"/>
                <a:cs typeface="Calibri" panose="020F0502020204030204" pitchFamily="34" charset="0"/>
                <a:sym typeface="Wingdings" panose="05000000000000000000" pitchFamily="2" charset="2"/>
              </a:rPr>
              <a:t> didn’t</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sym typeface="Wingdings" panose="05000000000000000000" pitchFamily="2" charset="2"/>
              </a:rPr>
              <a:t>Vocabulary</a:t>
            </a:r>
            <a:r>
              <a:rPr lang="en-GB" altLang="en-US" sz="2400">
                <a:latin typeface="NTFPreCursivefk" panose="03000400000000000000" pitchFamily="66" charset="0"/>
                <a:cs typeface="Calibri" panose="020F0502020204030204" pitchFamily="34" charset="0"/>
                <a:sym typeface="Wingdings" panose="05000000000000000000" pitchFamily="2" charset="2"/>
              </a:rPr>
              <a:t> E.g. meanings, synonyms/antonyms, prefixes/suffixes, singular/plural</a:t>
            </a:r>
          </a:p>
          <a:p>
            <a:pPr algn="ctr" eaLnBrk="1" hangingPunct="1">
              <a:lnSpc>
                <a:spcPct val="100000"/>
              </a:lnSpc>
              <a:spcBef>
                <a:spcPct val="50000"/>
              </a:spcBef>
              <a:buFontTx/>
              <a:buChar char="•"/>
            </a:pPr>
            <a:r>
              <a:rPr lang="en-GB" altLang="en-US" sz="2400" b="1">
                <a:latin typeface="NTFPreCursivefk" panose="03000400000000000000" pitchFamily="66" charset="0"/>
                <a:cs typeface="Calibri" panose="020F0502020204030204" pitchFamily="34" charset="0"/>
                <a:sym typeface="Wingdings" panose="05000000000000000000" pitchFamily="2" charset="2"/>
              </a:rPr>
              <a:t>Punctuation</a:t>
            </a:r>
            <a:r>
              <a:rPr lang="en-GB" altLang="en-US" sz="2400">
                <a:latin typeface="NTFPreCursivefk" panose="03000400000000000000" pitchFamily="66" charset="0"/>
                <a:cs typeface="Calibri" panose="020F0502020204030204" pitchFamily="34" charset="0"/>
                <a:sym typeface="Wingdings" panose="05000000000000000000" pitchFamily="2" charset="2"/>
              </a:rPr>
              <a:t> E.g. from capital letters, full stops…. to brackets, apostrophes, colons</a:t>
            </a:r>
            <a:endParaRPr lang="en-GB" altLang="en-US" sz="2400">
              <a:latin typeface="NTFPreCursivefk" panose="03000400000000000000" pitchFamily="66"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a:extLst>
              <a:ext uri="{FF2B5EF4-FFF2-40B4-BE49-F238E27FC236}">
                <a16:creationId xmlns:a16="http://schemas.microsoft.com/office/drawing/2014/main" id="{6AB27843-55D9-D4C9-790B-D897D44EE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955"/>
          <a:stretch>
            <a:fillRect/>
          </a:stretch>
        </p:blipFill>
        <p:spPr bwMode="auto">
          <a:xfrm>
            <a:off x="323850" y="260350"/>
            <a:ext cx="4716463"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a:extLst>
              <a:ext uri="{FF2B5EF4-FFF2-40B4-BE49-F238E27FC236}">
                <a16:creationId xmlns:a16="http://schemas.microsoft.com/office/drawing/2014/main" id="{20A38FBB-FAF4-1076-C1A4-016D096FE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1125538"/>
            <a:ext cx="5014912"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2F647224-075B-C98F-07DA-4E5AE3181028}"/>
              </a:ext>
            </a:extLst>
          </p:cNvPr>
          <p:cNvSpPr txBox="1">
            <a:spLocks noChangeArrowheads="1"/>
          </p:cNvSpPr>
          <p:nvPr/>
        </p:nvSpPr>
        <p:spPr bwMode="auto">
          <a:xfrm>
            <a:off x="827088" y="620713"/>
            <a:ext cx="6913562" cy="5286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800">
                <a:latin typeface="NTFPreCursivefk" panose="03000400000000000000" pitchFamily="66" charset="0"/>
                <a:cs typeface="Arial" panose="020B0604020202020204" pitchFamily="34" charset="0"/>
              </a:rPr>
              <a:t>How can parents help with spellings ?</a:t>
            </a:r>
          </a:p>
        </p:txBody>
      </p:sp>
      <p:sp>
        <p:nvSpPr>
          <p:cNvPr id="48131" name="Text Box 3">
            <a:extLst>
              <a:ext uri="{FF2B5EF4-FFF2-40B4-BE49-F238E27FC236}">
                <a16:creationId xmlns:a16="http://schemas.microsoft.com/office/drawing/2014/main" id="{170CBDA7-CF48-D58F-0506-9E088724A560}"/>
              </a:ext>
            </a:extLst>
          </p:cNvPr>
          <p:cNvSpPr txBox="1">
            <a:spLocks noChangeArrowheads="1"/>
          </p:cNvSpPr>
          <p:nvPr/>
        </p:nvSpPr>
        <p:spPr bwMode="auto">
          <a:xfrm>
            <a:off x="576263" y="1628775"/>
            <a:ext cx="799147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Encourage your child to try out a spelling for themselves </a:t>
            </a:r>
            <a:r>
              <a:rPr lang="en-GB" altLang="en-US" sz="2400" i="1" dirty="0">
                <a:latin typeface="NTFPreCursivefk" panose="03000400000000000000" pitchFamily="66" charset="0"/>
                <a:cs typeface="Calibri" panose="020F0502020204030204" pitchFamily="34" charset="0"/>
              </a:rPr>
              <a:t>e.g. Ask does it look right?</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Show your child spelling patterns, </a:t>
            </a:r>
            <a:r>
              <a:rPr lang="en-GB" altLang="en-US" sz="2400" i="1" dirty="0">
                <a:latin typeface="NTFPreCursivefk" panose="03000400000000000000" pitchFamily="66" charset="0"/>
                <a:cs typeface="Calibri" panose="020F0502020204030204" pitchFamily="34" charset="0"/>
              </a:rPr>
              <a:t>e.g.  station,  nation…</a:t>
            </a:r>
            <a:r>
              <a:rPr lang="en-GB" altLang="en-US" sz="2400" dirty="0">
                <a:latin typeface="NTFPreCursivefk" panose="03000400000000000000" pitchFamily="66" charset="0"/>
                <a:cs typeface="Calibri" panose="020F0502020204030204" pitchFamily="34" charset="0"/>
              </a:rPr>
              <a:t> .</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Use the Year 5/6 spelling lists in planners. </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Talk about unusual spellings in the books you read.                                                                                                       </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Help your child memorise spellings (Look, cover, write, check), apply spellings rules, </a:t>
            </a:r>
            <a:r>
              <a:rPr lang="en-GB" altLang="en-US" sz="2400" i="1" dirty="0">
                <a:latin typeface="NTFPreCursivefk" panose="03000400000000000000" pitchFamily="66" charset="0"/>
                <a:cs typeface="Calibri" panose="020F0502020204030204" pitchFamily="34" charset="0"/>
              </a:rPr>
              <a:t>e.g. </a:t>
            </a:r>
            <a:r>
              <a:rPr lang="en-GB" altLang="en-US" sz="2400" i="1" dirty="0" err="1">
                <a:latin typeface="NTFPreCursivefk" panose="03000400000000000000" pitchFamily="66" charset="0"/>
                <a:cs typeface="Calibri" panose="020F0502020204030204" pitchFamily="34" charset="0"/>
              </a:rPr>
              <a:t>tious</a:t>
            </a:r>
            <a:r>
              <a:rPr lang="en-GB" altLang="en-US" sz="2400" i="1" dirty="0">
                <a:latin typeface="NTFPreCursivefk" panose="03000400000000000000" pitchFamily="66" charset="0"/>
                <a:cs typeface="Calibri" panose="020F0502020204030204" pitchFamily="34" charset="0"/>
              </a:rPr>
              <a:t>/</a:t>
            </a:r>
            <a:r>
              <a:rPr lang="en-GB" altLang="en-US" sz="2400" i="1" dirty="0" err="1">
                <a:latin typeface="NTFPreCursivefk" panose="03000400000000000000" pitchFamily="66" charset="0"/>
                <a:cs typeface="Calibri" panose="020F0502020204030204" pitchFamily="34" charset="0"/>
              </a:rPr>
              <a:t>cious</a:t>
            </a:r>
            <a:r>
              <a:rPr lang="en-GB" altLang="en-US" sz="2400" i="1" dirty="0">
                <a:latin typeface="NTFPreCursivefk" panose="03000400000000000000" pitchFamily="66" charset="0"/>
                <a:cs typeface="Calibri" panose="020F0502020204030204" pitchFamily="34" charset="0"/>
              </a:rPr>
              <a:t>; </a:t>
            </a:r>
            <a:r>
              <a:rPr lang="en-GB" altLang="en-US" sz="2400" i="1" dirty="0" err="1">
                <a:latin typeface="NTFPreCursivefk" panose="03000400000000000000" pitchFamily="66" charset="0"/>
                <a:cs typeface="Calibri" panose="020F0502020204030204" pitchFamily="34" charset="0"/>
              </a:rPr>
              <a:t>tion</a:t>
            </a:r>
            <a:r>
              <a:rPr lang="en-GB" altLang="en-US" sz="2400" i="1" dirty="0">
                <a:latin typeface="NTFPreCursivefk" panose="03000400000000000000" pitchFamily="66" charset="0"/>
                <a:cs typeface="Calibri" panose="020F0502020204030204" pitchFamily="34" charset="0"/>
              </a:rPr>
              <a:t>/</a:t>
            </a:r>
            <a:r>
              <a:rPr lang="en-GB" altLang="en-US" sz="2400" i="1" dirty="0" err="1">
                <a:latin typeface="NTFPreCursivefk" panose="03000400000000000000" pitchFamily="66" charset="0"/>
                <a:cs typeface="Calibri" panose="020F0502020204030204" pitchFamily="34" charset="0"/>
              </a:rPr>
              <a:t>cian</a:t>
            </a:r>
            <a:r>
              <a:rPr lang="en-GB" altLang="en-US" sz="2400" dirty="0">
                <a:latin typeface="NTFPreCursivefk" panose="03000400000000000000" pitchFamily="66" charset="0"/>
                <a:cs typeface="Calibri" panose="020F0502020204030204" pitchFamily="34" charset="0"/>
              </a:rPr>
              <a:t>.</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Help with words which sound the same but look different </a:t>
            </a:r>
            <a:r>
              <a:rPr lang="en-GB" altLang="en-US" sz="2400" i="1" dirty="0">
                <a:latin typeface="NTFPreCursivefk" panose="03000400000000000000" pitchFamily="66" charset="0"/>
                <a:cs typeface="Calibri" panose="020F0502020204030204" pitchFamily="34" charset="0"/>
              </a:rPr>
              <a:t>e.g. through/ threw,  poor/ paw/pour</a:t>
            </a:r>
          </a:p>
          <a:p>
            <a:pPr eaLnBrk="1" hangingPunct="1">
              <a:lnSpc>
                <a:spcPct val="100000"/>
              </a:lnSpc>
              <a:spcBef>
                <a:spcPct val="50000"/>
              </a:spcBef>
              <a:buFontTx/>
              <a:buChar char="•"/>
            </a:pPr>
            <a:r>
              <a:rPr lang="en-GB" altLang="en-US" sz="2400" dirty="0">
                <a:latin typeface="NTFPreCursivefk" panose="03000400000000000000" pitchFamily="66" charset="0"/>
                <a:cs typeface="Calibri" panose="020F0502020204030204" pitchFamily="34" charset="0"/>
              </a:rPr>
              <a:t>Encourage your child to read regularly.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id="{108FA313-77EF-AB13-7192-03637568211B}"/>
              </a:ext>
            </a:extLst>
          </p:cNvPr>
          <p:cNvSpPr txBox="1">
            <a:spLocks noChangeArrowheads="1"/>
          </p:cNvSpPr>
          <p:nvPr/>
        </p:nvSpPr>
        <p:spPr bwMode="auto">
          <a:xfrm>
            <a:off x="323850" y="850900"/>
            <a:ext cx="84963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3600">
                <a:latin typeface="NTFPreCursivefk" panose="03000400000000000000" pitchFamily="66" charset="0"/>
                <a:cs typeface="Calibri" panose="020F0502020204030204" pitchFamily="34" charset="0"/>
              </a:rPr>
              <a:t>Writing is internally marked and assessed throughout the year.</a:t>
            </a:r>
          </a:p>
          <a:p>
            <a:pPr algn="ct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p:txBody>
      </p:sp>
      <p:sp>
        <p:nvSpPr>
          <p:cNvPr id="50179" name="Text Box 4">
            <a:extLst>
              <a:ext uri="{FF2B5EF4-FFF2-40B4-BE49-F238E27FC236}">
                <a16:creationId xmlns:a16="http://schemas.microsoft.com/office/drawing/2014/main" id="{6E17FBAD-F2E8-974C-28C5-EC41D197367A}"/>
              </a:ext>
            </a:extLst>
          </p:cNvPr>
          <p:cNvSpPr txBox="1">
            <a:spLocks noChangeArrowheads="1"/>
          </p:cNvSpPr>
          <p:nvPr/>
        </p:nvSpPr>
        <p:spPr bwMode="auto">
          <a:xfrm>
            <a:off x="755650" y="3213100"/>
            <a:ext cx="2087563"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a:p>
            <a:pPr eaLnBrk="1" hangingPunct="1">
              <a:lnSpc>
                <a:spcPct val="100000"/>
              </a:lnSpc>
              <a:spcBef>
                <a:spcPct val="50000"/>
              </a:spcBef>
              <a:buFontTx/>
              <a:buNone/>
            </a:pPr>
            <a:endParaRPr lang="en-GB" altLang="en-US" sz="1800">
              <a:latin typeface="Arial" panose="020B0604020202020204" pitchFamily="34" charset="0"/>
              <a:cs typeface="Arial" panose="020B0604020202020204" pitchFamily="34" charset="0"/>
            </a:endParaRPr>
          </a:p>
        </p:txBody>
      </p:sp>
      <p:pic>
        <p:nvPicPr>
          <p:cNvPr id="50180" name="Picture 5" descr="MC900366654[1]">
            <a:extLst>
              <a:ext uri="{FF2B5EF4-FFF2-40B4-BE49-F238E27FC236}">
                <a16:creationId xmlns:a16="http://schemas.microsoft.com/office/drawing/2014/main" id="{040DBDB9-0A05-E83E-6CED-1D1C9ACB0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63" y="3165475"/>
            <a:ext cx="18097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MC900439459[1]">
            <a:extLst>
              <a:ext uri="{FF2B5EF4-FFF2-40B4-BE49-F238E27FC236}">
                <a16:creationId xmlns:a16="http://schemas.microsoft.com/office/drawing/2014/main" id="{AAF2977D-E08C-618E-46D2-1DBDEC95D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008188"/>
            <a:ext cx="58959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7">
            <a:extLst>
              <a:ext uri="{FF2B5EF4-FFF2-40B4-BE49-F238E27FC236}">
                <a16:creationId xmlns:a16="http://schemas.microsoft.com/office/drawing/2014/main" id="{5D971263-5781-FD46-7DD4-16FD57F280D3}"/>
              </a:ext>
            </a:extLst>
          </p:cNvPr>
          <p:cNvSpPr txBox="1">
            <a:spLocks noChangeArrowheads="1"/>
          </p:cNvSpPr>
          <p:nvPr/>
        </p:nvSpPr>
        <p:spPr bwMode="auto">
          <a:xfrm>
            <a:off x="3779838" y="2805113"/>
            <a:ext cx="23780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a:latin typeface="Blackadder ITC" panose="04020505051007020D02" pitchFamily="82" charset="0"/>
                <a:cs typeface="Arial" panose="020B0604020202020204" pitchFamily="34" charset="0"/>
              </a:rPr>
              <a:t>What makes </a:t>
            </a:r>
          </a:p>
          <a:p>
            <a:pPr eaLnBrk="1" hangingPunct="1">
              <a:lnSpc>
                <a:spcPct val="100000"/>
              </a:lnSpc>
              <a:spcBef>
                <a:spcPct val="0"/>
              </a:spcBef>
              <a:buFontTx/>
              <a:buNone/>
            </a:pPr>
            <a:r>
              <a:rPr lang="en-GB" altLang="en-US" sz="4000">
                <a:latin typeface="Blackadder ITC" panose="04020505051007020D02" pitchFamily="82" charset="0"/>
                <a:cs typeface="Arial" panose="020B0604020202020204" pitchFamily="34" charset="0"/>
              </a:rPr>
              <a:t>a good piece </a:t>
            </a:r>
          </a:p>
          <a:p>
            <a:pPr eaLnBrk="1" hangingPunct="1">
              <a:lnSpc>
                <a:spcPct val="100000"/>
              </a:lnSpc>
              <a:spcBef>
                <a:spcPct val="0"/>
              </a:spcBef>
              <a:buFontTx/>
              <a:buNone/>
            </a:pPr>
            <a:r>
              <a:rPr lang="en-GB" altLang="en-US" sz="4000">
                <a:latin typeface="Blackadder ITC" panose="04020505051007020D02" pitchFamily="82" charset="0"/>
                <a:cs typeface="Arial" panose="020B0604020202020204" pitchFamily="34" charset="0"/>
              </a:rPr>
              <a:t>of writing?</a:t>
            </a:r>
          </a:p>
        </p:txBody>
      </p:sp>
      <p:sp>
        <p:nvSpPr>
          <p:cNvPr id="50183" name="TextBox 1">
            <a:extLst>
              <a:ext uri="{FF2B5EF4-FFF2-40B4-BE49-F238E27FC236}">
                <a16:creationId xmlns:a16="http://schemas.microsoft.com/office/drawing/2014/main" id="{BA41C9C6-BD85-B1EF-1F7D-D50CE008F5A2}"/>
              </a:ext>
            </a:extLst>
          </p:cNvPr>
          <p:cNvSpPr txBox="1">
            <a:spLocks noChangeArrowheads="1"/>
          </p:cNvSpPr>
          <p:nvPr/>
        </p:nvSpPr>
        <p:spPr bwMode="auto">
          <a:xfrm>
            <a:off x="1624013" y="185738"/>
            <a:ext cx="532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4400">
                <a:latin typeface="NTFPreCursivefk" panose="03000400000000000000" pitchFamily="66" charset="0"/>
              </a:rPr>
              <a:t>Writing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1A209CED-6055-23C6-0F72-5175A0017292}"/>
              </a:ext>
            </a:extLst>
          </p:cNvPr>
          <p:cNvSpPr txBox="1">
            <a:spLocks noChangeArrowheads="1"/>
          </p:cNvSpPr>
          <p:nvPr/>
        </p:nvSpPr>
        <p:spPr bwMode="auto">
          <a:xfrm>
            <a:off x="382588" y="738188"/>
            <a:ext cx="8569325"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800" b="1" u="sng" dirty="0">
                <a:latin typeface="NTFPreCursivefk" panose="03000400000000000000" pitchFamily="66" charset="0"/>
                <a:cs typeface="Calibri" panose="020F0502020204030204" pitchFamily="34" charset="0"/>
              </a:rPr>
              <a:t>Sentence Structure and Punctuation</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A  variety of sentence types.</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Correct use of a wide range of punctuation.</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Good connective words and phrases.</a:t>
            </a:r>
          </a:p>
          <a:p>
            <a:pPr eaLnBrk="1" hangingPunct="1">
              <a:lnSpc>
                <a:spcPct val="100000"/>
              </a:lnSpc>
              <a:spcBef>
                <a:spcPts val="600"/>
              </a:spcBef>
              <a:buFontTx/>
              <a:buNone/>
            </a:pPr>
            <a:r>
              <a:rPr lang="en-GB" altLang="en-US" sz="2800" b="1" u="sng" dirty="0">
                <a:latin typeface="NTFPreCursivefk" panose="03000400000000000000" pitchFamily="66" charset="0"/>
                <a:cs typeface="Calibri" panose="020F0502020204030204" pitchFamily="34" charset="0"/>
              </a:rPr>
              <a:t>Text Structure and Organisation</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A good structure.</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A beginning, a worthwhile middle and a satisfactory ending.</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Detailed paragraphs.</a:t>
            </a:r>
          </a:p>
          <a:p>
            <a:pPr eaLnBrk="1" hangingPunct="1">
              <a:lnSpc>
                <a:spcPct val="100000"/>
              </a:lnSpc>
              <a:spcBef>
                <a:spcPts val="600"/>
              </a:spcBef>
              <a:buFontTx/>
              <a:buNone/>
            </a:pPr>
            <a:r>
              <a:rPr lang="en-GB" altLang="en-US" sz="2800" b="1" u="sng" dirty="0">
                <a:latin typeface="NTFPreCursivefk" panose="03000400000000000000" pitchFamily="66" charset="0"/>
                <a:cs typeface="Calibri" panose="020F0502020204030204" pitchFamily="34" charset="0"/>
              </a:rPr>
              <a:t>Composition and Effect</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An interesting style</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Well-chosen vocabulary.</a:t>
            </a:r>
          </a:p>
          <a:p>
            <a:pPr lvl="1" eaLnBrk="1" hangingPunct="1">
              <a:lnSpc>
                <a:spcPct val="100000"/>
              </a:lnSpc>
              <a:spcBef>
                <a:spcPts val="600"/>
              </a:spcBef>
              <a:buFontTx/>
              <a:buChar char="•"/>
            </a:pPr>
            <a:r>
              <a:rPr lang="en-GB" altLang="en-US" sz="2800" dirty="0">
                <a:latin typeface="NTFPreCursivefk" panose="03000400000000000000" pitchFamily="66" charset="0"/>
                <a:cs typeface="Calibri" panose="020F0502020204030204" pitchFamily="34" charset="0"/>
              </a:rPr>
              <a:t>It should fit the task, i.e. be persuasive, inform or explain etc.</a:t>
            </a:r>
          </a:p>
        </p:txBody>
      </p:sp>
      <p:sp>
        <p:nvSpPr>
          <p:cNvPr id="52227" name="TextBox 1">
            <a:extLst>
              <a:ext uri="{FF2B5EF4-FFF2-40B4-BE49-F238E27FC236}">
                <a16:creationId xmlns:a16="http://schemas.microsoft.com/office/drawing/2014/main" id="{FD395976-CF31-27F3-C0D9-2B260657CCE4}"/>
              </a:ext>
            </a:extLst>
          </p:cNvPr>
          <p:cNvSpPr txBox="1">
            <a:spLocks noChangeArrowheads="1"/>
          </p:cNvSpPr>
          <p:nvPr/>
        </p:nvSpPr>
        <p:spPr bwMode="auto">
          <a:xfrm>
            <a:off x="382588" y="0"/>
            <a:ext cx="6997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4800">
                <a:latin typeface="NTFPreCursivefk" panose="03000400000000000000" pitchFamily="66" charset="0"/>
              </a:rPr>
              <a:t>Writing must have good: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B034D6A2-4F34-4E02-8AD5-90BA4B7359B8}"/>
              </a:ext>
            </a:extLst>
          </p:cNvPr>
          <p:cNvSpPr txBox="1">
            <a:spLocks noChangeArrowheads="1"/>
          </p:cNvSpPr>
          <p:nvPr/>
        </p:nvSpPr>
        <p:spPr bwMode="auto">
          <a:xfrm>
            <a:off x="571500" y="1030288"/>
            <a:ext cx="7993063" cy="5262562"/>
          </a:xfrm>
          <a:prstGeom prst="rect">
            <a:avLst/>
          </a:prstGeom>
          <a:noFill/>
          <a:ln>
            <a:noFill/>
          </a:ln>
          <a:effec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GB" altLang="en-US" dirty="0">
                <a:latin typeface="NTFPreCursivefk" panose="03000400000000000000" pitchFamily="66" charset="0"/>
                <a:cs typeface="Calibri" panose="020F0502020204030204" pitchFamily="34" charset="0"/>
              </a:rPr>
              <a:t>Read, read, read!  The more children read, the more familiar they become with different text types.</a:t>
            </a:r>
          </a:p>
          <a:p>
            <a:pPr eaLnBrk="1" fontAlgn="auto" hangingPunct="1">
              <a:spcBef>
                <a:spcPct val="50000"/>
              </a:spcBef>
              <a:spcAft>
                <a:spcPts val="0"/>
              </a:spcAft>
              <a:defRPr/>
            </a:pPr>
            <a:r>
              <a:rPr lang="en-GB" altLang="en-US" dirty="0">
                <a:latin typeface="NTFPreCursivefk" panose="03000400000000000000" pitchFamily="66" charset="0"/>
                <a:cs typeface="Calibri" panose="020F0502020204030204" pitchFamily="34" charset="0"/>
              </a:rPr>
              <a:t>Provide opportunities for your child to write: journals, postcards, letters, stories, poems, research topics, instructions, posters, plays…</a:t>
            </a:r>
          </a:p>
          <a:p>
            <a:pPr marL="342900" indent="-342900" eaLnBrk="1" fontAlgn="auto" hangingPunct="1">
              <a:spcBef>
                <a:spcPct val="50000"/>
              </a:spcBef>
              <a:spcAft>
                <a:spcPts val="0"/>
              </a:spcAft>
              <a:defRPr/>
            </a:pPr>
            <a:r>
              <a:rPr lang="en-GB" altLang="en-US" dirty="0">
                <a:latin typeface="NTFPreCursivefk" panose="03000400000000000000" pitchFamily="66" charset="0"/>
                <a:cs typeface="Calibri" panose="020F0502020204030204" pitchFamily="34" charset="0"/>
              </a:rPr>
              <a:t>Encourage use of dictionaries/ thesauruses/ punctuation.</a:t>
            </a:r>
          </a:p>
          <a:p>
            <a:pPr marL="342900" indent="-342900" eaLnBrk="1" fontAlgn="auto" hangingPunct="1">
              <a:spcBef>
                <a:spcPct val="50000"/>
              </a:spcBef>
              <a:spcAft>
                <a:spcPts val="0"/>
              </a:spcAft>
              <a:defRPr/>
            </a:pPr>
            <a:r>
              <a:rPr lang="en-GB" altLang="en-US" dirty="0">
                <a:solidFill>
                  <a:srgbClr val="FF0000"/>
                </a:solidFill>
                <a:latin typeface="NTFPreCursivefk" panose="03000400000000000000" pitchFamily="66" charset="0"/>
                <a:cs typeface="Calibri" panose="020F0502020204030204" pitchFamily="34" charset="0"/>
              </a:rPr>
              <a:t>Remind your child that expectations of presentation and ‘the basics’ apply to all written work! </a:t>
            </a:r>
          </a:p>
        </p:txBody>
      </p:sp>
      <p:sp>
        <p:nvSpPr>
          <p:cNvPr id="54275" name="TextBox 1">
            <a:extLst>
              <a:ext uri="{FF2B5EF4-FFF2-40B4-BE49-F238E27FC236}">
                <a16:creationId xmlns:a16="http://schemas.microsoft.com/office/drawing/2014/main" id="{8367A4A1-F28D-E0C2-BA69-717A281B77A7}"/>
              </a:ext>
            </a:extLst>
          </p:cNvPr>
          <p:cNvSpPr txBox="1">
            <a:spLocks noChangeArrowheads="1"/>
          </p:cNvSpPr>
          <p:nvPr/>
        </p:nvSpPr>
        <p:spPr bwMode="auto">
          <a:xfrm>
            <a:off x="611188" y="260350"/>
            <a:ext cx="7993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4400">
                <a:solidFill>
                  <a:srgbClr val="00B050"/>
                </a:solidFill>
                <a:latin typeface="NTFPreCursivefk" panose="03000400000000000000" pitchFamily="66" charset="0"/>
              </a:rPr>
              <a:t>How can parents help with writing?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0E4C18-8463-4F4F-B2E8-BF4BEC9BA72A}"/>
              </a:ext>
            </a:extLst>
          </p:cNvPr>
          <p:cNvSpPr/>
          <p:nvPr/>
        </p:nvSpPr>
        <p:spPr>
          <a:xfrm>
            <a:off x="214313" y="157163"/>
            <a:ext cx="8715375" cy="6494085"/>
          </a:xfrm>
          <a:prstGeom prst="rect">
            <a:avLst/>
          </a:prstGeom>
        </p:spPr>
        <p:txBody>
          <a:bodyPr>
            <a:spAutoFit/>
          </a:bodyPr>
          <a:lstStyle/>
          <a:p>
            <a:pPr eaLnBrk="1" fontAlgn="auto" hangingPunct="1">
              <a:spcBef>
                <a:spcPts val="0"/>
              </a:spcBef>
              <a:spcAft>
                <a:spcPts val="0"/>
              </a:spcAft>
              <a:defRPr/>
            </a:pPr>
            <a:r>
              <a:rPr lang="en-GB" sz="3200" dirty="0">
                <a:solidFill>
                  <a:srgbClr val="FF0000"/>
                </a:solidFill>
                <a:latin typeface="NTFPreCursivefk" panose="03000400000000000000" pitchFamily="66" charset="0"/>
                <a:cs typeface="Calibri" panose="020F0502020204030204" pitchFamily="34" charset="0"/>
              </a:rPr>
              <a:t>What’s happening in Year 6 to support pupils in their SATS...</a:t>
            </a:r>
          </a:p>
          <a:p>
            <a:pPr eaLnBrk="1" fontAlgn="auto" hangingPunct="1">
              <a:spcBef>
                <a:spcPts val="0"/>
              </a:spcBef>
              <a:spcAft>
                <a:spcPts val="0"/>
              </a:spcAft>
              <a:defRPr/>
            </a:pPr>
            <a:endParaRPr lang="en-GB" sz="10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r>
              <a:rPr lang="en-GB" sz="2400" dirty="0">
                <a:latin typeface="NTFPreCursivefk" panose="03000400000000000000" pitchFamily="66" charset="0"/>
                <a:cs typeface="Calibri" panose="020F0502020204030204" pitchFamily="34" charset="0"/>
              </a:rPr>
              <a:t>Regular practice of SAT papers: Maths, Reading Comprehension and </a:t>
            </a:r>
            <a:r>
              <a:rPr lang="en-GB" sz="2400" dirty="0" err="1">
                <a:latin typeface="NTFPreCursivefk" panose="03000400000000000000" pitchFamily="66" charset="0"/>
                <a:cs typeface="Calibri" panose="020F0502020204030204" pitchFamily="34" charset="0"/>
              </a:rPr>
              <a:t>SPaG</a:t>
            </a:r>
            <a:r>
              <a:rPr lang="en-GB" sz="2400" dirty="0">
                <a:latin typeface="NTFPreCursivefk" panose="03000400000000000000" pitchFamily="66" charset="0"/>
                <a:cs typeface="Calibri" panose="020F0502020204030204" pitchFamily="34" charset="0"/>
              </a:rPr>
              <a:t> Tests - adapted timetable from January will specifically focus on these areas.</a:t>
            </a:r>
          </a:p>
          <a:p>
            <a:pPr marL="342900" indent="-342900" eaLnBrk="1" fontAlgn="auto" hangingPunct="1">
              <a:spcBef>
                <a:spcPts val="0"/>
              </a:spcBef>
              <a:spcAft>
                <a:spcPts val="0"/>
              </a:spcAft>
              <a:buFont typeface="Arial" pitchFamily="34" charset="0"/>
              <a:buChar char="•"/>
              <a:defRPr/>
            </a:pPr>
            <a:endParaRPr lang="en-GB" sz="24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r>
              <a:rPr lang="en-GB" sz="2400" dirty="0">
                <a:latin typeface="NTFPreCursivefk" panose="03000400000000000000" pitchFamily="66" charset="0"/>
                <a:cs typeface="Calibri" panose="020F0502020204030204" pitchFamily="34" charset="0"/>
              </a:rPr>
              <a:t>Afternoon revision sessions for reading and maths.</a:t>
            </a:r>
          </a:p>
          <a:p>
            <a:pPr eaLnBrk="1" fontAlgn="auto" hangingPunct="1">
              <a:spcBef>
                <a:spcPts val="0"/>
              </a:spcBef>
              <a:spcAft>
                <a:spcPts val="0"/>
              </a:spcAft>
              <a:defRPr/>
            </a:pPr>
            <a:endParaRPr lang="en-GB" sz="24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r>
              <a:rPr lang="en-GB" sz="2400" dirty="0">
                <a:latin typeface="NTFPreCursivefk" panose="03000400000000000000" pitchFamily="66" charset="0"/>
                <a:cs typeface="Calibri" panose="020F0502020204030204" pitchFamily="34" charset="0"/>
              </a:rPr>
              <a:t>Before-school booster sessions for reading, arithmetic and maths reasoning.</a:t>
            </a:r>
          </a:p>
          <a:p>
            <a:pPr marL="342900" indent="-342900" eaLnBrk="1" fontAlgn="auto" hangingPunct="1">
              <a:spcBef>
                <a:spcPts val="0"/>
              </a:spcBef>
              <a:spcAft>
                <a:spcPts val="0"/>
              </a:spcAft>
              <a:buFont typeface="Arial" pitchFamily="34" charset="0"/>
              <a:buChar char="•"/>
              <a:defRPr/>
            </a:pPr>
            <a:endParaRPr lang="en-GB" sz="24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r>
              <a:rPr lang="en-GB" sz="2400" dirty="0">
                <a:latin typeface="NTFPreCursivefk" panose="03000400000000000000" pitchFamily="66" charset="0"/>
                <a:cs typeface="Calibri" panose="020F0502020204030204" pitchFamily="34" charset="0"/>
              </a:rPr>
              <a:t>Any ‘gaps’ are being regularly identified and individuals or small groups are working with staff using PiXL resources to address these.</a:t>
            </a:r>
          </a:p>
          <a:p>
            <a:pPr marL="342900" indent="-342900" eaLnBrk="1" fontAlgn="auto" hangingPunct="1">
              <a:spcBef>
                <a:spcPts val="0"/>
              </a:spcBef>
              <a:spcAft>
                <a:spcPts val="0"/>
              </a:spcAft>
              <a:buFont typeface="Arial" pitchFamily="34" charset="0"/>
              <a:buChar char="•"/>
              <a:defRPr/>
            </a:pPr>
            <a:endParaRPr lang="en-GB" sz="24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r>
              <a:rPr lang="en-GB" sz="2400" dirty="0">
                <a:latin typeface="NTFPreCursivefk" panose="03000400000000000000" pitchFamily="66" charset="0"/>
                <a:cs typeface="Calibri" panose="020F0502020204030204" pitchFamily="34" charset="0"/>
              </a:rPr>
              <a:t>Over-staffing in Year 6 – Mrs Fisher, Mrs Beech, Mrs Wright, Mrs Dixon, Mrs Baxter (and other regular volunteers).</a:t>
            </a:r>
          </a:p>
          <a:p>
            <a:pPr marL="342900" indent="-342900" eaLnBrk="1" fontAlgn="auto" hangingPunct="1">
              <a:spcBef>
                <a:spcPts val="0"/>
              </a:spcBef>
              <a:spcAft>
                <a:spcPts val="0"/>
              </a:spcAft>
              <a:buFont typeface="Arial" pitchFamily="34" charset="0"/>
              <a:buChar char="•"/>
              <a:defRPr/>
            </a:pPr>
            <a:endParaRPr lang="en-GB" sz="1000" dirty="0">
              <a:latin typeface="NTFPreCursivefk" panose="03000400000000000000" pitchFamily="66" charset="0"/>
              <a:cs typeface="Calibri" panose="020F0502020204030204" pitchFamily="34" charset="0"/>
            </a:endParaRPr>
          </a:p>
          <a:p>
            <a:pPr marL="342900" indent="-342900" eaLnBrk="1" fontAlgn="auto" hangingPunct="1">
              <a:spcBef>
                <a:spcPts val="0"/>
              </a:spcBef>
              <a:spcAft>
                <a:spcPts val="0"/>
              </a:spcAft>
              <a:buFont typeface="Arial" pitchFamily="34" charset="0"/>
              <a:buChar char="•"/>
              <a:defRPr/>
            </a:pPr>
            <a:endParaRPr lang="en-GB" sz="2000" dirty="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21C98-A1FD-4A6A-9710-401F88ACBE93}"/>
              </a:ext>
            </a:extLst>
          </p:cNvPr>
          <p:cNvSpPr/>
          <p:nvPr/>
        </p:nvSpPr>
        <p:spPr>
          <a:xfrm>
            <a:off x="250825" y="115888"/>
            <a:ext cx="8893175" cy="5940088"/>
          </a:xfrm>
          <a:prstGeom prst="rect">
            <a:avLst/>
          </a:prstGeom>
        </p:spPr>
        <p:txBody>
          <a:bodyPr>
            <a:spAutoFit/>
          </a:bodyPr>
          <a:lstStyle/>
          <a:p>
            <a:pPr eaLnBrk="1" fontAlgn="auto" hangingPunct="1">
              <a:spcBef>
                <a:spcPts val="0"/>
              </a:spcBef>
              <a:spcAft>
                <a:spcPts val="0"/>
              </a:spcAft>
              <a:defRPr/>
            </a:pPr>
            <a:r>
              <a:rPr lang="en-GB" sz="3200" dirty="0">
                <a:solidFill>
                  <a:srgbClr val="FF0000"/>
                </a:solidFill>
                <a:latin typeface="NTFPreCursivefk" panose="03000400000000000000" pitchFamily="66" charset="0"/>
                <a:cs typeface="Calibri" panose="020F0502020204030204" pitchFamily="34" charset="0"/>
              </a:rPr>
              <a:t>What’s happening in Year 6 to support pupils in their SATS...</a:t>
            </a:r>
          </a:p>
          <a:p>
            <a:pPr eaLnBrk="1" fontAlgn="auto" hangingPunct="1">
              <a:spcBef>
                <a:spcPts val="0"/>
              </a:spcBef>
              <a:spcAft>
                <a:spcPts val="0"/>
              </a:spcAft>
              <a:defRPr/>
            </a:pPr>
            <a:endParaRPr lang="en-GB" sz="10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r>
              <a:rPr lang="en-GB" sz="2800" dirty="0">
                <a:latin typeface="NTFPreCursivefk" panose="03000400000000000000" pitchFamily="66" charset="0"/>
                <a:cs typeface="Calibri" panose="020F0502020204030204" pitchFamily="34" charset="0"/>
              </a:rPr>
              <a:t>Revision books will be given to pupils for English, Maths and Grammar.</a:t>
            </a:r>
          </a:p>
          <a:p>
            <a:pPr eaLnBrk="1" fontAlgn="auto" hangingPunct="1">
              <a:spcBef>
                <a:spcPts val="0"/>
              </a:spcBef>
              <a:spcAft>
                <a:spcPts val="0"/>
              </a:spcAft>
              <a:defRPr/>
            </a:pPr>
            <a:endParaRPr lang="en-GB" sz="10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endParaRPr lang="en-GB" sz="1000" i="1"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r>
              <a:rPr lang="en-GB" sz="2800" dirty="0">
                <a:latin typeface="NTFPreCursivefk" panose="03000400000000000000" pitchFamily="66" charset="0"/>
                <a:cs typeface="Calibri" panose="020F0502020204030204" pitchFamily="34" charset="0"/>
              </a:rPr>
              <a:t>Easter Homework Booklet (much better to do ‘little and often’ rather than in one go).</a:t>
            </a:r>
          </a:p>
          <a:p>
            <a:pPr eaLnBrk="1" fontAlgn="auto" hangingPunct="1">
              <a:spcBef>
                <a:spcPts val="0"/>
              </a:spcBef>
              <a:spcAft>
                <a:spcPts val="0"/>
              </a:spcAft>
              <a:defRPr/>
            </a:pPr>
            <a:endParaRPr lang="en-GB" sz="10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r>
              <a:rPr lang="en-GB" sz="2800" dirty="0">
                <a:latin typeface="NTFPreCursivefk" panose="03000400000000000000" pitchFamily="66" charset="0"/>
                <a:cs typeface="Calibri" panose="020F0502020204030204" pitchFamily="34" charset="0"/>
              </a:rPr>
              <a:t>Homework will be set – we will alert you when this begins.</a:t>
            </a:r>
          </a:p>
          <a:p>
            <a:pPr marL="171450" indent="-171450" eaLnBrk="1" fontAlgn="auto" hangingPunct="1">
              <a:spcBef>
                <a:spcPts val="0"/>
              </a:spcBef>
              <a:spcAft>
                <a:spcPts val="0"/>
              </a:spcAft>
              <a:buFont typeface="Arial" pitchFamily="34" charset="0"/>
              <a:buChar char="•"/>
              <a:defRPr/>
            </a:pPr>
            <a:endParaRPr lang="en-GB" sz="28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r>
              <a:rPr lang="en-GB" sz="2800" dirty="0">
                <a:latin typeface="NTFPreCursivefk" panose="03000400000000000000" pitchFamily="66" charset="0"/>
                <a:cs typeface="Calibri" panose="020F0502020204030204" pitchFamily="34" charset="0"/>
              </a:rPr>
              <a:t>iPads – permission to take home. Should be in school every day and taken home </a:t>
            </a:r>
            <a:r>
              <a:rPr lang="en-GB" sz="2800">
                <a:latin typeface="NTFPreCursivefk" panose="03000400000000000000" pitchFamily="66" charset="0"/>
                <a:cs typeface="Calibri" panose="020F0502020204030204" pitchFamily="34" charset="0"/>
              </a:rPr>
              <a:t>every night.</a:t>
            </a:r>
            <a:endParaRPr lang="en-GB" sz="28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endParaRPr lang="en-GB" sz="2800" dirty="0">
              <a:latin typeface="NTFPreCursivefk" panose="03000400000000000000" pitchFamily="66" charset="0"/>
              <a:cs typeface="Calibri" panose="020F0502020204030204" pitchFamily="34" charset="0"/>
            </a:endParaRPr>
          </a:p>
          <a:p>
            <a:pPr marL="171450" indent="-171450" eaLnBrk="1" fontAlgn="auto" hangingPunct="1">
              <a:spcBef>
                <a:spcPts val="0"/>
              </a:spcBef>
              <a:spcAft>
                <a:spcPts val="0"/>
              </a:spcAft>
              <a:buFont typeface="Arial" pitchFamily="34" charset="0"/>
              <a:buChar char="•"/>
              <a:defRPr/>
            </a:pPr>
            <a:r>
              <a:rPr lang="en-GB" sz="2800" dirty="0">
                <a:latin typeface="NTFPreCursivefk" panose="03000400000000000000" pitchFamily="66" charset="0"/>
                <a:cs typeface="Calibri" panose="020F0502020204030204" pitchFamily="34" charset="0"/>
              </a:rPr>
              <a:t>All children have an in-school mentor.  </a:t>
            </a:r>
          </a:p>
          <a:p>
            <a:pPr marL="171450" indent="-171450" eaLnBrk="1" fontAlgn="auto" hangingPunct="1">
              <a:spcBef>
                <a:spcPts val="0"/>
              </a:spcBef>
              <a:spcAft>
                <a:spcPts val="0"/>
              </a:spcAft>
              <a:buFont typeface="Arial" pitchFamily="34" charset="0"/>
              <a:buChar char="•"/>
              <a:defRPr/>
            </a:pPr>
            <a:endParaRPr lang="en-GB" sz="2800" dirty="0">
              <a:latin typeface="NTFPreCursivefk" panose="03000400000000000000" pitchFamily="66"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EED5-60A3-7C96-462B-AE9C6C41523D}"/>
              </a:ext>
            </a:extLst>
          </p:cNvPr>
          <p:cNvSpPr>
            <a:spLocks noGrp="1"/>
          </p:cNvSpPr>
          <p:nvPr>
            <p:ph type="title"/>
          </p:nvPr>
        </p:nvSpPr>
        <p:spPr/>
        <p:txBody>
          <a:bodyPr/>
          <a:lstStyle/>
          <a:p>
            <a:pPr algn="ctr"/>
            <a:r>
              <a:rPr lang="en-GB" sz="4400" dirty="0">
                <a:solidFill>
                  <a:srgbClr val="FF0000"/>
                </a:solidFill>
                <a:latin typeface="NTFPreCursivefk" panose="03000400000000000000" pitchFamily="66" charset="0"/>
              </a:rPr>
              <a:t>School Performance Data 2022-2023</a:t>
            </a:r>
          </a:p>
        </p:txBody>
      </p:sp>
      <p:pic>
        <p:nvPicPr>
          <p:cNvPr id="6" name="Picture 5">
            <a:extLst>
              <a:ext uri="{FF2B5EF4-FFF2-40B4-BE49-F238E27FC236}">
                <a16:creationId xmlns:a16="http://schemas.microsoft.com/office/drawing/2014/main" id="{0BB1784C-03EF-BA75-FDA2-3A9A4D3399BB}"/>
              </a:ext>
            </a:extLst>
          </p:cNvPr>
          <p:cNvPicPr>
            <a:picLocks noChangeAspect="1"/>
          </p:cNvPicPr>
          <p:nvPr/>
        </p:nvPicPr>
        <p:blipFill>
          <a:blip r:embed="rId2"/>
          <a:stretch>
            <a:fillRect/>
          </a:stretch>
        </p:blipFill>
        <p:spPr>
          <a:xfrm>
            <a:off x="610024" y="1453674"/>
            <a:ext cx="7905326" cy="3415486"/>
          </a:xfrm>
          <a:prstGeom prst="rect">
            <a:avLst/>
          </a:prstGeom>
        </p:spPr>
      </p:pic>
      <p:pic>
        <p:nvPicPr>
          <p:cNvPr id="8" name="Picture 7">
            <a:extLst>
              <a:ext uri="{FF2B5EF4-FFF2-40B4-BE49-F238E27FC236}">
                <a16:creationId xmlns:a16="http://schemas.microsoft.com/office/drawing/2014/main" id="{C01087C1-7AD4-AFB2-19F3-759530B94674}"/>
              </a:ext>
            </a:extLst>
          </p:cNvPr>
          <p:cNvPicPr>
            <a:picLocks noChangeAspect="1"/>
          </p:cNvPicPr>
          <p:nvPr/>
        </p:nvPicPr>
        <p:blipFill>
          <a:blip r:embed="rId3"/>
          <a:stretch>
            <a:fillRect/>
          </a:stretch>
        </p:blipFill>
        <p:spPr>
          <a:xfrm>
            <a:off x="375961" y="4869160"/>
            <a:ext cx="3980015" cy="1750197"/>
          </a:xfrm>
          <a:prstGeom prst="rect">
            <a:avLst/>
          </a:prstGeom>
        </p:spPr>
      </p:pic>
      <p:pic>
        <p:nvPicPr>
          <p:cNvPr id="10" name="Picture 9">
            <a:extLst>
              <a:ext uri="{FF2B5EF4-FFF2-40B4-BE49-F238E27FC236}">
                <a16:creationId xmlns:a16="http://schemas.microsoft.com/office/drawing/2014/main" id="{991D0854-DB7A-1CC9-5F2F-41DB4167247E}"/>
              </a:ext>
            </a:extLst>
          </p:cNvPr>
          <p:cNvPicPr>
            <a:picLocks noChangeAspect="1"/>
          </p:cNvPicPr>
          <p:nvPr/>
        </p:nvPicPr>
        <p:blipFill>
          <a:blip r:embed="rId4"/>
          <a:stretch>
            <a:fillRect/>
          </a:stretch>
        </p:blipFill>
        <p:spPr>
          <a:xfrm>
            <a:off x="6943506" y="5057039"/>
            <a:ext cx="1571844" cy="1562318"/>
          </a:xfrm>
          <a:prstGeom prst="rect">
            <a:avLst/>
          </a:prstGeom>
        </p:spPr>
      </p:pic>
    </p:spTree>
    <p:extLst>
      <p:ext uri="{BB962C8B-B14F-4D97-AF65-F5344CB8AC3E}">
        <p14:creationId xmlns:p14="http://schemas.microsoft.com/office/powerpoint/2010/main" val="100342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C1814A30-3AC1-4BEA-A98B-DBC0948CBD2F}"/>
              </a:ext>
            </a:extLst>
          </p:cNvPr>
          <p:cNvSpPr>
            <a:spLocks noChangeArrowheads="1"/>
          </p:cNvSpPr>
          <p:nvPr/>
        </p:nvSpPr>
        <p:spPr bwMode="auto">
          <a:xfrm>
            <a:off x="276225" y="1274763"/>
            <a:ext cx="8428038" cy="7392987"/>
          </a:xfrm>
          <a:prstGeom prst="rect">
            <a:avLst/>
          </a:prstGeom>
          <a:noFill/>
          <a:ln>
            <a:noFill/>
          </a:ln>
          <a:effec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en-GB" altLang="en-US" sz="2400" dirty="0">
                <a:solidFill>
                  <a:srgbClr val="0070C0"/>
                </a:solidFill>
                <a:latin typeface="+mn-lt"/>
                <a:cs typeface="Arial" panose="020B0604020202020204" pitchFamily="34" charset="0"/>
                <a:hlinkClick r:id="rId3"/>
              </a:rPr>
              <a:t>www.primaryhomeworkhelp.co.uk/</a:t>
            </a:r>
            <a:r>
              <a:rPr lang="en-GB" altLang="en-US" sz="2400" dirty="0">
                <a:solidFill>
                  <a:srgbClr val="0070C0"/>
                </a:solidFill>
                <a:latin typeface="+mn-lt"/>
                <a:cs typeface="Arial" panose="020B0604020202020204" pitchFamily="34" charset="0"/>
              </a:rPr>
              <a:t> </a:t>
            </a:r>
          </a:p>
          <a:p>
            <a:pPr eaLnBrk="1" hangingPunct="1">
              <a:lnSpc>
                <a:spcPct val="100000"/>
              </a:lnSpc>
              <a:spcBef>
                <a:spcPct val="0"/>
              </a:spcBef>
              <a:buFontTx/>
              <a:buNone/>
              <a:defRPr/>
            </a:pPr>
            <a:r>
              <a:rPr lang="en-GB" altLang="en-US" sz="2400" dirty="0">
                <a:solidFill>
                  <a:srgbClr val="0070C0"/>
                </a:solidFill>
                <a:latin typeface="+mn-lt"/>
                <a:cs typeface="Arial" panose="020B0604020202020204" pitchFamily="34" charset="0"/>
                <a:hlinkClick r:id="rId4"/>
              </a:rPr>
              <a:t>http://www.bbc.co.uk/bitesize/ks2/</a:t>
            </a:r>
            <a:endParaRPr lang="en-GB" altLang="en-US" sz="2400" dirty="0">
              <a:solidFill>
                <a:srgbClr val="0070C0"/>
              </a:solidFill>
              <a:latin typeface="+mn-lt"/>
              <a:cs typeface="Arial" panose="020B0604020202020204" pitchFamily="34" charset="0"/>
            </a:endParaRPr>
          </a:p>
          <a:p>
            <a:pPr>
              <a:lnSpc>
                <a:spcPct val="100000"/>
              </a:lnSpc>
              <a:buFont typeface="Arial" panose="020B0604020202020204" pitchFamily="34" charset="0"/>
              <a:buNone/>
              <a:defRPr/>
            </a:pPr>
            <a:r>
              <a:rPr lang="en-GB" sz="2400" u="sng" dirty="0">
                <a:solidFill>
                  <a:srgbClr val="0070C0"/>
                </a:solidFill>
                <a:latin typeface="+mn-lt"/>
                <a:hlinkClick r:id="rId5"/>
              </a:rPr>
              <a:t>http://www.funenglishgames.com/grammargames.html</a:t>
            </a:r>
            <a:endParaRPr lang="en-GB" sz="2400" dirty="0">
              <a:solidFill>
                <a:srgbClr val="0070C0"/>
              </a:solidFill>
              <a:latin typeface="+mn-lt"/>
            </a:endParaRPr>
          </a:p>
          <a:p>
            <a:pPr>
              <a:lnSpc>
                <a:spcPct val="100000"/>
              </a:lnSpc>
              <a:buFont typeface="Arial" panose="020B0604020202020204" pitchFamily="34" charset="0"/>
              <a:buNone/>
              <a:defRPr/>
            </a:pPr>
            <a:r>
              <a:rPr lang="en-GB" sz="2400" dirty="0">
                <a:solidFill>
                  <a:srgbClr val="0070C0"/>
                </a:solidFill>
                <a:latin typeface="+mn-lt"/>
                <a:hlinkClick r:id="rId6"/>
              </a:rPr>
              <a:t>https://www.topmarks.co.uk/english-games/7-11-years/spelling-</a:t>
            </a:r>
          </a:p>
          <a:p>
            <a:pPr>
              <a:lnSpc>
                <a:spcPct val="100000"/>
              </a:lnSpc>
              <a:buFont typeface="Arial" panose="020B0604020202020204" pitchFamily="34" charset="0"/>
              <a:buNone/>
              <a:defRPr/>
            </a:pPr>
            <a:r>
              <a:rPr lang="en-GB" sz="2400" dirty="0">
                <a:solidFill>
                  <a:srgbClr val="0070C0"/>
                </a:solidFill>
                <a:latin typeface="+mn-lt"/>
                <a:hlinkClick r:id="rId6"/>
              </a:rPr>
              <a:t>and-grammar</a:t>
            </a:r>
            <a:endParaRPr lang="en-GB" sz="2400" dirty="0">
              <a:solidFill>
                <a:srgbClr val="0070C0"/>
              </a:solidFill>
              <a:latin typeface="+mn-lt"/>
            </a:endParaRPr>
          </a:p>
          <a:p>
            <a:pPr>
              <a:lnSpc>
                <a:spcPct val="100000"/>
              </a:lnSpc>
              <a:buFont typeface="Arial" panose="020B0604020202020204" pitchFamily="34" charset="0"/>
              <a:buNone/>
              <a:defRPr/>
            </a:pPr>
            <a:r>
              <a:rPr lang="en-GB" altLang="en-US" sz="2400" dirty="0">
                <a:solidFill>
                  <a:srgbClr val="0070C0"/>
                </a:solidFill>
                <a:latin typeface="+mn-lt"/>
                <a:cs typeface="Arial" panose="020B0604020202020204" pitchFamily="34" charset="0"/>
                <a:hlinkClick r:id="rId7"/>
              </a:rPr>
              <a:t>https://www.merriam-webster.com/word-games/spell-it</a:t>
            </a:r>
            <a:endParaRPr lang="en-GB" altLang="en-US" sz="2400" dirty="0">
              <a:solidFill>
                <a:srgbClr val="0070C0"/>
              </a:solidFill>
              <a:latin typeface="+mn-lt"/>
              <a:cs typeface="Arial" panose="020B0604020202020204" pitchFamily="34" charset="0"/>
            </a:endParaRPr>
          </a:p>
          <a:p>
            <a:pPr eaLnBrk="1" hangingPunct="1">
              <a:lnSpc>
                <a:spcPct val="100000"/>
              </a:lnSpc>
              <a:spcBef>
                <a:spcPct val="0"/>
              </a:spcBef>
              <a:buFontTx/>
              <a:buNone/>
              <a:defRPr/>
            </a:pPr>
            <a:r>
              <a:rPr lang="en-GB" altLang="en-US" sz="2400" dirty="0">
                <a:solidFill>
                  <a:srgbClr val="0070C0"/>
                </a:solidFill>
                <a:latin typeface="+mn-lt"/>
                <a:cs typeface="Arial" panose="020B0604020202020204" pitchFamily="34" charset="0"/>
                <a:hlinkClick r:id="rId8"/>
              </a:rPr>
              <a:t>http://studyjams.scholastic.com/studyjams/jams/math/index.htm</a:t>
            </a:r>
            <a:endParaRPr lang="en-GB" altLang="en-US" sz="2400" dirty="0">
              <a:solidFill>
                <a:srgbClr val="0070C0"/>
              </a:solidFill>
              <a:latin typeface="+mn-lt"/>
              <a:cs typeface="Arial" panose="020B0604020202020204" pitchFamily="34" charset="0"/>
            </a:endParaRPr>
          </a:p>
          <a:p>
            <a:pPr eaLnBrk="1" hangingPunct="1">
              <a:lnSpc>
                <a:spcPct val="100000"/>
              </a:lnSpc>
              <a:spcBef>
                <a:spcPct val="0"/>
              </a:spcBef>
              <a:buFont typeface="Arial" panose="020B0604020202020204" pitchFamily="34" charset="0"/>
              <a:buNone/>
              <a:defRPr/>
            </a:pPr>
            <a:r>
              <a:rPr lang="en-GB" altLang="en-US" sz="2400" dirty="0">
                <a:solidFill>
                  <a:srgbClr val="0070C0"/>
                </a:solidFill>
                <a:latin typeface="+mn-lt"/>
                <a:cs typeface="Arial" panose="020B0604020202020204" pitchFamily="34" charset="0"/>
                <a:hlinkClick r:id="rId9"/>
              </a:rPr>
              <a:t>https://ttrockstars.com</a:t>
            </a:r>
            <a:endParaRPr lang="en-GB" altLang="en-US" sz="2400" dirty="0">
              <a:solidFill>
                <a:srgbClr val="0070C0"/>
              </a:solidFill>
              <a:latin typeface="+mn-lt"/>
              <a:cs typeface="Arial" panose="020B0604020202020204" pitchFamily="34" charset="0"/>
            </a:endParaRPr>
          </a:p>
          <a:p>
            <a:pPr>
              <a:lnSpc>
                <a:spcPct val="100000"/>
              </a:lnSpc>
              <a:buFont typeface="Arial" panose="020B0604020202020204" pitchFamily="34" charset="0"/>
              <a:buNone/>
              <a:defRPr/>
            </a:pPr>
            <a:r>
              <a:rPr lang="en-GB" sz="2400" u="sng" dirty="0">
                <a:solidFill>
                  <a:srgbClr val="0070C0"/>
                </a:solidFill>
                <a:latin typeface="+mn-lt"/>
                <a:hlinkClick r:id="rId10"/>
              </a:rPr>
              <a:t>http://www.amathsdictionaryforkids.com</a:t>
            </a:r>
            <a:endParaRPr lang="en-GB" sz="2400" dirty="0">
              <a:solidFill>
                <a:srgbClr val="0070C0"/>
              </a:solidFill>
              <a:latin typeface="+mn-lt"/>
            </a:endParaRPr>
          </a:p>
          <a:p>
            <a:pPr>
              <a:lnSpc>
                <a:spcPct val="100000"/>
              </a:lnSpc>
              <a:buFont typeface="Arial" panose="020B0604020202020204" pitchFamily="34" charset="0"/>
              <a:buNone/>
              <a:defRPr/>
            </a:pPr>
            <a:r>
              <a:rPr lang="en-GB" sz="2400" u="sng" dirty="0">
                <a:solidFill>
                  <a:srgbClr val="0070C0"/>
                </a:solidFill>
                <a:latin typeface="+mn-lt"/>
                <a:hlinkClick r:id="rId11"/>
              </a:rPr>
              <a:t>http://www.kidsmathgamesonline.com/</a:t>
            </a:r>
            <a:endParaRPr lang="en-GB" sz="2400" dirty="0">
              <a:solidFill>
                <a:srgbClr val="0070C0"/>
              </a:solidFill>
              <a:latin typeface="+mn-lt"/>
            </a:endParaRPr>
          </a:p>
          <a:p>
            <a:pPr>
              <a:buFont typeface="Arial" panose="020B0604020202020204" pitchFamily="34" charset="0"/>
              <a:buNone/>
              <a:defRPr/>
            </a:pPr>
            <a:endParaRPr lang="en-GB" dirty="0"/>
          </a:p>
          <a:p>
            <a:pPr>
              <a:buFont typeface="Arial" panose="020B0604020202020204" pitchFamily="34" charset="0"/>
              <a:buNone/>
              <a:defRPr/>
            </a:pPr>
            <a:endParaRPr lang="en-GB" altLang="en-US" sz="2400" dirty="0">
              <a:latin typeface="Arial" panose="020B0604020202020204" pitchFamily="34" charset="0"/>
              <a:cs typeface="Arial" panose="020B0604020202020204" pitchFamily="34" charset="0"/>
            </a:endParaRPr>
          </a:p>
          <a:p>
            <a:pPr>
              <a:buFont typeface="Arial" panose="020B0604020202020204" pitchFamily="34" charset="0"/>
              <a:buNone/>
              <a:defRPr/>
            </a:pPr>
            <a:endParaRPr lang="en-GB" sz="2400" dirty="0"/>
          </a:p>
          <a:p>
            <a:pPr>
              <a:buFont typeface="Arial" panose="020B0604020202020204" pitchFamily="34" charset="0"/>
              <a:buNone/>
              <a:defRPr/>
            </a:pPr>
            <a:endParaRPr lang="en-GB" sz="2400" dirty="0"/>
          </a:p>
          <a:p>
            <a:pPr eaLnBrk="1" hangingPunct="1">
              <a:lnSpc>
                <a:spcPct val="100000"/>
              </a:lnSpc>
              <a:spcBef>
                <a:spcPct val="0"/>
              </a:spcBef>
              <a:buFontTx/>
              <a:buNone/>
              <a:defRPr/>
            </a:pPr>
            <a:endParaRPr lang="en-GB" altLang="en-US" sz="2400" dirty="0">
              <a:solidFill>
                <a:srgbClr val="0070C0"/>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GB" altLang="en-US" sz="2400" dirty="0">
              <a:solidFill>
                <a:srgbClr val="0070C0"/>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GB" altLang="en-US" sz="1800" dirty="0">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GB" altLang="en-US" sz="1800" dirty="0">
              <a:latin typeface="Arial" panose="020B0604020202020204" pitchFamily="34" charset="0"/>
              <a:cs typeface="Arial" panose="020B0604020202020204" pitchFamily="34" charset="0"/>
            </a:endParaRPr>
          </a:p>
        </p:txBody>
      </p:sp>
      <p:sp>
        <p:nvSpPr>
          <p:cNvPr id="58371" name="Text Box 9">
            <a:extLst>
              <a:ext uri="{FF2B5EF4-FFF2-40B4-BE49-F238E27FC236}">
                <a16:creationId xmlns:a16="http://schemas.microsoft.com/office/drawing/2014/main" id="{35DB9418-5497-8E07-25DA-8F0949D20BB1}"/>
              </a:ext>
            </a:extLst>
          </p:cNvPr>
          <p:cNvSpPr txBox="1">
            <a:spLocks noChangeArrowheads="1"/>
          </p:cNvSpPr>
          <p:nvPr/>
        </p:nvSpPr>
        <p:spPr bwMode="auto">
          <a:xfrm>
            <a:off x="647700" y="363538"/>
            <a:ext cx="7848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4800" b="1">
                <a:cs typeface="Calibri" panose="020F0502020204030204" pitchFamily="34" charset="0"/>
              </a:rPr>
              <a:t>Useful Websites</a:t>
            </a:r>
          </a:p>
        </p:txBody>
      </p:sp>
      <p:sp>
        <p:nvSpPr>
          <p:cNvPr id="58372" name="Rectangle 1">
            <a:extLst>
              <a:ext uri="{FF2B5EF4-FFF2-40B4-BE49-F238E27FC236}">
                <a16:creationId xmlns:a16="http://schemas.microsoft.com/office/drawing/2014/main" id="{1375419F-2E94-6886-5F00-956781B68D9D}"/>
              </a:ext>
            </a:extLst>
          </p:cNvPr>
          <p:cNvSpPr>
            <a:spLocks noChangeArrowheads="1"/>
          </p:cNvSpPr>
          <p:nvPr/>
        </p:nvSpPr>
        <p:spPr bwMode="auto">
          <a:xfrm>
            <a:off x="503238" y="3509963"/>
            <a:ext cx="830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sz="2400">
              <a:solidFill>
                <a:srgbClr val="0070C0"/>
              </a:solidFill>
              <a:latin typeface="Arial" panose="020B0604020202020204" pitchFamily="34" charset="0"/>
              <a:cs typeface="Arial" panose="020B0604020202020204" pitchFamily="34" charset="0"/>
            </a:endParaRPr>
          </a:p>
          <a:p>
            <a:endParaRPr lang="en-GB" altLang="en-US" sz="2800">
              <a:latin typeface="NTFPreCursivefk" panose="03000400000000000000"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C1CF153-4FD7-3778-98D7-2AC03B2A09F3}"/>
              </a:ext>
            </a:extLst>
          </p:cNvPr>
          <p:cNvSpPr>
            <a:spLocks noGrp="1" noChangeArrowheads="1"/>
          </p:cNvSpPr>
          <p:nvPr>
            <p:ph type="title" idx="4294967295"/>
          </p:nvPr>
        </p:nvSpPr>
        <p:spPr>
          <a:xfrm>
            <a:off x="0" y="-20638"/>
            <a:ext cx="8229600" cy="1143001"/>
          </a:xfrm>
        </p:spPr>
        <p:txBody>
          <a:bodyPr/>
          <a:lstStyle/>
          <a:p>
            <a:pPr eaLnBrk="1" hangingPunct="1"/>
            <a:r>
              <a:rPr lang="en-GB" altLang="en-US" sz="4400">
                <a:solidFill>
                  <a:srgbClr val="FF0000"/>
                </a:solidFill>
                <a:latin typeface="NTFPreCursivefk" panose="03000400000000000000" pitchFamily="66" charset="0"/>
                <a:cs typeface="Calibri" panose="020F0502020204030204" pitchFamily="34" charset="0"/>
              </a:rPr>
              <a:t>Tips for supporting your child</a:t>
            </a:r>
            <a:endParaRPr lang="en-US" altLang="en-US" sz="4400">
              <a:solidFill>
                <a:srgbClr val="FF0000"/>
              </a:solidFill>
              <a:latin typeface="NTFPreCursivefk" panose="03000400000000000000" pitchFamily="66" charset="0"/>
              <a:cs typeface="Calibri" panose="020F0502020204030204" pitchFamily="34" charset="0"/>
            </a:endParaRPr>
          </a:p>
        </p:txBody>
      </p:sp>
      <p:sp>
        <p:nvSpPr>
          <p:cNvPr id="59395" name="Rectangle 3">
            <a:extLst>
              <a:ext uri="{FF2B5EF4-FFF2-40B4-BE49-F238E27FC236}">
                <a16:creationId xmlns:a16="http://schemas.microsoft.com/office/drawing/2014/main" id="{061E3AB9-86BE-4F12-87B7-07C3003E590D}"/>
              </a:ext>
            </a:extLst>
          </p:cNvPr>
          <p:cNvSpPr>
            <a:spLocks noGrp="1" noChangeArrowheads="1"/>
          </p:cNvSpPr>
          <p:nvPr>
            <p:ph type="body" idx="4294967295"/>
          </p:nvPr>
        </p:nvSpPr>
        <p:spPr>
          <a:xfrm>
            <a:off x="185738" y="1001713"/>
            <a:ext cx="8229600" cy="5307607"/>
          </a:xfrm>
        </p:spPr>
        <p:txBody>
          <a:bodyPr rtlCol="0">
            <a:noAutofit/>
          </a:bodyPr>
          <a:lstStyle/>
          <a:p>
            <a:pPr eaLnBrk="1" fontAlgn="auto" hangingPunct="1">
              <a:spcAft>
                <a:spcPts val="0"/>
              </a:spcAft>
              <a:buClr>
                <a:schemeClr val="accent1">
                  <a:lumMod val="75000"/>
                </a:schemeClr>
              </a:buClr>
              <a:buFont typeface="Arial"/>
              <a:buChar char="•"/>
              <a:defRPr/>
            </a:pPr>
            <a:r>
              <a:rPr lang="en-GB" altLang="en-US" sz="3600" dirty="0">
                <a:latin typeface="NTFPreCursivefk" panose="03000400000000000000" pitchFamily="66" charset="0"/>
                <a:cs typeface="Calibri" panose="020F0502020204030204" pitchFamily="34" charset="0"/>
              </a:rPr>
              <a:t>Remember: the children will be </a:t>
            </a:r>
          </a:p>
          <a:p>
            <a:pPr marL="0" indent="0" eaLnBrk="1" fontAlgn="auto" hangingPunct="1">
              <a:spcAft>
                <a:spcPts val="0"/>
              </a:spcAft>
              <a:buClr>
                <a:schemeClr val="accent1">
                  <a:lumMod val="75000"/>
                </a:schemeClr>
              </a:buClr>
              <a:buFont typeface="Arial" panose="020B0604020202020204" pitchFamily="34" charset="0"/>
              <a:buNone/>
              <a:defRPr/>
            </a:pPr>
            <a:r>
              <a:rPr lang="en-GB" altLang="en-US" sz="3600" dirty="0">
                <a:latin typeface="NTFPreCursivefk" panose="03000400000000000000" pitchFamily="66" charset="0"/>
                <a:cs typeface="Calibri" panose="020F0502020204030204" pitchFamily="34" charset="0"/>
              </a:rPr>
              <a:t>working hard at school and will be </a:t>
            </a:r>
          </a:p>
          <a:p>
            <a:pPr marL="0" indent="0" eaLnBrk="1" fontAlgn="auto" hangingPunct="1">
              <a:spcAft>
                <a:spcPts val="0"/>
              </a:spcAft>
              <a:buClr>
                <a:schemeClr val="accent1">
                  <a:lumMod val="75000"/>
                </a:schemeClr>
              </a:buClr>
              <a:buFont typeface="Arial" panose="020B0604020202020204" pitchFamily="34" charset="0"/>
              <a:buNone/>
              <a:defRPr/>
            </a:pPr>
            <a:r>
              <a:rPr lang="en-GB" altLang="en-US" sz="3600" dirty="0">
                <a:latin typeface="NTFPreCursivefk" panose="03000400000000000000" pitchFamily="66" charset="0"/>
                <a:cs typeface="Calibri" panose="020F0502020204030204" pitchFamily="34" charset="0"/>
              </a:rPr>
              <a:t>given revision tasks – they will be tired!</a:t>
            </a:r>
          </a:p>
          <a:p>
            <a:pPr eaLnBrk="1" fontAlgn="auto" hangingPunct="1">
              <a:spcAft>
                <a:spcPts val="0"/>
              </a:spcAft>
              <a:buClr>
                <a:schemeClr val="accent1">
                  <a:lumMod val="75000"/>
                </a:schemeClr>
              </a:buClr>
              <a:buFont typeface="Arial"/>
              <a:buChar char="•"/>
              <a:defRPr/>
            </a:pPr>
            <a:r>
              <a:rPr lang="en-GB" altLang="en-US" sz="3600" dirty="0">
                <a:latin typeface="NTFPreCursivefk" panose="03000400000000000000" pitchFamily="66" charset="0"/>
                <a:cs typeface="Calibri" panose="020F0502020204030204" pitchFamily="34" charset="0"/>
              </a:rPr>
              <a:t>Show interest in what they are doing.</a:t>
            </a:r>
          </a:p>
          <a:p>
            <a:pPr eaLnBrk="1" fontAlgn="auto" hangingPunct="1">
              <a:spcAft>
                <a:spcPts val="0"/>
              </a:spcAft>
              <a:buClr>
                <a:schemeClr val="accent1">
                  <a:lumMod val="75000"/>
                </a:schemeClr>
              </a:buClr>
              <a:buFont typeface="Arial"/>
              <a:buChar char="•"/>
              <a:defRPr/>
            </a:pPr>
            <a:r>
              <a:rPr lang="en-GB" altLang="en-US" sz="3600" dirty="0">
                <a:latin typeface="NTFPreCursivefk" panose="03000400000000000000" pitchFamily="66" charset="0"/>
                <a:cs typeface="Calibri" panose="020F0502020204030204" pitchFamily="34" charset="0"/>
              </a:rPr>
              <a:t>Be positive and give praise.</a:t>
            </a:r>
          </a:p>
          <a:p>
            <a:pPr eaLnBrk="1" fontAlgn="auto" hangingPunct="1">
              <a:spcAft>
                <a:spcPts val="0"/>
              </a:spcAft>
              <a:buClr>
                <a:schemeClr val="accent1">
                  <a:lumMod val="75000"/>
                </a:schemeClr>
              </a:buClr>
              <a:buFont typeface="Arial"/>
              <a:buChar char="•"/>
              <a:defRPr/>
            </a:pPr>
            <a:r>
              <a:rPr lang="en-GB" altLang="en-US" sz="3600" dirty="0">
                <a:latin typeface="NTFPreCursivefk" panose="03000400000000000000" pitchFamily="66" charset="0"/>
                <a:cs typeface="Calibri" panose="020F0502020204030204" pitchFamily="34" charset="0"/>
              </a:rPr>
              <a:t>When looking at their work, mention good things first. If you spot errors, only mention one or two.</a:t>
            </a:r>
          </a:p>
          <a:p>
            <a:pPr eaLnBrk="1" fontAlgn="auto" hangingPunct="1">
              <a:spcAft>
                <a:spcPts val="0"/>
              </a:spcAft>
              <a:buClr>
                <a:schemeClr val="accent1">
                  <a:lumMod val="75000"/>
                </a:schemeClr>
              </a:buClr>
              <a:buFont typeface="Arial"/>
              <a:buChar char="•"/>
              <a:defRPr/>
            </a:pPr>
            <a:r>
              <a:rPr lang="en-GB" altLang="en-US" sz="3600" dirty="0">
                <a:latin typeface="NTFPreCursivefk" panose="03000400000000000000" pitchFamily="66" charset="0"/>
                <a:cs typeface="Calibri" panose="020F0502020204030204" pitchFamily="34" charset="0"/>
              </a:rPr>
              <a:t>If you want to do extra revision, keep it to short activities. Little and often! </a:t>
            </a:r>
          </a:p>
        </p:txBody>
      </p:sp>
      <p:pic>
        <p:nvPicPr>
          <p:cNvPr id="60420" name="Picture 1">
            <a:extLst>
              <a:ext uri="{FF2B5EF4-FFF2-40B4-BE49-F238E27FC236}">
                <a16:creationId xmlns:a16="http://schemas.microsoft.com/office/drawing/2014/main" id="{9BE86821-9429-245A-FA05-62A9E7CF2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125" y="187325"/>
            <a:ext cx="2513487" cy="22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1F30B90-4435-2F48-9526-20B82DAFBAE4}"/>
              </a:ext>
            </a:extLst>
          </p:cNvPr>
          <p:cNvSpPr>
            <a:spLocks noGrp="1" noChangeArrowheads="1"/>
          </p:cNvSpPr>
          <p:nvPr>
            <p:ph type="title" idx="4294967295"/>
          </p:nvPr>
        </p:nvSpPr>
        <p:spPr>
          <a:xfrm>
            <a:off x="0" y="-20638"/>
            <a:ext cx="8229600" cy="1143001"/>
          </a:xfrm>
        </p:spPr>
        <p:txBody>
          <a:bodyPr/>
          <a:lstStyle/>
          <a:p>
            <a:pPr eaLnBrk="1" hangingPunct="1"/>
            <a:r>
              <a:rPr lang="en-GB" altLang="en-US" sz="4400">
                <a:solidFill>
                  <a:srgbClr val="FF0000"/>
                </a:solidFill>
                <a:latin typeface="NTFPreCursivefk" panose="03000400000000000000" pitchFamily="66" charset="0"/>
                <a:cs typeface="Calibri" panose="020F0502020204030204" pitchFamily="34" charset="0"/>
              </a:rPr>
              <a:t>Tips for supporting your child</a:t>
            </a:r>
            <a:endParaRPr lang="en-US" altLang="en-US" sz="4400">
              <a:solidFill>
                <a:srgbClr val="FF0000"/>
              </a:solidFill>
              <a:latin typeface="NTFPreCursivefk" panose="03000400000000000000" pitchFamily="66" charset="0"/>
              <a:cs typeface="Calibri" panose="020F0502020204030204" pitchFamily="34" charset="0"/>
            </a:endParaRPr>
          </a:p>
        </p:txBody>
      </p:sp>
      <p:sp>
        <p:nvSpPr>
          <p:cNvPr id="59395" name="Rectangle 3">
            <a:extLst>
              <a:ext uri="{FF2B5EF4-FFF2-40B4-BE49-F238E27FC236}">
                <a16:creationId xmlns:a16="http://schemas.microsoft.com/office/drawing/2014/main" id="{62291EAC-8937-4C3D-A805-10E8EEE0C973}"/>
              </a:ext>
            </a:extLst>
          </p:cNvPr>
          <p:cNvSpPr>
            <a:spLocks noGrp="1" noChangeArrowheads="1"/>
          </p:cNvSpPr>
          <p:nvPr>
            <p:ph type="body" idx="4294967295"/>
          </p:nvPr>
        </p:nvSpPr>
        <p:spPr>
          <a:xfrm>
            <a:off x="0" y="1001713"/>
            <a:ext cx="8604250" cy="5091583"/>
          </a:xfrm>
        </p:spPr>
        <p:txBody>
          <a:bodyPr rtlCol="0">
            <a:noAutofit/>
          </a:bodyPr>
          <a:lstStyle/>
          <a:p>
            <a:pPr eaLnBrk="1" fontAlgn="auto" hangingPunct="1">
              <a:spcAft>
                <a:spcPts val="0"/>
              </a:spcAft>
              <a:buClr>
                <a:schemeClr val="accent1">
                  <a:lumMod val="75000"/>
                </a:schemeClr>
              </a:buClr>
              <a:buFont typeface="Arial"/>
              <a:buChar char="•"/>
              <a:defRPr/>
            </a:pPr>
            <a:r>
              <a:rPr lang="en-GB" altLang="en-US" sz="3200" dirty="0">
                <a:latin typeface="NTFPreCursivefk" panose="03000400000000000000" pitchFamily="66" charset="0"/>
                <a:cs typeface="Calibri" panose="020F0502020204030204" pitchFamily="34" charset="0"/>
              </a:rPr>
              <a:t>Look for opportunities to build revision</a:t>
            </a:r>
          </a:p>
          <a:p>
            <a:pPr marL="0" indent="0" eaLnBrk="1" fontAlgn="auto" hangingPunct="1">
              <a:spcAft>
                <a:spcPts val="0"/>
              </a:spcAft>
              <a:buClr>
                <a:schemeClr val="accent1">
                  <a:lumMod val="75000"/>
                </a:schemeClr>
              </a:buClr>
              <a:buFont typeface="Arial" panose="020B0604020202020204" pitchFamily="34" charset="0"/>
              <a:buNone/>
              <a:defRPr/>
            </a:pPr>
            <a:r>
              <a:rPr lang="en-GB" altLang="en-US" sz="3200" dirty="0">
                <a:latin typeface="NTFPreCursivefk" panose="03000400000000000000" pitchFamily="66" charset="0"/>
                <a:cs typeface="Calibri" panose="020F0502020204030204" pitchFamily="34" charset="0"/>
              </a:rPr>
              <a:t> into everyday activities.</a:t>
            </a:r>
          </a:p>
          <a:p>
            <a:pPr eaLnBrk="1" fontAlgn="auto" hangingPunct="1">
              <a:spcAft>
                <a:spcPts val="0"/>
              </a:spcAft>
              <a:buClr>
                <a:schemeClr val="accent1">
                  <a:lumMod val="75000"/>
                </a:schemeClr>
              </a:buClr>
              <a:buFont typeface="Arial"/>
              <a:buChar char="•"/>
              <a:defRPr/>
            </a:pPr>
            <a:r>
              <a:rPr lang="en-GB" altLang="en-US" sz="3200" dirty="0">
                <a:latin typeface="NTFPreCursivefk" panose="03000400000000000000" pitchFamily="66" charset="0"/>
                <a:cs typeface="Calibri" panose="020F0502020204030204" pitchFamily="34" charset="0"/>
              </a:rPr>
              <a:t>Keep language positive – </a:t>
            </a:r>
          </a:p>
          <a:p>
            <a:pPr marL="0" indent="0" eaLnBrk="1" fontAlgn="auto" hangingPunct="1">
              <a:spcAft>
                <a:spcPts val="0"/>
              </a:spcAft>
              <a:buClr>
                <a:schemeClr val="accent1">
                  <a:lumMod val="75000"/>
                </a:schemeClr>
              </a:buClr>
              <a:buFont typeface="Arial" panose="020B0604020202020204" pitchFamily="34" charset="0"/>
              <a:buNone/>
              <a:defRPr/>
            </a:pPr>
            <a:r>
              <a:rPr lang="en-GB" altLang="en-US" sz="3200" dirty="0">
                <a:latin typeface="NTFPreCursivefk" panose="03000400000000000000" pitchFamily="66" charset="0"/>
                <a:cs typeface="Calibri" panose="020F0502020204030204" pitchFamily="34" charset="0"/>
              </a:rPr>
              <a:t> “Well done, good try, do your best, much improved” etc.</a:t>
            </a:r>
          </a:p>
          <a:p>
            <a:pPr eaLnBrk="1" fontAlgn="auto" hangingPunct="1">
              <a:spcAft>
                <a:spcPts val="0"/>
              </a:spcAft>
              <a:buClr>
                <a:schemeClr val="accent1">
                  <a:lumMod val="75000"/>
                </a:schemeClr>
              </a:buClr>
              <a:buFont typeface="Arial"/>
              <a:buChar char="•"/>
              <a:defRPr/>
            </a:pPr>
            <a:r>
              <a:rPr lang="en-GB" altLang="en-US" sz="3200" dirty="0">
                <a:latin typeface="NTFPreCursivefk" panose="03000400000000000000" pitchFamily="66" charset="0"/>
                <a:cs typeface="Calibri" panose="020F0502020204030204" pitchFamily="34" charset="0"/>
              </a:rPr>
              <a:t>Avoid – pass/fail, slow, untidy etc.</a:t>
            </a:r>
          </a:p>
          <a:p>
            <a:pPr eaLnBrk="1" fontAlgn="auto" hangingPunct="1">
              <a:spcAft>
                <a:spcPts val="0"/>
              </a:spcAft>
              <a:buClr>
                <a:schemeClr val="accent1">
                  <a:lumMod val="75000"/>
                </a:schemeClr>
              </a:buClr>
              <a:buFont typeface="Arial"/>
              <a:buChar char="•"/>
              <a:defRPr/>
            </a:pPr>
            <a:r>
              <a:rPr lang="en-GB" altLang="en-US" sz="3200" dirty="0">
                <a:latin typeface="NTFPreCursivefk" panose="03000400000000000000" pitchFamily="66" charset="0"/>
                <a:cs typeface="Calibri" panose="020F0502020204030204" pitchFamily="34" charset="0"/>
              </a:rPr>
              <a:t>Focus on what your child can do to build their confidence.</a:t>
            </a:r>
          </a:p>
          <a:p>
            <a:pPr eaLnBrk="1" fontAlgn="auto" hangingPunct="1">
              <a:spcAft>
                <a:spcPts val="0"/>
              </a:spcAft>
              <a:buClr>
                <a:schemeClr val="accent1">
                  <a:lumMod val="75000"/>
                </a:schemeClr>
              </a:buClr>
              <a:buFont typeface="Arial"/>
              <a:buChar char="•"/>
              <a:defRPr/>
            </a:pPr>
            <a:r>
              <a:rPr lang="en-GB" altLang="en-US" sz="3200" dirty="0">
                <a:latin typeface="NTFPreCursivefk" panose="03000400000000000000" pitchFamily="66" charset="0"/>
                <a:cs typeface="Calibri" panose="020F0502020204030204" pitchFamily="34" charset="0"/>
              </a:rPr>
              <a:t>If you are worried about anything or there is anything that we need to know which may be affecting your child, speak to Mrs Fisher, Mr Perkins, Mrs Dalton or any of the Year 6 team.</a:t>
            </a:r>
            <a:endParaRPr lang="en-US" altLang="en-US" sz="3200" dirty="0">
              <a:latin typeface="NTFPreCursivefk" panose="03000400000000000000" pitchFamily="66" charset="0"/>
              <a:cs typeface="Calibri" panose="020F0502020204030204" pitchFamily="34" charset="0"/>
            </a:endParaRPr>
          </a:p>
          <a:p>
            <a:pPr eaLnBrk="1" fontAlgn="auto" hangingPunct="1">
              <a:spcAft>
                <a:spcPts val="0"/>
              </a:spcAft>
              <a:buClr>
                <a:schemeClr val="accent1">
                  <a:lumMod val="75000"/>
                </a:schemeClr>
              </a:buClr>
              <a:buFont typeface="Arial"/>
              <a:buChar char="•"/>
              <a:defRPr/>
            </a:pPr>
            <a:endParaRPr lang="en-GB" altLang="en-US" sz="2400" dirty="0">
              <a:latin typeface="NTFPreCursivefk" panose="03000400000000000000" pitchFamily="66" charset="0"/>
              <a:cs typeface="Calibri" panose="020F0502020204030204" pitchFamily="34" charset="0"/>
            </a:endParaRPr>
          </a:p>
        </p:txBody>
      </p:sp>
      <p:pic>
        <p:nvPicPr>
          <p:cNvPr id="62468" name="Picture 1">
            <a:extLst>
              <a:ext uri="{FF2B5EF4-FFF2-40B4-BE49-F238E27FC236}">
                <a16:creationId xmlns:a16="http://schemas.microsoft.com/office/drawing/2014/main" id="{0CE00886-7BEA-1278-7F18-4E46532A6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187325"/>
            <a:ext cx="25130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860B4DC-258D-6B25-5167-6D79F77CBFA8}"/>
              </a:ext>
            </a:extLst>
          </p:cNvPr>
          <p:cNvSpPr>
            <a:spLocks noGrp="1" noChangeArrowheads="1"/>
          </p:cNvSpPr>
          <p:nvPr>
            <p:ph type="title" idx="4294967295"/>
          </p:nvPr>
        </p:nvSpPr>
        <p:spPr>
          <a:xfrm>
            <a:off x="179388" y="160338"/>
            <a:ext cx="8964612" cy="1143000"/>
          </a:xfrm>
        </p:spPr>
        <p:txBody>
          <a:bodyPr/>
          <a:lstStyle/>
          <a:p>
            <a:pPr eaLnBrk="1" hangingPunct="1"/>
            <a:r>
              <a:rPr lang="en-GB" altLang="en-US" sz="4000">
                <a:solidFill>
                  <a:srgbClr val="0070C0"/>
                </a:solidFill>
                <a:latin typeface="NTFPreCursivefk" panose="03000400000000000000" pitchFamily="66" charset="0"/>
                <a:cs typeface="Calibri" panose="020F0502020204030204" pitchFamily="34" charset="0"/>
              </a:rPr>
              <a:t>Tips for supporting your child during SATs week - or any week!</a:t>
            </a:r>
            <a:endParaRPr lang="en-US" altLang="en-US" sz="4000">
              <a:solidFill>
                <a:srgbClr val="0070C0"/>
              </a:solidFill>
              <a:latin typeface="NTFPreCursivefk" panose="03000400000000000000" pitchFamily="66" charset="0"/>
              <a:cs typeface="Calibri" panose="020F0502020204030204" pitchFamily="34" charset="0"/>
            </a:endParaRPr>
          </a:p>
        </p:txBody>
      </p:sp>
      <p:sp>
        <p:nvSpPr>
          <p:cNvPr id="61443" name="Rectangle 3">
            <a:extLst>
              <a:ext uri="{FF2B5EF4-FFF2-40B4-BE49-F238E27FC236}">
                <a16:creationId xmlns:a16="http://schemas.microsoft.com/office/drawing/2014/main" id="{F880C21E-069F-439B-B92B-7C8D2E6ED680}"/>
              </a:ext>
            </a:extLst>
          </p:cNvPr>
          <p:cNvSpPr>
            <a:spLocks noGrp="1" noChangeArrowheads="1"/>
          </p:cNvSpPr>
          <p:nvPr>
            <p:ph type="body" idx="4294967295"/>
          </p:nvPr>
        </p:nvSpPr>
        <p:spPr>
          <a:xfrm>
            <a:off x="0" y="1484313"/>
            <a:ext cx="8964613" cy="4525962"/>
          </a:xfrm>
        </p:spPr>
        <p:txBody>
          <a:bodyPr rtlCol="0">
            <a:normAutofit fontScale="25000" lnSpcReduction="20000"/>
          </a:bodyPr>
          <a:lstStyle/>
          <a:p>
            <a:pPr eaLnBrk="1" fontAlgn="auto" hangingPunct="1">
              <a:spcAft>
                <a:spcPts val="0"/>
              </a:spcAft>
              <a:buClr>
                <a:schemeClr val="accent1">
                  <a:lumMod val="75000"/>
                </a:schemeClr>
              </a:buClr>
              <a:buFont typeface="Arial"/>
              <a:buChar char="•"/>
              <a:defRPr/>
            </a:pPr>
            <a:r>
              <a:rPr lang="en-US" altLang="en-US" sz="11200" dirty="0">
                <a:latin typeface="NTFPreCursivefk" panose="03000400000000000000" pitchFamily="66" charset="0"/>
                <a:cs typeface="Calibri" panose="020F0502020204030204" pitchFamily="34" charset="0"/>
              </a:rPr>
              <a:t>Make sure your child has a good night’s sleep the night before each test.</a:t>
            </a:r>
          </a:p>
          <a:p>
            <a:pPr eaLnBrk="1" fontAlgn="auto" hangingPunct="1">
              <a:spcAft>
                <a:spcPts val="0"/>
              </a:spcAft>
              <a:buClr>
                <a:schemeClr val="accent1">
                  <a:lumMod val="75000"/>
                </a:schemeClr>
              </a:buClr>
              <a:buFont typeface="Arial"/>
              <a:buChar char="•"/>
              <a:defRPr/>
            </a:pPr>
            <a:r>
              <a:rPr lang="en-US" altLang="en-US" sz="11200" dirty="0">
                <a:latin typeface="NTFPreCursivefk" panose="03000400000000000000" pitchFamily="66" charset="0"/>
                <a:cs typeface="Calibri" panose="020F0502020204030204" pitchFamily="34" charset="0"/>
              </a:rPr>
              <a:t>Make sure your child has a nutritious </a:t>
            </a:r>
            <a:r>
              <a:rPr lang="en-US" altLang="en-US" sz="11200" dirty="0">
                <a:solidFill>
                  <a:srgbClr val="FF0000"/>
                </a:solidFill>
                <a:latin typeface="NTFPreCursivefk" panose="03000400000000000000" pitchFamily="66" charset="0"/>
                <a:cs typeface="Calibri" panose="020F0502020204030204" pitchFamily="34" charset="0"/>
              </a:rPr>
              <a:t>breakfast* </a:t>
            </a:r>
            <a:r>
              <a:rPr lang="en-US" altLang="en-US" sz="11200" dirty="0">
                <a:latin typeface="NTFPreCursivefk" panose="03000400000000000000" pitchFamily="66" charset="0"/>
                <a:cs typeface="Calibri" panose="020F0502020204030204" pitchFamily="34" charset="0"/>
              </a:rPr>
              <a:t>on the morning of each test and that your child is feeling happy and confident when they leave for school. </a:t>
            </a:r>
          </a:p>
          <a:p>
            <a:pPr eaLnBrk="1" fontAlgn="auto" hangingPunct="1">
              <a:spcAft>
                <a:spcPts val="0"/>
              </a:spcAft>
              <a:buClr>
                <a:schemeClr val="accent1">
                  <a:lumMod val="75000"/>
                </a:schemeClr>
              </a:buClr>
              <a:buFont typeface="Arial"/>
              <a:buChar char="•"/>
              <a:defRPr/>
            </a:pPr>
            <a:r>
              <a:rPr lang="en-US" altLang="en-US" sz="11200" dirty="0">
                <a:latin typeface="NTFPreCursivefk" panose="03000400000000000000" pitchFamily="66" charset="0"/>
                <a:cs typeface="Calibri" panose="020F0502020204030204" pitchFamily="34" charset="0"/>
              </a:rPr>
              <a:t>Make sure your child arrives at school on time and not in a rush. </a:t>
            </a:r>
          </a:p>
          <a:p>
            <a:pPr eaLnBrk="1" fontAlgn="auto" hangingPunct="1">
              <a:spcAft>
                <a:spcPts val="0"/>
              </a:spcAft>
              <a:buClr>
                <a:schemeClr val="accent1">
                  <a:lumMod val="75000"/>
                </a:schemeClr>
              </a:buClr>
              <a:buFont typeface="Arial"/>
              <a:buChar char="•"/>
              <a:defRPr/>
            </a:pPr>
            <a:r>
              <a:rPr lang="en-US" altLang="en-US" sz="11200" dirty="0">
                <a:latin typeface="NTFPreCursivefk" panose="03000400000000000000" pitchFamily="66" charset="0"/>
                <a:cs typeface="Calibri" panose="020F0502020204030204" pitchFamily="34" charset="0"/>
              </a:rPr>
              <a:t>Encourage your child to do their best but reassure them that there is no such thing as a pass or fail.</a:t>
            </a:r>
          </a:p>
          <a:p>
            <a:pPr eaLnBrk="1" fontAlgn="auto" hangingPunct="1">
              <a:spcAft>
                <a:spcPts val="0"/>
              </a:spcAft>
              <a:buClr>
                <a:schemeClr val="accent1">
                  <a:lumMod val="75000"/>
                </a:schemeClr>
              </a:buClr>
              <a:buFont typeface="Arial"/>
              <a:buChar char="•"/>
              <a:defRPr/>
            </a:pPr>
            <a:r>
              <a:rPr lang="en-GB" altLang="en-US" sz="11200" dirty="0">
                <a:latin typeface="NTFPreCursivefk" panose="03000400000000000000" pitchFamily="66" charset="0"/>
                <a:cs typeface="Calibri" panose="020F0502020204030204" pitchFamily="34" charset="0"/>
              </a:rPr>
              <a:t>Ask about how they feel they did but avoid searching questions about questions or what they wrote.</a:t>
            </a:r>
          </a:p>
          <a:p>
            <a:pPr eaLnBrk="1" fontAlgn="auto" hangingPunct="1">
              <a:spcAft>
                <a:spcPts val="0"/>
              </a:spcAft>
              <a:buClr>
                <a:schemeClr val="accent1">
                  <a:lumMod val="75000"/>
                </a:schemeClr>
              </a:buClr>
              <a:buFont typeface="Arial"/>
              <a:buChar char="•"/>
              <a:defRPr/>
            </a:pPr>
            <a:endParaRPr lang="en-US" altLang="en-US" sz="11200" dirty="0">
              <a:latin typeface="NTFPreCursivefk" panose="03000400000000000000" pitchFamily="66" charset="0"/>
              <a:cs typeface="Calibri" panose="020F0502020204030204" pitchFamily="34" charset="0"/>
            </a:endParaRPr>
          </a:p>
          <a:p>
            <a:pPr marL="0" indent="0" eaLnBrk="1" fontAlgn="auto" hangingPunct="1">
              <a:spcAft>
                <a:spcPts val="0"/>
              </a:spcAft>
              <a:buClr>
                <a:schemeClr val="accent1">
                  <a:lumMod val="75000"/>
                </a:schemeClr>
              </a:buClr>
              <a:buFont typeface="Arial" panose="020B0604020202020204" pitchFamily="34" charset="0"/>
              <a:buNone/>
              <a:defRPr/>
            </a:pPr>
            <a:r>
              <a:rPr lang="en-US" altLang="en-US" sz="11200" dirty="0">
                <a:solidFill>
                  <a:srgbClr val="FF0000"/>
                </a:solidFill>
                <a:latin typeface="NTFPreCursivefk" panose="03000400000000000000" pitchFamily="66" charset="0"/>
                <a:cs typeface="Calibri" panose="020F0502020204030204" pitchFamily="34" charset="0"/>
              </a:rPr>
              <a:t>*School will provide a snack on each day </a:t>
            </a:r>
          </a:p>
          <a:p>
            <a:pPr marL="0" indent="0" eaLnBrk="1" fontAlgn="auto" hangingPunct="1">
              <a:spcAft>
                <a:spcPts val="0"/>
              </a:spcAft>
              <a:buClr>
                <a:schemeClr val="accent1">
                  <a:lumMod val="75000"/>
                </a:schemeClr>
              </a:buClr>
              <a:buFont typeface="Arial" panose="020B0604020202020204" pitchFamily="34" charset="0"/>
              <a:buNone/>
              <a:defRPr/>
            </a:pPr>
            <a:r>
              <a:rPr lang="en-US" altLang="en-US" sz="11200" dirty="0">
                <a:solidFill>
                  <a:srgbClr val="FF0000"/>
                </a:solidFill>
                <a:latin typeface="NTFPreCursivefk" panose="03000400000000000000" pitchFamily="66" charset="0"/>
                <a:cs typeface="Calibri" panose="020F0502020204030204" pitchFamily="34" charset="0"/>
              </a:rPr>
              <a:t>that tests are taking place!</a:t>
            </a:r>
          </a:p>
          <a:p>
            <a:pPr eaLnBrk="1" fontAlgn="auto" hangingPunct="1">
              <a:spcAft>
                <a:spcPts val="0"/>
              </a:spcAft>
              <a:buClr>
                <a:schemeClr val="accent1">
                  <a:lumMod val="75000"/>
                </a:schemeClr>
              </a:buClr>
              <a:buFont typeface="Arial"/>
              <a:buChar char="•"/>
              <a:defRPr/>
            </a:pPr>
            <a:endParaRPr lang="en-GB" altLang="en-US" sz="2000" i="1" dirty="0"/>
          </a:p>
          <a:p>
            <a:pPr algn="r" eaLnBrk="1" fontAlgn="auto" hangingPunct="1">
              <a:spcAft>
                <a:spcPts val="0"/>
              </a:spcAft>
              <a:buClr>
                <a:schemeClr val="accent1">
                  <a:lumMod val="75000"/>
                </a:schemeClr>
              </a:buClr>
              <a:buFontTx/>
              <a:buNone/>
              <a:defRPr/>
            </a:pPr>
            <a:r>
              <a:rPr lang="en-GB" altLang="en-US" sz="2000" i="1" dirty="0"/>
              <a:t> </a:t>
            </a:r>
            <a:endParaRPr lang="en-US" altLang="en-US" sz="2000" i="1" dirty="0"/>
          </a:p>
        </p:txBody>
      </p:sp>
      <p:pic>
        <p:nvPicPr>
          <p:cNvPr id="64516" name="Picture 1">
            <a:extLst>
              <a:ext uri="{FF2B5EF4-FFF2-40B4-BE49-F238E27FC236}">
                <a16:creationId xmlns:a16="http://schemas.microsoft.com/office/drawing/2014/main" id="{98126E8D-AB70-37A7-A2B1-14EBC702E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72013"/>
            <a:ext cx="29511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B477-EAB0-C80A-6950-DFE843C1755C}"/>
              </a:ext>
            </a:extLst>
          </p:cNvPr>
          <p:cNvSpPr>
            <a:spLocks noGrp="1"/>
          </p:cNvSpPr>
          <p:nvPr>
            <p:ph type="title"/>
          </p:nvPr>
        </p:nvSpPr>
        <p:spPr/>
        <p:txBody>
          <a:bodyPr/>
          <a:lstStyle/>
          <a:p>
            <a:r>
              <a:rPr lang="en-GB" sz="5400" b="1" dirty="0">
                <a:solidFill>
                  <a:srgbClr val="FF0000"/>
                </a:solidFill>
                <a:latin typeface="NTFPreCursivefk" panose="03000400000000000000" pitchFamily="66" charset="0"/>
              </a:rPr>
              <a:t>Junior PTA</a:t>
            </a:r>
          </a:p>
        </p:txBody>
      </p:sp>
      <p:sp>
        <p:nvSpPr>
          <p:cNvPr id="3" name="TextBox 2">
            <a:extLst>
              <a:ext uri="{FF2B5EF4-FFF2-40B4-BE49-F238E27FC236}">
                <a16:creationId xmlns:a16="http://schemas.microsoft.com/office/drawing/2014/main" id="{22CFD7D8-B534-FD7E-2005-20767AF6D7B6}"/>
              </a:ext>
            </a:extLst>
          </p:cNvPr>
          <p:cNvSpPr txBox="1"/>
          <p:nvPr/>
        </p:nvSpPr>
        <p:spPr>
          <a:xfrm>
            <a:off x="755576" y="1844824"/>
            <a:ext cx="7759774" cy="2554545"/>
          </a:xfrm>
          <a:prstGeom prst="rect">
            <a:avLst/>
          </a:prstGeom>
          <a:noFill/>
        </p:spPr>
        <p:txBody>
          <a:bodyPr wrap="square" rtlCol="0">
            <a:spAutoFit/>
          </a:bodyPr>
          <a:lstStyle/>
          <a:p>
            <a:pPr marL="285750" indent="-285750">
              <a:buFont typeface="Arial" panose="020B0604020202020204" pitchFamily="34" charset="0"/>
              <a:buChar char="•"/>
            </a:pPr>
            <a:r>
              <a:rPr lang="en-GB" sz="4000" dirty="0">
                <a:latin typeface="NTFPreCursivefk" panose="03000400000000000000" pitchFamily="66" charset="0"/>
              </a:rPr>
              <a:t>Led by Mrs Beech</a:t>
            </a:r>
          </a:p>
          <a:p>
            <a:pPr marL="285750" indent="-285750">
              <a:buFont typeface="Arial" panose="020B0604020202020204" pitchFamily="34" charset="0"/>
              <a:buChar char="•"/>
            </a:pPr>
            <a:r>
              <a:rPr lang="en-GB" sz="4000" dirty="0">
                <a:latin typeface="NTFPreCursivefk" panose="03000400000000000000" pitchFamily="66" charset="0"/>
              </a:rPr>
              <a:t>Raises money for Leavers Hoodies</a:t>
            </a:r>
          </a:p>
          <a:p>
            <a:pPr marL="285750" indent="-285750">
              <a:buFont typeface="Arial" panose="020B0604020202020204" pitchFamily="34" charset="0"/>
              <a:buChar char="•"/>
            </a:pPr>
            <a:r>
              <a:rPr lang="en-GB" sz="4000" dirty="0">
                <a:latin typeface="NTFPreCursivefk" panose="03000400000000000000" pitchFamily="66" charset="0"/>
              </a:rPr>
              <a:t>Raises money for Leavers Event</a:t>
            </a:r>
          </a:p>
          <a:p>
            <a:pPr marL="285750" indent="-285750">
              <a:buFont typeface="Arial" panose="020B0604020202020204" pitchFamily="34" charset="0"/>
              <a:buChar char="•"/>
            </a:pPr>
            <a:r>
              <a:rPr lang="en-GB" sz="4000" dirty="0">
                <a:latin typeface="NTFPreCursivefk" panose="03000400000000000000" pitchFamily="66" charset="0"/>
              </a:rPr>
              <a:t>Works with the PTA</a:t>
            </a:r>
          </a:p>
        </p:txBody>
      </p:sp>
      <p:pic>
        <p:nvPicPr>
          <p:cNvPr id="4" name="Picture 3">
            <a:extLst>
              <a:ext uri="{FF2B5EF4-FFF2-40B4-BE49-F238E27FC236}">
                <a16:creationId xmlns:a16="http://schemas.microsoft.com/office/drawing/2014/main" id="{C6E2410A-61FE-5ECF-E6D6-6B173264FA93}"/>
              </a:ext>
            </a:extLst>
          </p:cNvPr>
          <p:cNvPicPr>
            <a:picLocks noChangeAspect="1"/>
          </p:cNvPicPr>
          <p:nvPr/>
        </p:nvPicPr>
        <p:blipFill>
          <a:blip r:embed="rId2"/>
          <a:stretch>
            <a:fillRect/>
          </a:stretch>
        </p:blipFill>
        <p:spPr>
          <a:xfrm>
            <a:off x="7020272" y="188641"/>
            <a:ext cx="1857375" cy="2232248"/>
          </a:xfrm>
          <a:prstGeom prst="rect">
            <a:avLst/>
          </a:prstGeom>
        </p:spPr>
      </p:pic>
    </p:spTree>
    <p:extLst>
      <p:ext uri="{BB962C8B-B14F-4D97-AF65-F5344CB8AC3E}">
        <p14:creationId xmlns:p14="http://schemas.microsoft.com/office/powerpoint/2010/main" val="1636669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B55CA429-A833-37F0-9562-6730B913CA42}"/>
              </a:ext>
            </a:extLst>
          </p:cNvPr>
          <p:cNvSpPr>
            <a:spLocks noChangeArrowheads="1"/>
          </p:cNvSpPr>
          <p:nvPr/>
        </p:nvSpPr>
        <p:spPr bwMode="auto">
          <a:xfrm>
            <a:off x="4067175" y="488950"/>
            <a:ext cx="38893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GB" altLang="en-US" sz="6000">
                <a:latin typeface="NTFPreCursivefk" panose="03000400000000000000" pitchFamily="66" charset="0"/>
                <a:cs typeface="Calibri" panose="020F0502020204030204" pitchFamily="34" charset="0"/>
              </a:rPr>
              <a:t>Any questions?</a:t>
            </a:r>
          </a:p>
        </p:txBody>
      </p:sp>
      <p:pic>
        <p:nvPicPr>
          <p:cNvPr id="66563" name="Picture 1">
            <a:extLst>
              <a:ext uri="{FF2B5EF4-FFF2-40B4-BE49-F238E27FC236}">
                <a16:creationId xmlns:a16="http://schemas.microsoft.com/office/drawing/2014/main" id="{765D46E1-4613-6E5D-9E19-967389380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35313"/>
            <a:ext cx="501173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B70C055B-12F0-86BD-0650-5DEFA517A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60350"/>
            <a:ext cx="77787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7B7B89B-B4FB-A4DD-E2D6-00F054094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141663"/>
            <a:ext cx="1970087"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E1A6238-FF50-A99C-47AB-9CBEC3E01D2E}"/>
              </a:ext>
            </a:extLst>
          </p:cNvPr>
          <p:cNvSpPr txBox="1">
            <a:spLocks noChangeArrowheads="1"/>
          </p:cNvSpPr>
          <p:nvPr/>
        </p:nvSpPr>
        <p:spPr bwMode="auto">
          <a:xfrm>
            <a:off x="3563938" y="2997200"/>
            <a:ext cx="49180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3200" u="sng">
                <a:latin typeface="NTFPreCursivefk" panose="03000400000000000000" pitchFamily="66" charset="0"/>
              </a:rPr>
              <a:t>5 minutes late each day </a:t>
            </a:r>
          </a:p>
          <a:p>
            <a:r>
              <a:rPr lang="en-GB" altLang="en-US" sz="3200">
                <a:latin typeface="NTFPreCursivefk" panose="03000400000000000000" pitchFamily="66" charset="0"/>
              </a:rPr>
              <a:t>= 25 minutes lost each week</a:t>
            </a:r>
          </a:p>
          <a:p>
            <a:r>
              <a:rPr lang="en-GB" altLang="en-US" sz="3200">
                <a:latin typeface="NTFPreCursivefk" panose="03000400000000000000" pitchFamily="66" charset="0"/>
              </a:rPr>
              <a:t>= 950 minutes lost each year</a:t>
            </a:r>
          </a:p>
          <a:p>
            <a:r>
              <a:rPr lang="en-GB" altLang="en-US" sz="3200">
                <a:latin typeface="NTFPreCursivefk" panose="03000400000000000000" pitchFamily="66" charset="0"/>
              </a:rPr>
              <a:t>= 15 hours and 50 minutes lost each year</a:t>
            </a:r>
          </a:p>
          <a:p>
            <a:r>
              <a:rPr lang="en-GB" altLang="en-US" sz="3200">
                <a:latin typeface="NTFPreCursivefk" panose="03000400000000000000" pitchFamily="66" charset="0"/>
              </a:rPr>
              <a:t>=nearly 4 days learning lost!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D6A950C-99A3-B622-1A60-3597FE437716}"/>
              </a:ext>
            </a:extLst>
          </p:cNvPr>
          <p:cNvSpPr>
            <a:spLocks noChangeArrowheads="1"/>
          </p:cNvSpPr>
          <p:nvPr/>
        </p:nvSpPr>
        <p:spPr bwMode="auto">
          <a:xfrm>
            <a:off x="179388" y="1125538"/>
            <a:ext cx="8713787"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Standard Assessment Tests</a:t>
            </a:r>
          </a:p>
          <a:p>
            <a:pPr eaLnBrk="1" hangingPunct="1">
              <a:lnSpc>
                <a:spcPct val="100000"/>
              </a:lnSpc>
              <a:spcBef>
                <a:spcPct val="0"/>
              </a:spcBef>
              <a:buFontTx/>
              <a:buChar char="•"/>
            </a:pPr>
            <a:endParaRPr kumimoji="1" lang="en-GB" altLang="en-US" sz="3200" dirty="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All children must be tested before they go to secondary school</a:t>
            </a:r>
          </a:p>
          <a:p>
            <a:pPr eaLnBrk="1" hangingPunct="1">
              <a:lnSpc>
                <a:spcPct val="100000"/>
              </a:lnSpc>
              <a:spcBef>
                <a:spcPct val="0"/>
              </a:spcBef>
              <a:buFontTx/>
              <a:buChar char="•"/>
            </a:pPr>
            <a:endParaRPr kumimoji="1" lang="en-GB" altLang="en-US" sz="3200" dirty="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They provide assessment information for secondary schools</a:t>
            </a:r>
          </a:p>
          <a:p>
            <a:pPr eaLnBrk="1" hangingPunct="1">
              <a:lnSpc>
                <a:spcPct val="100000"/>
              </a:lnSpc>
              <a:spcBef>
                <a:spcPct val="0"/>
              </a:spcBef>
              <a:buFontTx/>
              <a:buChar char="•"/>
            </a:pPr>
            <a:endParaRPr kumimoji="1" lang="en-GB" altLang="en-US" sz="3200" dirty="0">
              <a:latin typeface="NTFPreCursivefk" panose="03000400000000000000" pitchFamily="66" charset="0"/>
              <a:cs typeface="Calibri" panose="020F0502020204030204" pitchFamily="34" charset="0"/>
            </a:endParaRPr>
          </a:p>
          <a:p>
            <a:pPr eaLnBrk="1" hangingPunct="1">
              <a:lnSpc>
                <a:spcPct val="100000"/>
              </a:lnSpc>
              <a:spcBef>
                <a:spcPct val="0"/>
              </a:spcBef>
              <a:buFontTx/>
              <a:buChar char="•"/>
            </a:pPr>
            <a:r>
              <a:rPr kumimoji="1" lang="en-GB" altLang="en-US" sz="3200" dirty="0">
                <a:latin typeface="NTFPreCursivefk" panose="03000400000000000000" pitchFamily="66" charset="0"/>
                <a:cs typeface="Calibri" panose="020F0502020204030204" pitchFamily="34" charset="0"/>
              </a:rPr>
              <a:t>They assign a ‘raw’ and ‘scaled score’ to children before they leave primary school – comparing them to other children across the country.</a:t>
            </a:r>
            <a:endParaRPr kumimoji="1" lang="en-GB" altLang="en-US" sz="2400" dirty="0">
              <a:solidFill>
                <a:schemeClr val="bg2"/>
              </a:solidFill>
              <a:latin typeface="NTFPreCursivefk" panose="03000400000000000000" pitchFamily="66" charset="0"/>
              <a:cs typeface="Calibri" panose="020F0502020204030204" pitchFamily="34" charset="0"/>
            </a:endParaRPr>
          </a:p>
        </p:txBody>
      </p:sp>
      <p:sp>
        <p:nvSpPr>
          <p:cNvPr id="10243" name="Rectangle 3">
            <a:extLst>
              <a:ext uri="{FF2B5EF4-FFF2-40B4-BE49-F238E27FC236}">
                <a16:creationId xmlns:a16="http://schemas.microsoft.com/office/drawing/2014/main" id="{79F0D380-127C-03B5-16A5-F59B52C1B27A}"/>
              </a:ext>
            </a:extLst>
          </p:cNvPr>
          <p:cNvSpPr>
            <a:spLocks noChangeArrowheads="1"/>
          </p:cNvSpPr>
          <p:nvPr/>
        </p:nvSpPr>
        <p:spPr bwMode="auto">
          <a:xfrm>
            <a:off x="250825" y="188913"/>
            <a:ext cx="8497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GB" altLang="en-US" sz="4400">
                <a:solidFill>
                  <a:srgbClr val="FF0000"/>
                </a:solidFill>
                <a:latin typeface="NTFPreCursivefk" panose="03000400000000000000" pitchFamily="66" charset="0"/>
                <a:cs typeface="Arial" panose="020B0604020202020204" pitchFamily="34" charset="0"/>
              </a:rPr>
              <a:t>What </a:t>
            </a:r>
            <a:r>
              <a:rPr kumimoji="1" lang="en-GB" altLang="en-US" sz="4400">
                <a:solidFill>
                  <a:srgbClr val="FF0000"/>
                </a:solidFill>
                <a:latin typeface="NTFPreCursivefk" panose="03000400000000000000" pitchFamily="66" charset="0"/>
                <a:cs typeface="Calibri" panose="020F0502020204030204" pitchFamily="34" charset="0"/>
              </a:rPr>
              <a:t>are</a:t>
            </a:r>
            <a:r>
              <a:rPr kumimoji="1" lang="en-GB" altLang="en-US" sz="4400">
                <a:solidFill>
                  <a:srgbClr val="FF0000"/>
                </a:solidFill>
                <a:latin typeface="NTFPreCursivefk" panose="03000400000000000000" pitchFamily="66" charset="0"/>
                <a:cs typeface="Arial" panose="020B0604020202020204" pitchFamily="34" charset="0"/>
              </a:rPr>
              <a:t> KS2 SATs?</a:t>
            </a:r>
          </a:p>
        </p:txBody>
      </p:sp>
      <p:pic>
        <p:nvPicPr>
          <p:cNvPr id="10244" name="Picture 1">
            <a:extLst>
              <a:ext uri="{FF2B5EF4-FFF2-40B4-BE49-F238E27FC236}">
                <a16:creationId xmlns:a16="http://schemas.microsoft.com/office/drawing/2014/main" id="{6962595A-DBB6-A01D-C8FA-05049FA8F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68275"/>
            <a:ext cx="18002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1FE9F27E-3F1F-6FAE-5AFD-A58247E079FF}"/>
              </a:ext>
            </a:extLst>
          </p:cNvPr>
          <p:cNvSpPr txBox="1">
            <a:spLocks noChangeArrowheads="1"/>
          </p:cNvSpPr>
          <p:nvPr/>
        </p:nvSpPr>
        <p:spPr bwMode="auto">
          <a:xfrm>
            <a:off x="250825" y="2349500"/>
            <a:ext cx="889317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Char char="•"/>
            </a:pPr>
            <a:r>
              <a:rPr lang="en-GB" altLang="en-US" sz="2800" dirty="0">
                <a:latin typeface="NTFPreCursivefk" panose="03000400000000000000" pitchFamily="66" charset="0"/>
                <a:cs typeface="Calibri" panose="020F0502020204030204" pitchFamily="34" charset="0"/>
              </a:rPr>
              <a:t>A scaled score of below 100 means that a child is working below the expected level for Year 6.</a:t>
            </a:r>
          </a:p>
          <a:p>
            <a:pPr eaLnBrk="1" hangingPunct="1">
              <a:lnSpc>
                <a:spcPct val="100000"/>
              </a:lnSpc>
              <a:spcBef>
                <a:spcPct val="50000"/>
              </a:spcBef>
              <a:buFontTx/>
              <a:buChar char="•"/>
            </a:pPr>
            <a:r>
              <a:rPr lang="en-GB" altLang="en-US" sz="2800" dirty="0">
                <a:solidFill>
                  <a:srgbClr val="FF0000"/>
                </a:solidFill>
                <a:latin typeface="NTFPreCursivefk" panose="03000400000000000000" pitchFamily="66" charset="0"/>
                <a:cs typeface="Calibri" panose="020F0502020204030204" pitchFamily="34" charset="0"/>
              </a:rPr>
              <a:t>To achieve ‘age expectation’ – where the Government expect a Year 6 child to be – they should achieve a scaled score of 100.</a:t>
            </a:r>
          </a:p>
          <a:p>
            <a:pPr eaLnBrk="1" hangingPunct="1">
              <a:lnSpc>
                <a:spcPct val="100000"/>
              </a:lnSpc>
              <a:spcBef>
                <a:spcPct val="50000"/>
              </a:spcBef>
              <a:buFontTx/>
              <a:buChar char="•"/>
            </a:pPr>
            <a:r>
              <a:rPr lang="en-GB" altLang="en-US" sz="2800" dirty="0">
                <a:latin typeface="NTFPreCursivefk" panose="03000400000000000000" pitchFamily="66" charset="0"/>
                <a:cs typeface="Calibri" panose="020F0502020204030204" pitchFamily="34" charset="0"/>
              </a:rPr>
              <a:t>A scaled score of above 100 means that a child is working above the expected level for Year 6 with 110 being a ‘high score’ (sometimes called ‘Greater Depth’ or GDS).</a:t>
            </a:r>
          </a:p>
        </p:txBody>
      </p:sp>
      <p:sp>
        <p:nvSpPr>
          <p:cNvPr id="12291" name="TextBox 1">
            <a:extLst>
              <a:ext uri="{FF2B5EF4-FFF2-40B4-BE49-F238E27FC236}">
                <a16:creationId xmlns:a16="http://schemas.microsoft.com/office/drawing/2014/main" id="{F388FA34-78D8-DE1E-90A2-1EE68AE8A985}"/>
              </a:ext>
            </a:extLst>
          </p:cNvPr>
          <p:cNvSpPr txBox="1">
            <a:spLocks noChangeArrowheads="1"/>
          </p:cNvSpPr>
          <p:nvPr/>
        </p:nvSpPr>
        <p:spPr bwMode="auto">
          <a:xfrm>
            <a:off x="468313" y="549275"/>
            <a:ext cx="81359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400">
                <a:solidFill>
                  <a:srgbClr val="FF0000"/>
                </a:solidFill>
                <a:latin typeface="NTFPreCursivefk" panose="03000400000000000000" pitchFamily="66" charset="0"/>
                <a:cs typeface="Arial" panose="020B0604020202020204" pitchFamily="34" charset="0"/>
              </a:rPr>
              <a:t>What are the </a:t>
            </a:r>
            <a:r>
              <a:rPr lang="en-GB" altLang="en-US" sz="4400">
                <a:solidFill>
                  <a:srgbClr val="FF0000"/>
                </a:solidFill>
                <a:latin typeface="NTFPreCursivefk" panose="03000400000000000000" pitchFamily="66" charset="0"/>
                <a:cs typeface="Calibri" panose="020F0502020204030204" pitchFamily="34" charset="0"/>
              </a:rPr>
              <a:t>expectations</a:t>
            </a:r>
            <a:r>
              <a:rPr lang="en-GB" altLang="en-US" sz="4400">
                <a:solidFill>
                  <a:srgbClr val="FF0000"/>
                </a:solidFill>
                <a:latin typeface="NTFPreCursivefk" panose="03000400000000000000" pitchFamily="66" charset="0"/>
                <a:cs typeface="Arial" panose="020B0604020202020204" pitchFamily="34" charset="0"/>
              </a:rPr>
              <a:t> for Year 6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41B84801-6531-D518-86E3-A370E22ECC1E}"/>
              </a:ext>
            </a:extLst>
          </p:cNvPr>
          <p:cNvSpPr txBox="1">
            <a:spLocks noChangeArrowheads="1"/>
          </p:cNvSpPr>
          <p:nvPr/>
        </p:nvSpPr>
        <p:spPr bwMode="auto">
          <a:xfrm>
            <a:off x="1187450" y="260350"/>
            <a:ext cx="684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4000">
                <a:solidFill>
                  <a:srgbClr val="FF0000"/>
                </a:solidFill>
                <a:latin typeface="NTFPreCursivefk" panose="03000400000000000000" pitchFamily="66" charset="0"/>
              </a:rPr>
              <a:t>Scaled Scores</a:t>
            </a:r>
          </a:p>
        </p:txBody>
      </p:sp>
      <p:pic>
        <p:nvPicPr>
          <p:cNvPr id="14339" name="Picture 3">
            <a:extLst>
              <a:ext uri="{FF2B5EF4-FFF2-40B4-BE49-F238E27FC236}">
                <a16:creationId xmlns:a16="http://schemas.microsoft.com/office/drawing/2014/main" id="{80231590-CC6A-62DC-D807-D940AF640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7175"/>
            <a:ext cx="2190750"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7FA4B2FF-FC9A-79B0-0842-081823D44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4005263"/>
            <a:ext cx="26384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llout: Left Arrow 5">
            <a:extLst>
              <a:ext uri="{FF2B5EF4-FFF2-40B4-BE49-F238E27FC236}">
                <a16:creationId xmlns:a16="http://schemas.microsoft.com/office/drawing/2014/main" id="{19944046-481C-4F91-AAC7-3C76A8DBAF9D}"/>
              </a:ext>
            </a:extLst>
          </p:cNvPr>
          <p:cNvSpPr/>
          <p:nvPr/>
        </p:nvSpPr>
        <p:spPr>
          <a:xfrm>
            <a:off x="2705100" y="1693863"/>
            <a:ext cx="3522663" cy="4814887"/>
          </a:xfrm>
          <a:prstGeom prst="leftArrowCallout">
            <a:avLst>
              <a:gd name="adj1" fmla="val 13937"/>
              <a:gd name="adj2" fmla="val 25000"/>
              <a:gd name="adj3" fmla="val 16915"/>
              <a:gd name="adj4" fmla="val 739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2" name="TextBox 6">
            <a:extLst>
              <a:ext uri="{FF2B5EF4-FFF2-40B4-BE49-F238E27FC236}">
                <a16:creationId xmlns:a16="http://schemas.microsoft.com/office/drawing/2014/main" id="{87B99C11-61B4-30FE-3A9B-9EAA1D688199}"/>
              </a:ext>
            </a:extLst>
          </p:cNvPr>
          <p:cNvSpPr txBox="1">
            <a:spLocks noChangeArrowheads="1"/>
          </p:cNvSpPr>
          <p:nvPr/>
        </p:nvSpPr>
        <p:spPr bwMode="auto">
          <a:xfrm>
            <a:off x="3779838" y="1844675"/>
            <a:ext cx="24479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600">
                <a:latin typeface="NTFPreCursivefk" panose="03000400000000000000" pitchFamily="66" charset="0"/>
              </a:rPr>
              <a:t>The ‘score’ in each test is converted to a ‘scaled score’ – 100 here means that you have achieved ‘expected’ standard.</a:t>
            </a:r>
          </a:p>
          <a:p>
            <a:r>
              <a:rPr lang="en-GB" altLang="en-US" sz="2600">
                <a:latin typeface="NTFPreCursivefk" panose="03000400000000000000" pitchFamily="66" charset="0"/>
              </a:rPr>
              <a:t>For ‘high score’ – a scaled score of 110 or more is needed.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0F8EE6-5948-E817-FFCF-EFF9222C67C4}"/>
              </a:ext>
            </a:extLst>
          </p:cNvPr>
          <p:cNvSpPr>
            <a:spLocks noGrp="1" noChangeArrowheads="1"/>
          </p:cNvSpPr>
          <p:nvPr>
            <p:ph type="title"/>
          </p:nvPr>
        </p:nvSpPr>
        <p:spPr/>
        <p:txBody>
          <a:bodyPr/>
          <a:lstStyle/>
          <a:p>
            <a:pPr eaLnBrk="1" hangingPunct="1"/>
            <a:r>
              <a:rPr lang="en-GB" altLang="en-US" sz="3600">
                <a:solidFill>
                  <a:srgbClr val="FF0000"/>
                </a:solidFill>
                <a:latin typeface="NTFPreCursivefk" panose="03000400000000000000" pitchFamily="66" charset="0"/>
              </a:rPr>
              <a:t>What </a:t>
            </a:r>
            <a:r>
              <a:rPr lang="en-GB" altLang="en-US" sz="3600">
                <a:solidFill>
                  <a:srgbClr val="FF0000"/>
                </a:solidFill>
                <a:latin typeface="NTFPreCursivefk" panose="03000400000000000000" pitchFamily="66" charset="0"/>
                <a:cs typeface="Calibri" panose="020F0502020204030204" pitchFamily="34" charset="0"/>
              </a:rPr>
              <a:t>information</a:t>
            </a:r>
            <a:r>
              <a:rPr lang="en-GB" altLang="en-US" sz="3600">
                <a:solidFill>
                  <a:srgbClr val="FF0000"/>
                </a:solidFill>
                <a:latin typeface="NTFPreCursivefk" panose="03000400000000000000" pitchFamily="66" charset="0"/>
              </a:rPr>
              <a:t> does my child’s secondary</a:t>
            </a:r>
            <a:br>
              <a:rPr lang="en-GB" altLang="en-US" sz="3600">
                <a:solidFill>
                  <a:srgbClr val="FF0000"/>
                </a:solidFill>
                <a:latin typeface="NTFPreCursivefk" panose="03000400000000000000" pitchFamily="66" charset="0"/>
              </a:rPr>
            </a:br>
            <a:r>
              <a:rPr lang="en-GB" altLang="en-US" sz="3600">
                <a:solidFill>
                  <a:srgbClr val="FF0000"/>
                </a:solidFill>
                <a:latin typeface="NTFPreCursivefk" panose="03000400000000000000" pitchFamily="66" charset="0"/>
              </a:rPr>
              <a:t>school want?</a:t>
            </a:r>
          </a:p>
        </p:txBody>
      </p:sp>
      <p:sp>
        <p:nvSpPr>
          <p:cNvPr id="17411" name="Rectangle 3">
            <a:extLst>
              <a:ext uri="{FF2B5EF4-FFF2-40B4-BE49-F238E27FC236}">
                <a16:creationId xmlns:a16="http://schemas.microsoft.com/office/drawing/2014/main" id="{10942BA8-6DED-4CF9-998E-094E20F18F1F}"/>
              </a:ext>
            </a:extLst>
          </p:cNvPr>
          <p:cNvSpPr>
            <a:spLocks noGrp="1" noChangeArrowheads="1"/>
          </p:cNvSpPr>
          <p:nvPr>
            <p:ph idx="1"/>
          </p:nvPr>
        </p:nvSpPr>
        <p:spPr>
          <a:xfrm>
            <a:off x="322262" y="1724119"/>
            <a:ext cx="8499476" cy="4768756"/>
          </a:xfrm>
        </p:spPr>
        <p:txBody>
          <a:bodyPr rtlCol="0">
            <a:normAutofit fontScale="92500" lnSpcReduction="10000"/>
          </a:bodyPr>
          <a:lstStyle/>
          <a:p>
            <a:pPr eaLnBrk="1" fontAlgn="auto" hangingPunct="1">
              <a:spcAft>
                <a:spcPts val="0"/>
              </a:spcAft>
              <a:defRPr/>
            </a:pPr>
            <a:r>
              <a:rPr lang="en-GB" altLang="en-US" sz="3200" dirty="0">
                <a:latin typeface="NTFPreCursivefk" panose="03000400000000000000" pitchFamily="66" charset="0"/>
                <a:cs typeface="Calibri" panose="020F0502020204030204" pitchFamily="34" charset="0"/>
              </a:rPr>
              <a:t>It varies depending on which secondary school your child is going to!</a:t>
            </a:r>
          </a:p>
          <a:p>
            <a:pPr eaLnBrk="1" fontAlgn="auto" hangingPunct="1">
              <a:spcAft>
                <a:spcPts val="0"/>
              </a:spcAft>
              <a:defRPr/>
            </a:pPr>
            <a:r>
              <a:rPr lang="en-GB" altLang="en-US" sz="3200" dirty="0">
                <a:latin typeface="NTFPreCursivefk" panose="03000400000000000000" pitchFamily="66" charset="0"/>
                <a:cs typeface="Calibri" panose="020F0502020204030204" pitchFamily="34" charset="0"/>
              </a:rPr>
              <a:t>SATs results for reading, maths and SPAG (spelling, punctuation and grammar).</a:t>
            </a:r>
          </a:p>
          <a:p>
            <a:pPr eaLnBrk="1" fontAlgn="auto" hangingPunct="1">
              <a:spcAft>
                <a:spcPts val="0"/>
              </a:spcAft>
              <a:defRPr/>
            </a:pPr>
            <a:r>
              <a:rPr lang="en-GB" altLang="en-US" sz="3200" dirty="0">
                <a:latin typeface="NTFPreCursivefk" panose="03000400000000000000" pitchFamily="66" charset="0"/>
                <a:cs typeface="Calibri" panose="020F0502020204030204" pitchFamily="34" charset="0"/>
              </a:rPr>
              <a:t>Teacher assessments for writing.</a:t>
            </a:r>
          </a:p>
          <a:p>
            <a:pPr eaLnBrk="1" fontAlgn="auto" hangingPunct="1">
              <a:spcAft>
                <a:spcPts val="0"/>
              </a:spcAft>
              <a:defRPr/>
            </a:pPr>
            <a:r>
              <a:rPr lang="en-GB" altLang="en-US" sz="3200" dirty="0">
                <a:latin typeface="NTFPreCursivefk" panose="03000400000000000000" pitchFamily="66" charset="0"/>
                <a:cs typeface="Calibri" panose="020F0502020204030204" pitchFamily="34" charset="0"/>
              </a:rPr>
              <a:t>Information about friendship groups, general behaviour and any concerns.</a:t>
            </a:r>
          </a:p>
          <a:p>
            <a:pPr eaLnBrk="1" fontAlgn="auto" hangingPunct="1">
              <a:spcAft>
                <a:spcPts val="0"/>
              </a:spcAft>
              <a:defRPr/>
            </a:pPr>
            <a:r>
              <a:rPr lang="en-GB" altLang="en-US" sz="3200" dirty="0">
                <a:latin typeface="NTFPreCursivefk" panose="03000400000000000000" pitchFamily="66" charset="0"/>
                <a:cs typeface="Calibri" panose="020F0502020204030204" pitchFamily="34" charset="0"/>
              </a:rPr>
              <a:t>Secondary schools may also administer </a:t>
            </a:r>
          </a:p>
          <a:p>
            <a:pPr marL="0" indent="0" eaLnBrk="1" fontAlgn="auto" hangingPunct="1">
              <a:spcAft>
                <a:spcPts val="0"/>
              </a:spcAft>
              <a:buFont typeface="Arial" panose="020B0604020202020204" pitchFamily="34" charset="0"/>
              <a:buNone/>
              <a:defRPr/>
            </a:pPr>
            <a:r>
              <a:rPr lang="en-GB" altLang="en-US" sz="3200" dirty="0">
                <a:latin typeface="NTFPreCursivefk" panose="03000400000000000000" pitchFamily="66" charset="0"/>
                <a:cs typeface="Calibri" panose="020F0502020204030204" pitchFamily="34" charset="0"/>
              </a:rPr>
              <a:t>their own tests on transition days or at the </a:t>
            </a:r>
          </a:p>
          <a:p>
            <a:pPr marL="0" indent="0" eaLnBrk="1" fontAlgn="auto" hangingPunct="1">
              <a:spcAft>
                <a:spcPts val="0"/>
              </a:spcAft>
              <a:buFont typeface="Arial" panose="020B0604020202020204" pitchFamily="34" charset="0"/>
              <a:buNone/>
              <a:defRPr/>
            </a:pPr>
            <a:r>
              <a:rPr lang="en-GB" altLang="en-US" sz="3200" dirty="0">
                <a:latin typeface="NTFPreCursivefk" panose="03000400000000000000" pitchFamily="66" charset="0"/>
                <a:cs typeface="Calibri" panose="020F0502020204030204" pitchFamily="34" charset="0"/>
              </a:rPr>
              <a:t>start of term.</a:t>
            </a:r>
          </a:p>
        </p:txBody>
      </p:sp>
      <p:pic>
        <p:nvPicPr>
          <p:cNvPr id="15364" name="Picture 1">
            <a:extLst>
              <a:ext uri="{FF2B5EF4-FFF2-40B4-BE49-F238E27FC236}">
                <a16:creationId xmlns:a16="http://schemas.microsoft.com/office/drawing/2014/main" id="{5DEB2E05-7B48-622F-52C4-C7E10912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11" y="4310880"/>
            <a:ext cx="20923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F544-FDC3-9359-88DD-8CE0C9B4E6C3}"/>
              </a:ext>
            </a:extLst>
          </p:cNvPr>
          <p:cNvSpPr>
            <a:spLocks noGrp="1"/>
          </p:cNvSpPr>
          <p:nvPr>
            <p:ph type="title"/>
          </p:nvPr>
        </p:nvSpPr>
        <p:spPr/>
        <p:txBody>
          <a:bodyPr/>
          <a:lstStyle/>
          <a:p>
            <a:pPr algn="ctr"/>
            <a:r>
              <a:rPr lang="en-GB" sz="4400" dirty="0">
                <a:solidFill>
                  <a:srgbClr val="FF0000"/>
                </a:solidFill>
                <a:latin typeface="NTFPreCursivefk" panose="03000400000000000000" pitchFamily="66" charset="0"/>
              </a:rPr>
              <a:t>Why are SATs results important for your child (and you) at secondary school?</a:t>
            </a:r>
          </a:p>
        </p:txBody>
      </p:sp>
      <p:sp>
        <p:nvSpPr>
          <p:cNvPr id="4" name="TextBox 3">
            <a:extLst>
              <a:ext uri="{FF2B5EF4-FFF2-40B4-BE49-F238E27FC236}">
                <a16:creationId xmlns:a16="http://schemas.microsoft.com/office/drawing/2014/main" id="{102A70F2-05AE-25CC-B953-36BBF08BA292}"/>
              </a:ext>
            </a:extLst>
          </p:cNvPr>
          <p:cNvSpPr txBox="1"/>
          <p:nvPr/>
        </p:nvSpPr>
        <p:spPr>
          <a:xfrm>
            <a:off x="395536" y="1916832"/>
            <a:ext cx="8119814" cy="3477875"/>
          </a:xfrm>
          <a:prstGeom prst="rect">
            <a:avLst/>
          </a:prstGeom>
          <a:noFill/>
        </p:spPr>
        <p:txBody>
          <a:bodyPr wrap="square">
            <a:spAutoFit/>
          </a:bodyPr>
          <a:lstStyle/>
          <a:p>
            <a:r>
              <a:rPr lang="en-GB" sz="2200" b="0" i="0" dirty="0">
                <a:solidFill>
                  <a:srgbClr val="333333"/>
                </a:solidFill>
                <a:effectLst/>
                <a:latin typeface="NTFPreCursivefk" panose="03000400000000000000" pitchFamily="66" charset="0"/>
              </a:rPr>
              <a:t>Progress 8 is a type of 'value-added' measure that indicates how much a secondary school has helped a pupil improve (or progress) over a five-year period when compared to a government-calculated expected level of improvement.</a:t>
            </a:r>
          </a:p>
          <a:p>
            <a:endParaRPr lang="en-GB" sz="2200" b="0" i="0" dirty="0">
              <a:solidFill>
                <a:srgbClr val="333333"/>
              </a:solidFill>
              <a:effectLst/>
              <a:latin typeface="NTFPreCursivefk" panose="03000400000000000000" pitchFamily="66" charset="0"/>
            </a:endParaRPr>
          </a:p>
          <a:p>
            <a:pPr algn="l">
              <a:buFont typeface="Arial" panose="020B0604020202020204" pitchFamily="34" charset="0"/>
              <a:buChar char="•"/>
            </a:pPr>
            <a:r>
              <a:rPr lang="en-GB" sz="2200" b="0" i="0" dirty="0">
                <a:solidFill>
                  <a:srgbClr val="333333"/>
                </a:solidFill>
                <a:effectLst/>
                <a:latin typeface="NTFPreCursivefk" panose="03000400000000000000" pitchFamily="66" charset="0"/>
              </a:rPr>
              <a:t>A score of zero means that a pupil has progressed at a rate in line with their results at the end of Key Stage 2.</a:t>
            </a:r>
          </a:p>
          <a:p>
            <a:pPr algn="l">
              <a:buFont typeface="Arial" panose="020B0604020202020204" pitchFamily="34" charset="0"/>
              <a:buChar char="•"/>
            </a:pPr>
            <a:r>
              <a:rPr lang="en-GB" sz="2200" b="0" i="0" dirty="0">
                <a:solidFill>
                  <a:srgbClr val="333333"/>
                </a:solidFill>
                <a:effectLst/>
                <a:latin typeface="NTFPreCursivefk" panose="03000400000000000000" pitchFamily="66" charset="0"/>
              </a:rPr>
              <a:t>A score above zero means that a pupil has progressed more than their results at the end of Key Stage 2.</a:t>
            </a:r>
          </a:p>
          <a:p>
            <a:pPr algn="l">
              <a:buFont typeface="Arial" panose="020B0604020202020204" pitchFamily="34" charset="0"/>
              <a:buChar char="•"/>
            </a:pPr>
            <a:r>
              <a:rPr lang="en-GB" sz="2200" b="0" i="0" dirty="0">
                <a:solidFill>
                  <a:srgbClr val="333333"/>
                </a:solidFill>
                <a:effectLst/>
                <a:latin typeface="NTFPreCursivefk" panose="03000400000000000000" pitchFamily="66" charset="0"/>
              </a:rPr>
              <a:t>A score below zero means that a pupil has made less progress than their results at the end of Key Stage 2. </a:t>
            </a:r>
            <a:endParaRPr lang="en-GB" sz="2400" dirty="0">
              <a:latin typeface="NTFPreCursivefk" panose="03000400000000000000" pitchFamily="66" charset="0"/>
            </a:endParaRPr>
          </a:p>
        </p:txBody>
      </p:sp>
      <p:pic>
        <p:nvPicPr>
          <p:cNvPr id="6" name="Picture 5">
            <a:extLst>
              <a:ext uri="{FF2B5EF4-FFF2-40B4-BE49-F238E27FC236}">
                <a16:creationId xmlns:a16="http://schemas.microsoft.com/office/drawing/2014/main" id="{AC248172-D670-575C-3ABC-215D604C4E05}"/>
              </a:ext>
            </a:extLst>
          </p:cNvPr>
          <p:cNvPicPr>
            <a:picLocks noChangeAspect="1"/>
          </p:cNvPicPr>
          <p:nvPr/>
        </p:nvPicPr>
        <p:blipFill>
          <a:blip r:embed="rId2"/>
          <a:stretch>
            <a:fillRect/>
          </a:stretch>
        </p:blipFill>
        <p:spPr>
          <a:xfrm>
            <a:off x="3400268" y="5157192"/>
            <a:ext cx="5115082" cy="1413716"/>
          </a:xfrm>
          <a:prstGeom prst="rect">
            <a:avLst/>
          </a:prstGeom>
        </p:spPr>
      </p:pic>
    </p:spTree>
    <p:extLst>
      <p:ext uri="{BB962C8B-B14F-4D97-AF65-F5344CB8AC3E}">
        <p14:creationId xmlns:p14="http://schemas.microsoft.com/office/powerpoint/2010/main" val="2160100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TotalTime>
  <Words>2217</Words>
  <Application>Microsoft Office PowerPoint</Application>
  <PresentationFormat>On-screen Show (4:3)</PresentationFormat>
  <Paragraphs>279</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Blackadder ITC</vt:lpstr>
      <vt:lpstr>Calibri</vt:lpstr>
      <vt:lpstr>Calibri Light</vt:lpstr>
      <vt:lpstr>Monotype Sorts</vt:lpstr>
      <vt:lpstr>NTFPreCursivefk</vt:lpstr>
      <vt:lpstr>Office Theme</vt:lpstr>
      <vt:lpstr>PowerPoint Presentation</vt:lpstr>
      <vt:lpstr>PowerPoint Presentation</vt:lpstr>
      <vt:lpstr>School Performance Data 2022-2023</vt:lpstr>
      <vt:lpstr>PowerPoint Presentation</vt:lpstr>
      <vt:lpstr>PowerPoint Presentation</vt:lpstr>
      <vt:lpstr>PowerPoint Presentation</vt:lpstr>
      <vt:lpstr>PowerPoint Presentation</vt:lpstr>
      <vt:lpstr>What information does my child’s secondary school want?</vt:lpstr>
      <vt:lpstr>Why are SATs results important for your child (and you) at secondary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supporting your child</vt:lpstr>
      <vt:lpstr>Tips for supporting your child</vt:lpstr>
      <vt:lpstr>Tips for supporting your child during SATs week - or any week!</vt:lpstr>
      <vt:lpstr>Junior PTA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Gough</dc:creator>
  <cp:lastModifiedBy>CFisher</cp:lastModifiedBy>
  <cp:revision>104</cp:revision>
  <cp:lastPrinted>2018-11-21T15:40:22Z</cp:lastPrinted>
  <dcterms:created xsi:type="dcterms:W3CDTF">2013-01-20T10:35:52Z</dcterms:created>
  <dcterms:modified xsi:type="dcterms:W3CDTF">2024-01-11T17:15:47Z</dcterms:modified>
</cp:coreProperties>
</file>