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36"/>
  </p:notesMasterIdLst>
  <p:sldIdLst>
    <p:sldId id="256" r:id="rId5"/>
    <p:sldId id="257" r:id="rId6"/>
    <p:sldId id="258" r:id="rId7"/>
    <p:sldId id="324" r:id="rId8"/>
    <p:sldId id="261" r:id="rId9"/>
    <p:sldId id="339" r:id="rId10"/>
    <p:sldId id="297" r:id="rId11"/>
    <p:sldId id="346" r:id="rId12"/>
    <p:sldId id="305" r:id="rId13"/>
    <p:sldId id="306" r:id="rId14"/>
    <p:sldId id="307" r:id="rId15"/>
    <p:sldId id="309" r:id="rId16"/>
    <p:sldId id="310" r:id="rId17"/>
    <p:sldId id="270" r:id="rId18"/>
    <p:sldId id="311" r:id="rId19"/>
    <p:sldId id="322" r:id="rId20"/>
    <p:sldId id="327" r:id="rId21"/>
    <p:sldId id="316" r:id="rId22"/>
    <p:sldId id="314" r:id="rId23"/>
    <p:sldId id="341" r:id="rId24"/>
    <p:sldId id="343" r:id="rId25"/>
    <p:sldId id="344" r:id="rId26"/>
    <p:sldId id="340" r:id="rId27"/>
    <p:sldId id="345" r:id="rId28"/>
    <p:sldId id="319" r:id="rId29"/>
    <p:sldId id="321" r:id="rId30"/>
    <p:sldId id="332" r:id="rId31"/>
    <p:sldId id="337" r:id="rId32"/>
    <p:sldId id="335" r:id="rId33"/>
    <p:sldId id="342" r:id="rId34"/>
    <p:sldId id="33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A8830"/>
    <a:srgbClr val="65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0AF05-85B3-4B9D-AFC4-8172F5BF480E}" v="1" dt="2023-10-11T09:24:03.712"/>
    <p1510:client id="{CB5442F8-874C-42D4-9D3B-79A5FEFABCAB}" v="26" dt="2023-10-11T09:27:40.009"/>
  </p1510:revLst>
</p1510:revInfo>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03" autoAdjust="0"/>
  </p:normalViewPr>
  <p:slideViewPr>
    <p:cSldViewPr snapToGrid="0">
      <p:cViewPr varScale="1">
        <p:scale>
          <a:sx n="96" d="100"/>
          <a:sy n="96" d="100"/>
        </p:scale>
        <p:origin x="6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5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36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9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33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32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9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32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6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04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30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598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86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30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56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90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70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1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33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dirty="0"/>
            </a:br>
            <a:endParaRPr lang="en-US" sz="1400" dirty="0"/>
          </a:p>
          <a:p>
            <a:endParaRPr lang="en-US" sz="1400" dirty="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590635" y="4773229"/>
            <a:ext cx="914400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1700" b="1" dirty="0">
                <a:latin typeface="NTFPreCursivefk" panose="03000400000000000000" pitchFamily="66" charset="0"/>
              </a:rPr>
              <a:t>Religious Education</a:t>
            </a:r>
          </a:p>
          <a:p>
            <a:endParaRPr lang="en-US" sz="9600" dirty="0">
              <a:latin typeface="NTFPreCursivefk" panose="03000400000000000000" pitchFamily="66" charset="0"/>
            </a:endParaRPr>
          </a:p>
          <a:p>
            <a:endParaRPr lang="en-US" sz="16600" dirty="0">
              <a:latin typeface="Sassoon Penpals Joined" panose="02000400000000000000" pitchFamily="50" charset="0"/>
            </a:endParaRPr>
          </a:p>
        </p:txBody>
      </p:sp>
      <p:pic>
        <p:nvPicPr>
          <p:cNvPr id="3" name="Picture 2">
            <a:extLst>
              <a:ext uri="{FF2B5EF4-FFF2-40B4-BE49-F238E27FC236}">
                <a16:creationId xmlns:a16="http://schemas.microsoft.com/office/drawing/2014/main" id="{DA91C5AA-59F0-44C7-A1BA-84A6624E90E1}"/>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3</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E5CEE1D5-E1E6-4DEF-960A-8A1428B62A0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42F11AF9-30D2-4970-B02A-43B3D0E6E4B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6400F7C-60BC-40B6-BCDD-5153926E7CF2}"/>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B10F4BB7-C2ED-25CA-9587-ADB7FD12660F}"/>
              </a:ext>
            </a:extLst>
          </p:cNvPr>
          <p:cNvPicPr>
            <a:picLocks noChangeAspect="1"/>
          </p:cNvPicPr>
          <p:nvPr/>
        </p:nvPicPr>
        <p:blipFill>
          <a:blip r:embed="rId4"/>
          <a:stretch>
            <a:fillRect/>
          </a:stretch>
        </p:blipFill>
        <p:spPr>
          <a:xfrm>
            <a:off x="2178758" y="1573724"/>
            <a:ext cx="9572625" cy="2476500"/>
          </a:xfrm>
          <a:prstGeom prst="rect">
            <a:avLst/>
          </a:prstGeom>
        </p:spPr>
      </p:pic>
    </p:spTree>
    <p:extLst>
      <p:ext uri="{BB962C8B-B14F-4D97-AF65-F5344CB8AC3E}">
        <p14:creationId xmlns:p14="http://schemas.microsoft.com/office/powerpoint/2010/main" val="367610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4</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926DD6E-D291-44AB-9C38-BE2D74ECB33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D7CE865-950D-4752-B37D-D95D006F71D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B6F1FC8-B0A8-4099-8BA7-6C555D906F09}"/>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43EED4D2-BA36-E97B-AF34-0CC854430966}"/>
              </a:ext>
            </a:extLst>
          </p:cNvPr>
          <p:cNvPicPr>
            <a:picLocks noChangeAspect="1"/>
          </p:cNvPicPr>
          <p:nvPr/>
        </p:nvPicPr>
        <p:blipFill>
          <a:blip r:embed="rId4"/>
          <a:stretch>
            <a:fillRect/>
          </a:stretch>
        </p:blipFill>
        <p:spPr>
          <a:xfrm>
            <a:off x="2164080" y="1779782"/>
            <a:ext cx="9753595" cy="2313916"/>
          </a:xfrm>
          <a:prstGeom prst="rect">
            <a:avLst/>
          </a:prstGeom>
        </p:spPr>
      </p:pic>
    </p:spTree>
    <p:extLst>
      <p:ext uri="{BB962C8B-B14F-4D97-AF65-F5344CB8AC3E}">
        <p14:creationId xmlns:p14="http://schemas.microsoft.com/office/powerpoint/2010/main" val="186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5</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7171F040-C57A-4D5E-8100-4DEAFC875447}"/>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6CB64104-8C88-4D62-BDA8-6058332E2DBB}"/>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E9F25F1C-058C-43CE-9B06-D8B0D1345AE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a:extLst>
              <a:ext uri="{FF2B5EF4-FFF2-40B4-BE49-F238E27FC236}">
                <a16:creationId xmlns:a16="http://schemas.microsoft.com/office/drawing/2014/main" id="{A4D8F530-55D1-465C-98D5-372675E3EE7E}"/>
              </a:ext>
            </a:extLst>
          </p:cNvPr>
          <p:cNvPicPr>
            <a:picLocks noChangeAspect="1"/>
          </p:cNvPicPr>
          <p:nvPr/>
        </p:nvPicPr>
        <p:blipFill rotWithShape="1">
          <a:blip r:embed="rId4"/>
          <a:srcRect l="17021" t="16715" r="17214" b="52077"/>
          <a:stretch/>
        </p:blipFill>
        <p:spPr>
          <a:xfrm>
            <a:off x="2349343" y="1573724"/>
            <a:ext cx="9634700" cy="3048001"/>
          </a:xfrm>
          <a:prstGeom prst="rect">
            <a:avLst/>
          </a:prstGeom>
        </p:spPr>
      </p:pic>
    </p:spTree>
    <p:extLst>
      <p:ext uri="{BB962C8B-B14F-4D97-AF65-F5344CB8AC3E}">
        <p14:creationId xmlns:p14="http://schemas.microsoft.com/office/powerpoint/2010/main" val="60882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6</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6BBB1AB-14AC-42B6-B85E-35D89B5957C9}"/>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A40159B6-FCB0-4902-BA01-DE5B7559589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A9AB4D08-503C-4A86-9AE9-4FA6E87528C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a:extLst>
              <a:ext uri="{FF2B5EF4-FFF2-40B4-BE49-F238E27FC236}">
                <a16:creationId xmlns:a16="http://schemas.microsoft.com/office/drawing/2014/main" id="{6A76D0B3-5EC0-455F-83A2-0F4CB4B3B472}"/>
              </a:ext>
            </a:extLst>
          </p:cNvPr>
          <p:cNvPicPr>
            <a:picLocks noChangeAspect="1"/>
          </p:cNvPicPr>
          <p:nvPr/>
        </p:nvPicPr>
        <p:blipFill rotWithShape="1">
          <a:blip r:embed="rId4"/>
          <a:srcRect l="17021" t="48212" r="16699" b="20097"/>
          <a:stretch/>
        </p:blipFill>
        <p:spPr>
          <a:xfrm>
            <a:off x="2451651" y="2014330"/>
            <a:ext cx="9541379" cy="3041374"/>
          </a:xfrm>
          <a:prstGeom prst="rect">
            <a:avLst/>
          </a:prstGeom>
        </p:spPr>
      </p:pic>
    </p:spTree>
    <p:extLst>
      <p:ext uri="{BB962C8B-B14F-4D97-AF65-F5344CB8AC3E}">
        <p14:creationId xmlns:p14="http://schemas.microsoft.com/office/powerpoint/2010/main" val="58985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637305" y="585226"/>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dirty="0">
                <a:solidFill>
                  <a:schemeClr val="dk1"/>
                </a:solidFill>
                <a:latin typeface="NTFPreCursivefk" panose="03000400000000000000" pitchFamily="66" charset="0"/>
                <a:ea typeface="Calibri"/>
                <a:cs typeface="Calibri"/>
                <a:sym typeface="Calibri"/>
              </a:rPr>
              <a:t>RE</a:t>
            </a:r>
            <a:endParaRPr lang="en-US" sz="6600" b="1" dirty="0">
              <a:solidFill>
                <a:schemeClr val="dk1"/>
              </a:solidFill>
              <a:latin typeface="NTFPreCursivefk" panose="03000400000000000000" pitchFamily="66" charset="0"/>
              <a:ea typeface="Calibri"/>
              <a:cs typeface="Calibri"/>
            </a:endParaRPr>
          </a:p>
          <a:p>
            <a:pPr marL="0" marR="0" lvl="0" indent="0" algn="ctr">
              <a:lnSpc>
                <a:spcPct val="90000"/>
              </a:lnSpc>
              <a:spcBef>
                <a:spcPts val="0"/>
              </a:spcBef>
              <a:spcAft>
                <a:spcPts val="0"/>
              </a:spcAft>
              <a:buNone/>
            </a:pPr>
            <a:br>
              <a:rPr lang="en-US" sz="12000" b="1" dirty="0">
                <a:latin typeface="NTFPreCursivefk" panose="03000400000000000000" pitchFamily="66" charset="0"/>
                <a:ea typeface="Calibri"/>
                <a:cs typeface="Calibri"/>
              </a:rPr>
            </a:br>
            <a:r>
              <a:rPr lang="en-US" sz="6600" b="1" dirty="0">
                <a:solidFill>
                  <a:schemeClr val="dk1"/>
                </a:solidFill>
                <a:latin typeface="NTFPreCursivefk" panose="03000400000000000000" pitchFamily="66" charset="0"/>
                <a:ea typeface="Calibri"/>
                <a:cs typeface="Calibri"/>
                <a:sym typeface="Calibri"/>
              </a:rPr>
              <a:t>Implementation</a:t>
            </a:r>
            <a:endParaRPr lang="en-US" sz="6600" b="1" dirty="0">
              <a:solidFill>
                <a:schemeClr val="dk1"/>
              </a:solidFill>
              <a:latin typeface="NTFPreCursivefk" panose="03000400000000000000" pitchFamily="66" charset="0"/>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0AFF8AA-52F4-4BD2-90FF-8147C616E5F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416224" y="1249088"/>
            <a:ext cx="9613998" cy="584775"/>
          </a:xfrm>
          <a:prstGeom prst="rect">
            <a:avLst/>
          </a:prstGeom>
        </p:spPr>
        <p:txBody>
          <a:bodyPr wrap="square" lIns="91440" tIns="45720" rIns="91440" bIns="45720" anchor="t">
            <a:spAutoFit/>
          </a:bodyPr>
          <a:lstStyle/>
          <a:p>
            <a:r>
              <a:rPr lang="en-GB" sz="3200" b="1" dirty="0">
                <a:latin typeface="NTFPreCursivefk" panose="03000400000000000000" pitchFamily="66" charset="0"/>
                <a:cs typeface="Calibri"/>
              </a:rPr>
              <a:t>The Big Ideas</a:t>
            </a:r>
          </a:p>
        </p:txBody>
      </p:sp>
      <p:pic>
        <p:nvPicPr>
          <p:cNvPr id="11" name="Picture 10">
            <a:extLst>
              <a:ext uri="{FF2B5EF4-FFF2-40B4-BE49-F238E27FC236}">
                <a16:creationId xmlns:a16="http://schemas.microsoft.com/office/drawing/2014/main" id="{5EBC18A6-EC6F-42BB-8FEB-7A3EFEFC956F}"/>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TextBox 2">
            <a:extLst>
              <a:ext uri="{FF2B5EF4-FFF2-40B4-BE49-F238E27FC236}">
                <a16:creationId xmlns:a16="http://schemas.microsoft.com/office/drawing/2014/main" id="{183007A8-69D1-49A6-AF0B-8ABF6730ADC6}"/>
              </a:ext>
            </a:extLst>
          </p:cNvPr>
          <p:cNvSpPr txBox="1"/>
          <p:nvPr/>
        </p:nvSpPr>
        <p:spPr>
          <a:xfrm>
            <a:off x="2431773" y="1867385"/>
            <a:ext cx="9166145" cy="1200329"/>
          </a:xfrm>
          <a:prstGeom prst="rect">
            <a:avLst/>
          </a:prstGeom>
          <a:noFill/>
        </p:spPr>
        <p:txBody>
          <a:bodyPr wrap="square" rtlCol="0">
            <a:spAutoFit/>
          </a:bodyPr>
          <a:lstStyle/>
          <a:p>
            <a:r>
              <a:rPr lang="en-GB" sz="2400" dirty="0">
                <a:latin typeface="NTFPreCursivefk" panose="03000400000000000000" pitchFamily="66" charset="0"/>
              </a:rPr>
              <a:t>All units have an overarching question which underpins the learning throughout the unit. </a:t>
            </a:r>
          </a:p>
          <a:p>
            <a:endParaRPr lang="en-GB" sz="2400" dirty="0"/>
          </a:p>
        </p:txBody>
      </p:sp>
      <p:sp>
        <p:nvSpPr>
          <p:cNvPr id="4" name="Rectangle 3">
            <a:extLst>
              <a:ext uri="{FF2B5EF4-FFF2-40B4-BE49-F238E27FC236}">
                <a16:creationId xmlns:a16="http://schemas.microsoft.com/office/drawing/2014/main" id="{90C0A48C-2B69-45F7-82C7-C4CCCD7146D0}"/>
              </a:ext>
            </a:extLst>
          </p:cNvPr>
          <p:cNvSpPr/>
          <p:nvPr/>
        </p:nvSpPr>
        <p:spPr>
          <a:xfrm>
            <a:off x="2431773" y="3254421"/>
            <a:ext cx="8792818" cy="2062103"/>
          </a:xfrm>
          <a:prstGeom prst="rect">
            <a:avLst/>
          </a:prstGeom>
        </p:spPr>
        <p:txBody>
          <a:bodyPr wrap="square">
            <a:spAutoFit/>
          </a:bodyPr>
          <a:lstStyle/>
          <a:p>
            <a:r>
              <a:rPr lang="en-GB" sz="3200" b="1" dirty="0">
                <a:solidFill>
                  <a:srgbClr val="000000"/>
                </a:solidFill>
                <a:latin typeface="NTFPreCursivefk" panose="03000400000000000000" pitchFamily="66" charset="0"/>
                <a:ea typeface="Calibri"/>
                <a:cs typeface="Calibri"/>
                <a:sym typeface="Calibri"/>
              </a:rPr>
              <a:t>Retrieval practice</a:t>
            </a:r>
          </a:p>
          <a:p>
            <a:r>
              <a:rPr lang="en-GB" sz="2400" dirty="0">
                <a:solidFill>
                  <a:srgbClr val="000000"/>
                </a:solidFill>
                <a:latin typeface="NTFPreCursivefk" panose="03000400000000000000" pitchFamily="66" charset="0"/>
                <a:ea typeface="Calibri"/>
                <a:cs typeface="Calibri"/>
                <a:sym typeface="Calibri"/>
              </a:rPr>
              <a:t>Children will be revisiting different religions throughout their time at Laureate. What they are learning</a:t>
            </a:r>
            <a:r>
              <a:rPr lang="en-GB" sz="2400" dirty="0">
                <a:latin typeface="NTFPreCursivefk" panose="03000400000000000000" pitchFamily="66" charset="0"/>
                <a:ea typeface="Calibri"/>
                <a:cs typeface="Calibri"/>
                <a:sym typeface="Calibri"/>
              </a:rPr>
              <a:t> </a:t>
            </a:r>
            <a:r>
              <a:rPr lang="en-GB" sz="2400" dirty="0">
                <a:solidFill>
                  <a:srgbClr val="000000"/>
                </a:solidFill>
                <a:latin typeface="NTFPreCursivefk" panose="03000400000000000000" pitchFamily="66" charset="0"/>
                <a:ea typeface="Calibri"/>
                <a:cs typeface="Calibri"/>
                <a:sym typeface="Calibri"/>
              </a:rPr>
              <a:t> builds </a:t>
            </a:r>
            <a:r>
              <a:rPr lang="en-GB" sz="2400" dirty="0">
                <a:latin typeface="NTFPreCursivefk" panose="03000400000000000000" pitchFamily="66" charset="0"/>
                <a:ea typeface="Calibri"/>
                <a:cs typeface="Calibri"/>
                <a:sym typeface="Calibri"/>
              </a:rPr>
              <a:t>as they transition from Key Stage 1</a:t>
            </a:r>
            <a:r>
              <a:rPr lang="en-GB" sz="2400" dirty="0">
                <a:solidFill>
                  <a:srgbClr val="000000"/>
                </a:solidFill>
                <a:latin typeface="NTFPreCursivefk" panose="03000400000000000000" pitchFamily="66" charset="0"/>
                <a:ea typeface="Calibri"/>
                <a:cs typeface="Calibri"/>
                <a:sym typeface="Calibri"/>
              </a:rPr>
              <a:t> to Key Stage 2. </a:t>
            </a:r>
            <a:r>
              <a:rPr lang="en-GB" sz="2400" dirty="0">
                <a:latin typeface="NTFPreCursivefk" panose="03000400000000000000" pitchFamily="66" charset="0"/>
                <a:ea typeface="Calibri"/>
                <a:cs typeface="Calibri"/>
                <a:sym typeface="Calibri"/>
              </a:rPr>
              <a:t>Through both informal quizzing and questioning</a:t>
            </a:r>
            <a:r>
              <a:rPr lang="en-GB" sz="2400" dirty="0">
                <a:solidFill>
                  <a:srgbClr val="000000"/>
                </a:solidFill>
                <a:latin typeface="NTFPreCursivefk" panose="03000400000000000000" pitchFamily="66" charset="0"/>
                <a:ea typeface="Calibri"/>
                <a:cs typeface="Calibri"/>
                <a:sym typeface="Calibri"/>
              </a:rPr>
              <a:t>, students will have the opportunity to revisit and revise what they have learned.</a:t>
            </a:r>
            <a:endParaRPr lang="en-US" sz="2400" dirty="0">
              <a:solidFill>
                <a:schemeClr val="dk1"/>
              </a:solidFill>
              <a:latin typeface="NTFPreCursivefk" panose="03000400000000000000" pitchFamily="66" charset="0"/>
              <a:ea typeface="Calibri"/>
              <a:cs typeface="Calibri"/>
            </a:endParaRPr>
          </a:p>
        </p:txBody>
      </p:sp>
    </p:spTree>
    <p:extLst>
      <p:ext uri="{BB962C8B-B14F-4D97-AF65-F5344CB8AC3E}">
        <p14:creationId xmlns:p14="http://schemas.microsoft.com/office/powerpoint/2010/main" val="153120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61429" y="1071679"/>
            <a:ext cx="9365852" cy="4401205"/>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Minimum lesson expectations</a:t>
            </a:r>
          </a:p>
          <a:p>
            <a:endParaRPr lang="en-GB" sz="2800" b="1" dirty="0">
              <a:latin typeface="NTFPreCursivefk" panose="03000400000000000000" pitchFamily="66" charset="0"/>
              <a:cs typeface="Calibri"/>
            </a:endParaRPr>
          </a:p>
          <a:p>
            <a:pPr marL="457200" indent="-457200">
              <a:buFont typeface="Arial" panose="020B0604020202020204" pitchFamily="34" charset="0"/>
              <a:buChar char="•"/>
            </a:pPr>
            <a:r>
              <a:rPr lang="en-GB" sz="2800" dirty="0">
                <a:latin typeface="NTFPreCursivefk" panose="03000400000000000000" pitchFamily="66" charset="0"/>
              </a:rPr>
              <a:t>All classes will teach RE weekly, or in some cases this will be blocked into a themed day. </a:t>
            </a:r>
          </a:p>
          <a:p>
            <a:pPr marL="457200" indent="-457200">
              <a:buFont typeface="Arial" panose="020B0604020202020204" pitchFamily="34" charset="0"/>
              <a:buChar char="•"/>
            </a:pPr>
            <a:r>
              <a:rPr lang="en-GB" sz="2800" dirty="0">
                <a:latin typeface="NTFPreCursivefk" panose="03000400000000000000" pitchFamily="66" charset="0"/>
              </a:rPr>
              <a:t>The lessons will have a mixture of whole class, group and pair discussions. For discussions, pupil voice will be recorded.</a:t>
            </a:r>
          </a:p>
          <a:p>
            <a:pPr marL="457200" indent="-457200">
              <a:buFont typeface="Arial" panose="020B0604020202020204" pitchFamily="34" charset="0"/>
              <a:buChar char="•"/>
            </a:pPr>
            <a:r>
              <a:rPr lang="en-GB" sz="2800" dirty="0">
                <a:latin typeface="NTFPreCursivefk" panose="03000400000000000000" pitchFamily="66" charset="0"/>
              </a:rPr>
              <a:t>A selection of recorded work will be shared in a whole class scrapbook which is kept in class for children to revisit and read.</a:t>
            </a:r>
            <a:endParaRPr lang="en-GB" sz="2800" dirty="0">
              <a:latin typeface="NTFPreCursivefk" panose="03000400000000000000" pitchFamily="66" charset="0"/>
              <a:cs typeface="Calibri"/>
            </a:endParaRPr>
          </a:p>
          <a:p>
            <a:endParaRPr lang="en-GB" sz="2800" b="1" dirty="0">
              <a:cs typeface="Calibri"/>
            </a:endParaRPr>
          </a:p>
          <a:p>
            <a:endParaRPr lang="en-GB" sz="2800" b="1" dirty="0">
              <a:cs typeface="Calibri"/>
            </a:endParaRPr>
          </a:p>
        </p:txBody>
      </p:sp>
      <p:pic>
        <p:nvPicPr>
          <p:cNvPr id="11" name="Picture 10">
            <a:extLst>
              <a:ext uri="{FF2B5EF4-FFF2-40B4-BE49-F238E27FC236}">
                <a16:creationId xmlns:a16="http://schemas.microsoft.com/office/drawing/2014/main" id="{D37556F3-9EED-40D5-BFCC-FD14BC5EB50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7302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75872" y="1021420"/>
            <a:ext cx="9423362" cy="3662541"/>
          </a:xfrm>
          <a:prstGeom prst="rect">
            <a:avLst/>
          </a:prstGeom>
          <a:noFill/>
        </p:spPr>
        <p:txBody>
          <a:bodyPr wrap="square" lIns="91440" tIns="45720" rIns="91440" bIns="45720" rtlCol="0" anchor="t">
            <a:spAutoFit/>
          </a:bodyPr>
          <a:lstStyle/>
          <a:p>
            <a:r>
              <a:rPr lang="en-GB" sz="3200" b="1" dirty="0">
                <a:latin typeface="NTFPreCursivefk" panose="03000400000000000000" pitchFamily="66" charset="0"/>
              </a:rPr>
              <a:t>Vocabulary</a:t>
            </a:r>
          </a:p>
          <a:p>
            <a:endParaRPr lang="en-GB" sz="3200" b="1" dirty="0">
              <a:latin typeface="NTFPreCursivefk" panose="03000400000000000000" pitchFamily="66" charset="0"/>
            </a:endParaRPr>
          </a:p>
          <a:p>
            <a:r>
              <a:rPr lang="en-US" sz="2400" dirty="0">
                <a:latin typeface="NTFPreCursivefk" panose="03000400000000000000" pitchFamily="66" charset="0"/>
                <a:ea typeface="+mn-lt"/>
                <a:cs typeface="+mn-lt"/>
              </a:rPr>
              <a:t>At Laureate, we want our children to have an expansive vocabulary and through teacher modelling and planning, children are given opportunity to use and apply appropriate vocabulary.  Key religious terms are taught and built upon with vocabulary being a focus. </a:t>
            </a:r>
          </a:p>
          <a:p>
            <a:endParaRPr lang="en-US" sz="2400" b="1" dirty="0">
              <a:latin typeface="NTFPreCursivefk" panose="03000400000000000000" pitchFamily="66" charset="0"/>
              <a:ea typeface="+mn-lt"/>
              <a:cs typeface="+mn-lt"/>
            </a:endParaRPr>
          </a:p>
          <a:p>
            <a:r>
              <a:rPr lang="en-US" sz="2400" dirty="0">
                <a:latin typeface="NTFPreCursivefk" panose="03000400000000000000" pitchFamily="66" charset="0"/>
                <a:ea typeface="+mn-lt"/>
                <a:cs typeface="+mn-lt"/>
              </a:rPr>
              <a:t>Knowledge </a:t>
            </a:r>
            <a:r>
              <a:rPr lang="en-US" sz="2400" dirty="0" err="1">
                <a:latin typeface="NTFPreCursivefk" panose="03000400000000000000" pitchFamily="66" charset="0"/>
                <a:ea typeface="+mn-lt"/>
                <a:cs typeface="+mn-lt"/>
              </a:rPr>
              <a:t>organisers</a:t>
            </a:r>
            <a:r>
              <a:rPr lang="en-US" sz="2400" dirty="0">
                <a:latin typeface="NTFPreCursivefk" panose="03000400000000000000" pitchFamily="66" charset="0"/>
                <a:ea typeface="+mn-lt"/>
                <a:cs typeface="+mn-lt"/>
              </a:rPr>
              <a:t> are also used with the children to reinforce key religious vocabulary. </a:t>
            </a:r>
            <a:endParaRPr lang="en-GB" sz="2400" dirty="0">
              <a:latin typeface="NTFPreCursivefk" panose="03000400000000000000" pitchFamily="66" charset="0"/>
              <a:ea typeface="+mn-lt"/>
              <a:cs typeface="+mn-lt"/>
            </a:endParaRPr>
          </a:p>
        </p:txBody>
      </p:sp>
      <p:sp>
        <p:nvSpPr>
          <p:cNvPr id="2" name="TextBox 1">
            <a:extLst>
              <a:ext uri="{FF2B5EF4-FFF2-40B4-BE49-F238E27FC236}">
                <a16:creationId xmlns:a16="http://schemas.microsoft.com/office/drawing/2014/main" id="{949020FA-5CA5-4DBB-831B-CF7D9D6E248D}"/>
              </a:ext>
            </a:extLst>
          </p:cNvPr>
          <p:cNvSpPr txBox="1"/>
          <p:nvPr/>
        </p:nvSpPr>
        <p:spPr>
          <a:xfrm>
            <a:off x="4724400" y="3200400"/>
            <a:ext cx="6610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11" name="Picture 10">
            <a:extLst>
              <a:ext uri="{FF2B5EF4-FFF2-40B4-BE49-F238E27FC236}">
                <a16:creationId xmlns:a16="http://schemas.microsoft.com/office/drawing/2014/main" id="{0E12483F-143B-4A7B-AE09-F17BC1AF0D5F}"/>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28711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55533" y="137845"/>
            <a:ext cx="9380230" cy="3970318"/>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Knowledge Organisers</a:t>
            </a:r>
          </a:p>
          <a:p>
            <a:endParaRPr lang="en-GB" sz="2800" b="1" dirty="0">
              <a:latin typeface="NTFPreCursivefk" panose="03000400000000000000" pitchFamily="66" charset="0"/>
              <a:cs typeface="Calibri"/>
            </a:endParaRPr>
          </a:p>
          <a:p>
            <a:r>
              <a:rPr lang="en-GB" sz="2800" dirty="0">
                <a:latin typeface="NTFPreCursivefk" panose="03000400000000000000" pitchFamily="66" charset="0"/>
                <a:cs typeface="Calibri"/>
              </a:rPr>
              <a:t>Accompanying each unit is a Knowledge Organiser which contains key vocabulary, information and concepts which all pupils are expected to understand and retain. </a:t>
            </a:r>
          </a:p>
          <a:p>
            <a:r>
              <a:rPr lang="en-GB" sz="2800" dirty="0">
                <a:latin typeface="NTFPreCursivefk" panose="03000400000000000000" pitchFamily="66" charset="0"/>
                <a:cs typeface="Calibri"/>
              </a:rPr>
              <a:t>Knowledge Organisers are dual coded to provide pupils with visual calls to aid understanding and recall.  </a:t>
            </a:r>
          </a:p>
          <a:p>
            <a:endParaRPr lang="en-GB" sz="2800" b="1" dirty="0">
              <a:cs typeface="Calibri"/>
            </a:endParaRPr>
          </a:p>
          <a:p>
            <a:endParaRPr lang="en-GB" sz="2800" b="1" dirty="0">
              <a:cs typeface="Calibri"/>
            </a:endParaRPr>
          </a:p>
        </p:txBody>
      </p:sp>
      <p:pic>
        <p:nvPicPr>
          <p:cNvPr id="11" name="Picture 10">
            <a:extLst>
              <a:ext uri="{FF2B5EF4-FFF2-40B4-BE49-F238E27FC236}">
                <a16:creationId xmlns:a16="http://schemas.microsoft.com/office/drawing/2014/main" id="{7E8E1906-39A9-46A8-88E2-A81578105B79}"/>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a:extLst>
              <a:ext uri="{FF2B5EF4-FFF2-40B4-BE49-F238E27FC236}">
                <a16:creationId xmlns:a16="http://schemas.microsoft.com/office/drawing/2014/main" id="{88872A9C-A244-4897-9531-0FB8C7F48CCC}"/>
              </a:ext>
            </a:extLst>
          </p:cNvPr>
          <p:cNvPicPr>
            <a:picLocks noChangeAspect="1"/>
          </p:cNvPicPr>
          <p:nvPr/>
        </p:nvPicPr>
        <p:blipFill rotWithShape="1">
          <a:blip r:embed="rId4"/>
          <a:srcRect l="13236" t="21256" r="13092" b="11111"/>
          <a:stretch/>
        </p:blipFill>
        <p:spPr>
          <a:xfrm>
            <a:off x="2304746" y="3429000"/>
            <a:ext cx="4842039" cy="2963425"/>
          </a:xfrm>
          <a:prstGeom prst="rect">
            <a:avLst/>
          </a:prstGeom>
        </p:spPr>
      </p:pic>
      <p:pic>
        <p:nvPicPr>
          <p:cNvPr id="4" name="Picture 3">
            <a:extLst>
              <a:ext uri="{FF2B5EF4-FFF2-40B4-BE49-F238E27FC236}">
                <a16:creationId xmlns:a16="http://schemas.microsoft.com/office/drawing/2014/main" id="{6BCD6FB2-B45E-4252-9627-A667B14F159A}"/>
              </a:ext>
            </a:extLst>
          </p:cNvPr>
          <p:cNvPicPr>
            <a:picLocks noChangeAspect="1"/>
          </p:cNvPicPr>
          <p:nvPr/>
        </p:nvPicPr>
        <p:blipFill rotWithShape="1">
          <a:blip r:embed="rId5"/>
          <a:srcRect l="13236" t="17391" r="12963" b="13913"/>
          <a:stretch/>
        </p:blipFill>
        <p:spPr>
          <a:xfrm>
            <a:off x="7340666" y="3213652"/>
            <a:ext cx="4842039" cy="3004737"/>
          </a:xfrm>
          <a:prstGeom prst="rect">
            <a:avLst/>
          </a:prstGeom>
        </p:spPr>
      </p:pic>
    </p:spTree>
    <p:extLst>
      <p:ext uri="{BB962C8B-B14F-4D97-AF65-F5344CB8AC3E}">
        <p14:creationId xmlns:p14="http://schemas.microsoft.com/office/powerpoint/2010/main" val="64201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68070" y="409696"/>
            <a:ext cx="9152869" cy="3539430"/>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Planning</a:t>
            </a:r>
          </a:p>
          <a:p>
            <a:endParaRPr lang="en-GB" sz="2800" dirty="0">
              <a:latin typeface="NTFPreCursivefk" panose="03000400000000000000" pitchFamily="66" charset="0"/>
              <a:cs typeface="Calibri"/>
            </a:endParaRPr>
          </a:p>
          <a:p>
            <a:r>
              <a:rPr lang="en-GB" sz="2800" dirty="0">
                <a:latin typeface="NTFPreCursivefk" panose="03000400000000000000" pitchFamily="66" charset="0"/>
                <a:cs typeface="Calibri"/>
              </a:rPr>
              <a:t>The ‘Emmanuel Project’ unit plans are used as a basis for planning.   Teachers adapt these to meet the needs of all learners. Planning is evidenced through high quality class </a:t>
            </a:r>
            <a:r>
              <a:rPr lang="en-GB" sz="2800" dirty="0" err="1">
                <a:latin typeface="NTFPreCursivefk" panose="03000400000000000000" pitchFamily="66" charset="0"/>
                <a:cs typeface="Calibri"/>
              </a:rPr>
              <a:t>smartfiles</a:t>
            </a:r>
            <a:r>
              <a:rPr lang="en-GB" sz="2800" dirty="0">
                <a:latin typeface="NTFPreCursivefk" panose="03000400000000000000" pitchFamily="66" charset="0"/>
                <a:cs typeface="Calibri"/>
              </a:rPr>
              <a:t>. </a:t>
            </a:r>
          </a:p>
          <a:p>
            <a:endParaRPr lang="en-GB" sz="2800" b="1"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C5BA88DC-905D-4262-AE90-1EC921C09778}"/>
              </a:ext>
            </a:extLst>
          </p:cNvPr>
          <p:cNvPicPr/>
          <p:nvPr/>
        </p:nvPicPr>
        <p:blipFill rotWithShape="1">
          <a:blip r:embed="rId4"/>
          <a:srcRect l="22159" t="12299" r="29315" b="11584"/>
          <a:stretch/>
        </p:blipFill>
        <p:spPr bwMode="auto">
          <a:xfrm>
            <a:off x="2542180" y="3317935"/>
            <a:ext cx="2781300" cy="29083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EE698B7-8CB2-4AE8-BB37-564D08894D32}"/>
              </a:ext>
            </a:extLst>
          </p:cNvPr>
          <p:cNvPicPr/>
          <p:nvPr/>
        </p:nvPicPr>
        <p:blipFill rotWithShape="1">
          <a:blip r:embed="rId5"/>
          <a:srcRect l="22601" t="11966" r="28207" b="16570"/>
          <a:stretch/>
        </p:blipFill>
        <p:spPr bwMode="auto">
          <a:xfrm>
            <a:off x="7541433" y="3494156"/>
            <a:ext cx="2819400" cy="2730500"/>
          </a:xfrm>
          <a:prstGeom prst="rect">
            <a:avLst/>
          </a:prstGeom>
          <a:ln>
            <a:noFill/>
          </a:ln>
          <a:extLst>
            <a:ext uri="{53640926-AAD7-44D8-BBD7-CCE9431645EC}">
              <a14:shadowObscured xmlns:a14="http://schemas.microsoft.com/office/drawing/2010/main"/>
            </a:ext>
          </a:extLst>
        </p:spPr>
      </p:pic>
      <p:sp>
        <p:nvSpPr>
          <p:cNvPr id="2" name="Arrow: Right 1">
            <a:extLst>
              <a:ext uri="{FF2B5EF4-FFF2-40B4-BE49-F238E27FC236}">
                <a16:creationId xmlns:a16="http://schemas.microsoft.com/office/drawing/2014/main" id="{522EC2AE-3CEC-4840-9832-0C5FFA65089E}"/>
              </a:ext>
            </a:extLst>
          </p:cNvPr>
          <p:cNvSpPr/>
          <p:nvPr/>
        </p:nvSpPr>
        <p:spPr>
          <a:xfrm>
            <a:off x="6096000" y="4114800"/>
            <a:ext cx="868017" cy="68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75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3" y="419544"/>
            <a:ext cx="8971472" cy="2085118"/>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6700" b="1" dirty="0">
                <a:latin typeface="NTFPreCursivefk" panose="03000400000000000000" pitchFamily="66" charset="0"/>
                <a:cs typeface="Calibri"/>
              </a:rPr>
              <a:t>Religious Education</a:t>
            </a:r>
            <a:br>
              <a:rPr lang="en-US" sz="4400" b="1" dirty="0">
                <a:latin typeface="NTFPreCursivefk" panose="03000400000000000000" pitchFamily="66" charset="0"/>
                <a:cs typeface="Calibri"/>
              </a:rPr>
            </a:br>
            <a:br>
              <a:rPr lang="en-US" sz="4400" b="1" dirty="0">
                <a:latin typeface="NTFPreCursivefk" panose="03000400000000000000" pitchFamily="66" charset="0"/>
                <a:cs typeface="Calibri"/>
              </a:rPr>
            </a:br>
            <a:r>
              <a:rPr lang="en-US" b="1" dirty="0">
                <a:latin typeface="NTFPreCursivefk" panose="03000400000000000000" pitchFamily="66" charset="0"/>
                <a:cs typeface="Calibri"/>
              </a:rPr>
              <a:t>Why is RE important</a:t>
            </a:r>
            <a:r>
              <a:rPr lang="en-US" dirty="0">
                <a:latin typeface="NTFPreCursivefk" panose="03000400000000000000" pitchFamily="66" charset="0"/>
                <a:cs typeface="Calibri"/>
              </a:rPr>
              <a:t>?</a:t>
            </a:r>
          </a:p>
        </p:txBody>
      </p:sp>
      <p:sp>
        <p:nvSpPr>
          <p:cNvPr id="101" name="Google Shape;101;p2"/>
          <p:cNvSpPr txBox="1">
            <a:spLocks noGrp="1"/>
          </p:cNvSpPr>
          <p:nvPr>
            <p:ph type="subTitle" idx="1"/>
          </p:nvPr>
        </p:nvSpPr>
        <p:spPr>
          <a:xfrm>
            <a:off x="2437674" y="2780386"/>
            <a:ext cx="9554805" cy="3995082"/>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GB" dirty="0">
                <a:latin typeface="NTFPreCursivefk" panose="03000400000000000000" pitchFamily="66" charset="0"/>
              </a:rPr>
              <a:t>Religion is an integral part of many cultures and can provide opportunities to learn about global issues and historical events that changed the world. </a:t>
            </a:r>
          </a:p>
          <a:p>
            <a:pPr>
              <a:buClr>
                <a:schemeClr val="dk1"/>
              </a:buClr>
              <a:buSzPts val="2400"/>
            </a:pPr>
            <a:r>
              <a:rPr lang="en-GB" dirty="0">
                <a:latin typeface="NTFPreCursivefk" panose="03000400000000000000" pitchFamily="66" charset="0"/>
              </a:rPr>
              <a:t>It also relates directly to events going on in the world today. Events children will see on television and social media. It is important that students have the ability to manage media and understand it factually and objectively.</a:t>
            </a:r>
          </a:p>
          <a:p>
            <a:pPr>
              <a:buClr>
                <a:schemeClr val="dk1"/>
              </a:buClr>
              <a:buSzPts val="2400"/>
            </a:pPr>
            <a:r>
              <a:rPr lang="en-GB" dirty="0">
                <a:latin typeface="NTFPreCursivefk" panose="03000400000000000000" pitchFamily="66" charset="0"/>
              </a:rPr>
              <a:t>It is important that children are able to gain a coherent knowledge of religious beliefs, traditions and celebrations, enabling them to value their own beliefs as well those around them in the local, national and global community.</a:t>
            </a:r>
          </a:p>
          <a:p>
            <a:pPr>
              <a:buClr>
                <a:schemeClr val="dk1"/>
              </a:buClr>
              <a:buSzPts val="2400"/>
            </a:pPr>
            <a:endParaRPr lang="en-GB" dirty="0"/>
          </a:p>
          <a:p>
            <a:pPr>
              <a:buClr>
                <a:schemeClr val="dk1"/>
              </a:buClr>
              <a:buSzPts val="2400"/>
            </a:pPr>
            <a:r>
              <a:rPr lang="en-GB" dirty="0"/>
              <a:t> </a:t>
            </a:r>
            <a:endParaRPr lang="en-US" sz="2800" dirty="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68070" y="409696"/>
            <a:ext cx="9152869" cy="2246769"/>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Planning</a:t>
            </a:r>
          </a:p>
          <a:p>
            <a:endParaRPr lang="en-GB" sz="2800"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Arrow: Right 1">
            <a:extLst>
              <a:ext uri="{FF2B5EF4-FFF2-40B4-BE49-F238E27FC236}">
                <a16:creationId xmlns:a16="http://schemas.microsoft.com/office/drawing/2014/main" id="{522EC2AE-3CEC-4840-9832-0C5FFA65089E}"/>
              </a:ext>
            </a:extLst>
          </p:cNvPr>
          <p:cNvSpPr/>
          <p:nvPr/>
        </p:nvSpPr>
        <p:spPr>
          <a:xfrm>
            <a:off x="5005898" y="1533080"/>
            <a:ext cx="868017" cy="68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6D09ACE-341F-4CAC-A1D3-36A987ED094A}"/>
              </a:ext>
            </a:extLst>
          </p:cNvPr>
          <p:cNvPicPr/>
          <p:nvPr/>
        </p:nvPicPr>
        <p:blipFill rotWithShape="1">
          <a:blip r:embed="rId4"/>
          <a:srcRect l="23045" t="12631" r="25549" b="9589"/>
          <a:stretch/>
        </p:blipFill>
        <p:spPr bwMode="auto">
          <a:xfrm>
            <a:off x="2392560" y="1172816"/>
            <a:ext cx="2460487" cy="2770302"/>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1A272C6-003B-4B63-8C36-C9FD5739C333}"/>
              </a:ext>
            </a:extLst>
          </p:cNvPr>
          <p:cNvPicPr/>
          <p:nvPr/>
        </p:nvPicPr>
        <p:blipFill rotWithShape="1">
          <a:blip r:embed="rId5"/>
          <a:srcRect l="22823" t="12963" r="25105" b="21556"/>
          <a:stretch/>
        </p:blipFill>
        <p:spPr bwMode="auto">
          <a:xfrm>
            <a:off x="5976142" y="516238"/>
            <a:ext cx="3206585" cy="285644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5235DB9-CF9A-4450-9604-9EDC7E8226DE}"/>
              </a:ext>
            </a:extLst>
          </p:cNvPr>
          <p:cNvPicPr/>
          <p:nvPr/>
        </p:nvPicPr>
        <p:blipFill rotWithShape="1">
          <a:blip r:embed="rId6"/>
          <a:srcRect l="22601" t="11634" r="26213" b="25877"/>
          <a:stretch/>
        </p:blipFill>
        <p:spPr bwMode="auto">
          <a:xfrm>
            <a:off x="8711825" y="3688860"/>
            <a:ext cx="2933700" cy="238760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D323BCE-74D0-4B32-91E1-2CFFFFC54927}"/>
              </a:ext>
            </a:extLst>
          </p:cNvPr>
          <p:cNvPicPr/>
          <p:nvPr/>
        </p:nvPicPr>
        <p:blipFill rotWithShape="1">
          <a:blip r:embed="rId7"/>
          <a:srcRect l="24595" t="11634" r="27321" b="10587"/>
          <a:stretch/>
        </p:blipFill>
        <p:spPr bwMode="auto">
          <a:xfrm>
            <a:off x="3599621" y="3782653"/>
            <a:ext cx="2981799" cy="2981204"/>
          </a:xfrm>
          <a:prstGeom prst="rect">
            <a:avLst/>
          </a:prstGeom>
          <a:ln>
            <a:noFill/>
          </a:ln>
          <a:extLst>
            <a:ext uri="{53640926-AAD7-44D8-BBD7-CCE9431645EC}">
              <a14:shadowObscured xmlns:a14="http://schemas.microsoft.com/office/drawing/2010/main"/>
            </a:ext>
          </a:extLst>
        </p:spPr>
      </p:pic>
      <p:sp>
        <p:nvSpPr>
          <p:cNvPr id="15" name="Arrow: Right 14">
            <a:extLst>
              <a:ext uri="{FF2B5EF4-FFF2-40B4-BE49-F238E27FC236}">
                <a16:creationId xmlns:a16="http://schemas.microsoft.com/office/drawing/2014/main" id="{03E6CDBA-98CB-496E-A466-DB7C84619DAD}"/>
              </a:ext>
            </a:extLst>
          </p:cNvPr>
          <p:cNvSpPr/>
          <p:nvPr/>
        </p:nvSpPr>
        <p:spPr>
          <a:xfrm rot="3943074">
            <a:off x="9744667" y="2137386"/>
            <a:ext cx="868017" cy="68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E530AFDA-0143-4618-B23C-EE990322D685}"/>
              </a:ext>
            </a:extLst>
          </p:cNvPr>
          <p:cNvSpPr/>
          <p:nvPr/>
        </p:nvSpPr>
        <p:spPr>
          <a:xfrm rot="10800000">
            <a:off x="7212614" y="4439338"/>
            <a:ext cx="868017" cy="68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207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g;base64,%20/9j/4AAQSkZJRgABAQEAYABgAAD/2wBDAAUDBAQEAwUEBAQFBQUGBwwIBwcHBw8LCwkMEQ8SEhEPERETFhwXExQaFRERGCEYGh0dHx8fExciJCIeJBweHx7/2wBDAQUFBQcGBw4ICA4eFBEUHh4eHh4eHh4eHh4eHh4eHh4eHh4eHh4eHh4eHh4eHh4eHh4eHh4eHh4eHh4eHh4eHh7/wAARCADTAQ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vKP2m/HLeEfAjWGnzmPVtX3QQFT80UeP3kntwQB7t7VtQoyr1FTjuzahRlXqKnHdnq9Fc98NdaHiLwBoes7tz3VlG0h/2wMP8A+PA10NZzi4ScX0M5xcJOL3QUUUVJIUUUUAFFZvibXNL8N6Hc6zrF0ltZ2y7ndup9AB3J6AV5n8C/iRqPxD8X+Jp5YzbaZbRwCxteMopZ8sx7scDPYYxWUq0YzUHuz0cPleIr4Wri4x/d07Xfm2lZd3rf0+R69RRRWp5wUUUUAFFFFABRRRQAUUUUAFFFFABRRRQAUUUUAFFFFABRRXIaz4+0nSPibpPge+xFc6rZvcW0pbguGwIz7sA2Pdcd60p0p1G1FXtr9xMpKO519FFFZlBRRRQAjMFUsxAAGST2r4V+OXjFvGvxDvtRjkLWFufstiO3lKT83/AjlvxFfT37Sni0+Fvhldpby7L/AFQ/YrfB5AYfOw+i5/Eivievp8gwukq8vRfqfUZBhdJV5ei/U+wP2QdW+3fC6TT3fL6bfSRAeiPhx+rNXstfMX7FOpFNX8R6QW4lghuVHurFT/6EK+na8nNafs8XNd9fvPIzan7PFzXfX7wooorzjzgqrq+o2Wk6ZcalqVzHbWltGZJpXOFVR3qyzKqlmIVQMkk8AV8gftH/ABTbxfqzeHtEuD/YNnJ8zqeLuUfxf7g7evX0rmxWJjQhzPfoe9w9kNbOsUqUNIrWT7L/ADfQwPjd8Tb74g67tiMlvodq5+x2xON3bzHH94/oOPXPpP7Eyn7V4pk7BLUfrLXzlX05+xRBjSPE1z/euII/yVj/AOzV42DnKpilKT11/I/WuK8LQwHDlTD0I2iuVL/wJfj3Poeiiivoj8HCiiigAooooAKKKKACiiigAooooAKKKKACiiigAooooAK+JP2xtWuV+OiNazvFNptjbCF0OGjfJkBHvlga+26+Av2p5zcfHjxIx/geGP8AKFBX0nC8FLGNvpF/mjzM1laivU+wvgV49h+IXw+s9ZLIuoRf6PqEQ/gmUDJx6MMMPrjtXd18Kfsn+PD4P+JUOm3k2zStbK2s4J+VJc/un/M7T7N7V911w51gPqWJcY/C9V/l8jfBYj29JN7rcKKKrapeQ6dpl1qFw22G2heaQ+iqCT+grykrux2pX0Pkf9rbxMdY+I66LDJutdGhERAPHnPhnP4DaPwNeN1d13Up9Y1u+1a6YtNe3DzuT6sxP9apV+h4WiqFGNNdEfomFoqhRjTXRHrv7JN4bb4vxW+cC7sZ4iPXAD/+yV9kV8Ofs5zmD40+HSP45ZIz+MT19x18tn8bYlPuv8z5bP42xKfdf5hRRXKfFbxla+BfBd5rk+15wPLtISf9bM33R9O59ga8KUlCLk9jycNh6mJqxo0leUnZLzZ5X+1T8TDpdk3gfRLjbe3UedRlQ8xRHpGD2Zh19F+tfLdWtW1C81XU7nUtQnae7upWlmkbqzE5JqrXy+JruvNyZ/R2QZLSyfBxw8NXvJ93/W3kFfW37HFn5Pw1vrwjBudTkwfUKiD+ea+Sa+3v2btO/s74NaErLh7hHuW/4G7EfpiurK43rX7I+d8Ra/s8pUP5pJfcm/0PRaKKK+gPw0KKKhvru2sbSW7vJ44LeJS0kkjYVR7mhuwm7asmrzf4jfFXTPD5k0/SBHqOpjKtg/uoT/tEdT7D8SK4X4m/Fe71gy6X4deS00/lZLj7ss49v7q/qfbpXlyK0jrHGpZ2IVQO5PSvBxubW9yh9/8AkfOY/O7Xp4f7/wDI+k/ghcatqugXniHWbuW4ub+5IQtwqxpwAo6AZLdK9ArK8H6Uuh+F9N0pRg21uqv7tjLH8ya1a9jDwcKUYy3/AFPdwtN06MYy3tr69QooorY3CiiigAooooAKKKKACiiigAr8+/2m1K/HXxQD3uIz+cSV+glfCf7YFi1n8c9TlwQt3bW86/8AfsIf1Q19NwrK2Lku8X+aPLzZfuU/M8hVmVgysVYHII6g+tfoh8B/GP8AwnHwv0nWpZA16sf2a99fOj4Y/jw3/Aq/O6vpX9hbxO1vr+t+EZpP3d3CL23UnpIhCuB9VKn/AIDXv8SYT22E9ot4a/Lr/n8jzsrrclbl6M+tq88/aN1RtK+DevSI22S4iW1Uj/po4U/oTXodeM/thysnwohRTgSapCD7gK5/mBXwuAgp4mmn3R9hgIKeJpp90fIFFFFfoB+hHcfATP8AwuPwxtxn7b/7I1fdtfEH7Nlq118adAAGfKaWY/RYnr7fr5LiB/v4ry/VnyHED/2iK8v1YV8cftR+NW8TePX0e0m3aboxaBADw83/AC0b8CNo/wB0+tfUHxU8SDwn8P8AWNdDATQW5EGe8rfKn/jxFfAsjvJI0kjF3YlmYnkk9TXxeaVrJU11PsfDjKVUqzx818Pux9Xu/ktPmNooorwz9fHRRvNKkMalnkYIoHck4Ffoh4Y01dH8N6ZpKABbO0ig4/2VA/pXxL8CNDPiD4r6FZsm6GG4F1N6bIvn5+pAH419117eUw92Uz8i8TMYpVaGFXROT+ei/JhRRVDxBq9hoWkz6pqU4htoVyT3J7KB3J7CvWbUVdn5bKSim3sGv6xp+haVNqWqXCwW8Q5J6seygdyfSvmr4kePdS8YXhj+a10uNsw2oPX/AGn9W/QfrVb4h+MtQ8Yat9ouMw2cRItrYHiMep9WPc1y9fL5hmLrvkh8P5nx2Z5rLEN06ekfzCu0+DGh/wBt+PrIOm63sz9ql44+X7o/76Iri6+hv2d9A/s7wrLrMyYn1J8pkciJchfzOT+Vc+XUPbV4rotTmyvD+3xMV0Wr+R6fRRRX2J92FFFFABRRRQAUUUUAFFFFABRRRQAV8qft3eHXW78PeK4o8oyPYTsB0IO+PP1zJ+VfVdcd8Z/B0fjv4c6r4ewouZI/NtHP8E6cofxPB9ia9HKsUsLi4VHt19Hoc2Lo+2oyitz85a9E/Zs1J9L+OHheZG2ia6Ns3uJEZMfmRXn91BNa3UtrcxPDPC7RyxuMMjA4IPuCK7D4FwPc/GXwjHHnI1aB+PRW3H9Aa/SsYlLDVL7cr/I+XoXVWPqj9F68c/a/gaX4SLIvSHUoHb6EOv8ANhXsdcN8e9IbWvhF4htI03ypbfaIx7xEP/JTX5dgZqGIhJ90fd4GahiYSfdHwnRRRX6CfoZ7l+xtpLXXj/UtXZSY7CwKA46PIwA/RWr6zryL9lLwu2g/DNNSuIyl1rMv2o56iIDbGPyy3/Aq9dr4XNqyq4qTWy0+4+Ezasq2Kk1stPuPBf2ztWa38IaNoqNj7beNM49ViX/Fx+VfK1e/ftpzs3ivw/a87UsZJPxaTH/steA18TmEubESP3DgigqOS0bfau397/SwUUVc0PTL3WtYtNJ06EzXd3MsMKDuxP8ALufYVxpXdj6uc4wi5Sdkj6I/Yy8Msqax4unjwHxY2pI6gYaQj8dg/A19H1ieBPDlp4T8I6d4fs8GOzhCs+P9Y55ZvxYk1t19VhqXsqSifzZxBmf9qZjVxK2bsvRaL/MjuriG1tpbm4lWKGJS8jscBVAySa+Yfir42uPF+slYWePSrZiLaI8bv+mjD1P6D8a7P9oPxk0k3/CJ6fLhEw98yn7x6rH/ACJ/CvGa8LNca5y9jB6Lc/Os6zBzl7CD0W/m/wDgBRRRXinz5q+EtFn8Q+I7LR7fO64kAdgPuIOWb8BmvrqxtYbKyhs7ZBHDBGscajsoGAK8r/Z38LfYtLl8TXkeJ7weXbAjlYgeW/4ER+Q969ar6nKcN7KlzveX5H2WS4T2NH2kt5fl0CiiivVPZCiiigAooooAKKKKACiiigAooooAKKKKAPlr9rX4OXM13P8AEDwtaNNvG7VrSJctkf8ALdQOvH3h+PrXGfsXeGJNY+KT688ebTRbZpN5HHnSAog+uC5/Cvtis3Q9B0XQzdnR9LtLD7ZMZ7gW8QQSSEAFjjvxXvU89qrBSwsld2sn5f8ADbHnywEHXVVfcaVNmjjmheGVA8bqVZT0IPBFOorwT0D8/wD4neGJ/B/jnVNBlVhHBMWt2P8AHC3KH8uPqDWr8E/AN14+8Yw2RjddLtiJdQmHRY8/cB/vN0H4ntX1D8bPhPY/EZdPuEvBp2o2jhDc+Xv3wE/MhHcjqPfPrXV+A/COi+C/D8Wi6Jb+XCvzSSNzJM/d3Pc/y6CvpqmeL6quX43p6eZ9PUzxfVUo/G9PTzNy3hit7eO3gjWOKNQiIowFUDAA/Cn0UV8yfMHy3+2pbsvijw9d4O2Sykjz7q+f/Zq8Ar6w/bJ0V7zwNputRrk6bebZCB0SUYz/AN9Kn518n9/evmswjy15eZ/QPA+IjWyWklvG6f3t/k0FfVH7LHwyk0ezHjTXLcpf3UeLCFxzDEerkdmYdPQfWsD9n74IzXE1v4q8aWZjgUiSz06VfmkPUPKOw9FPXvxwfpodK7cvwTT9rNeh8nxvxZCpGWX4OV19uS/9JX6/d3CsrxdrEWgeGr/V5cEW0JZVP8TdFH4kgVq15L+0rqhg8PadpKNg3c5kkH+yg4/Vh+Vehi63saMp9j8gxtf2FCVTsjwq8uZ7y7mu7mQyTzO0kjnqzE5JqGiiviW7n583cK6b4beFpvFniaGwAZbSPEl3IP4Ywen1PQf/AFqw9LsLzVNQg0+wgee5nYLGi9Sf6D3r6l+G/hK28IeHksU2yXcuJLuYD77+g9h0H/169DLsG8RUu/hW/wDkepleAeKq3kvdW/8AkdFbQxW1vHbwRrHFEoREUYCqBgAVJRWX4r8QaR4W0G51zXLxLSxtl3O7dSeyqO7HoAK+u2Ptm1FXexqHgV5z44+Nnw68JSvb3muLe3icNbWC+e4PoSPlB+pFfLvxl+Onibx1cTWGmzTaNoGSq20T7ZJ19ZWHXP8AdHH1615JWbn2PDxOcWfLRXzZ9U61+1lZq5XRvB08q84e7uwn/jqqf51gP+1f4n3fL4V0cD0M0hr51oqeZnnSzPEt/F+R9KWP7WWrK3+neDbGVf8ApjeMh/VTXpfwy+PVn441AWNn4K8RCQECSS3RJ4Yvd3yu2vFPgD8Bb3xksPiLxQJrDQCQ0MQ+Wa8HqP7qf7XU9vWvsDw/ouk+H9Lh0vRdPt7CyhGEhhTao9/c+55NXHmPXwP1youepKy9C+OlFFFWeuFFFYvjfxJZ+EvDV1r1/a31zb2wy0dnAZZD+A6D1JwB60Ck1FXZtVDeXVrZwNcXlzDbQr96SVwij6k8V8e+Pf2nfF2rNJb+F7S30G0OQsrATXBHrkjav4A/WvF/EHiDXfEFybnXNYv9SlJ+9czs+PoCcD8KhzR5FbOKUdIK/wCB936/8afhjopZLrxbYzyL/Babrg/+OAj9a4nVf2pPAFuStjp2uXx7EQJGp/76bP6V8Z0VPOzgnnFd/Ckj6ru/2s9PAP2TwVdue3m3yr/JTVFv2tLj+HwPEPrqR/8AjdfPugeEfFPiAj+xPDuqagD/ABQWrsv/AH1jH612umfAH4rXyqw8M/ZlbvcXUSY+o3Z/SjmkKOMx1T4b/d/wD0+P9rSTI8zwMuO+3Uv/ALXWpZ/tY6GzKLzwhqUQ7mK5R8fmBXmafs0fE9hlrfSEPob0f0FJJ+zT8UFGVttJf2W+H9RReRsq+Yro/uPc9I/aa+Gt4VW6bVtOJPJntNwH4oWruvD3xQ+H2vlV0vxdpUsjdI5JxE5/4C+DXx1qXwD+K1irM3hdrhR3t7qJ8/Qbs/pXJa34G8ZaNn+1vCusWijq0lm+3/voDH60+ZrcpZji6f8AEh+DR+kKMsiB0YMpGQQcgilr83PDXjTxd4YlB0LxFqen7T/q4522fih+U/iK9e8G/tReLtOKQ+JNMstagGAZIx9nmx9RlT/3yKamjppZxRlpNWPq/wAZaFa+JvC2o6DecQ3sDRFsfdJ+6w9wcH8K88+FPwN8OeDpYtS1JhrWsJ8yyypiKE+qJ6/7RyfTFSeB/j78OfE5jhk1RtGvGwPI1ECMZ9pMlD+Y+lepQyxzRLNDIkkbjKujAhh6giplSpzkptXaPpMHneJp4WeHw9W0JatL+r+vfqPooorU4gr56/aSujN40tLXPy29kvHuzMT+gFfQteG/FfwT4n8S/EW4n0vTWe2MESi4kcJHwvPJ6/hXm5rGc6HLBXbaPJzmE54blgrttHjlbHhbw3rHia/FnpFm0zZ/eSHiOMerN2/nXrnhT4JWcDJceJNQN2w5+z22VT8WPJ/DFer6Vp1hpVklnptpDa26fdjiXA/+ufevMw2T1Ju9XRfieRhMiqTfNW0Xbqcz8N/AOm+D7TzFIutSlXE10y9B/dQdl/U967CiivoadKNKKjBWR9TSpQowUIKyQyeWOCF5ppFjijUs7scBVAyST2FfCX7RXxSuPiH4pa3sZXTw9YOVsos4ErdDMw9T29B9TXt/7ZHxAbRPDMPgzTZ9l9qyF7tlPMdsDjb/AMDIx9A3rXx7ROXQ8PNsW2/Yx+YUUUVmeEFe/wD7MXwW/wCEomi8X+KrY/2HE+bS1cY+2OD94/8ATMH/AL6PtnOT+z78EdR8bXsGu+IIJbPw1GwYbgVe9x/CncJ6t+A9R9q2dtb2dpDaWsKQW8KCOKNFwqKBgADsAKuMep7eW5fzv2tRadESIqxoscahUUAKoGAB6CloorU+iCiiigAoIBGCMiiigD5T/a1+Emm6TZHx54atFtYjMF1O1iXEYLHAlUD7vOAR05B9a+aK/Sjx9osXiLwTrOhzKGW9spYhnsxU7T+Bwfwr5v8A2Wfgtb6hBD448XWglg3Z02xlX5XIP+tcHqMj5R3xk9qzlHXQ+fx2XueIXs1ucR8IvgF4p8bRQ6pqTHQtFfDLNMmZpl9Y09P9psD0zX054F+Cnw88JJG9rocWoXi9brUAJ3J9QD8q/gBXowAAwBgUVSikenh8vo0Ftd92IiLGgSNVVQMAAYApaKKo7QooooAKKKKAMHxB4M8JeIFZda8N6VfE9WltULf99YyPzrzXxN+zV8N9V3Pp8OoaLKehtbgsg/4DJu/QivaKKTSZjUw9Kp8UUz5F8UfsqeI7XfJ4d8Q2GpIOkV0jQOfxG5T+lcjaaV8c/hTMZbO012ytUOWEA+1WrfVRuX9Aa+6KKnkRxSyulfmptxfkfLHgr9qq5hZLXxp4dEhHyvc6edrD3MTnH5MPpXtXhH4w/DnxOEXT/E1nDO3/AC73h+zyZ9MPgH8Ca2/Evgfwf4lUjXPDemXzH/lpJbr5n/fY+YfnXmPiT9mL4e6lufTJdU0eQ9BDP5sY/wCAuCf1p+8iowxlLZqS89Ge3RSRyxrJG6ujDKspyCPrTq+aYP2b/GGiS7vC/wAULqzQcqAksP8A6A+P0rYtPhf8c4AEHxiO31ZHkP8A48KLvsarEVvtUn96PfqRmCgsxAA6k14zZfCn4kXGP7a+NWule62UAiJH+9u/pW5p/wAFvCoYSa9qHiHxNJ1P9q6pLIhP+4pC/mDTu+xoqlV/Yt6v/K51t34x8M212LP+2bW4vD0trVvPm/74jy36Vp2N1PdASfYpbaI9PPwrn/gIzj8cH2qPQ9E0fQ7QWmjaXZadAP8AlnbQLGD9cDmr9M2jzfaPHPjB8A9F8f65N4gXW7/TtVlRVYkCaEhRgDYcFenY/hXj2o/sreNoZD9h1zQ7qPsXaSJvy2kfrX2JRUuKZyVcuw9WXNJanx5pn7KvjSaUf2hr2iWkfcxmSVvy2gfrXrfw8/Zx8EeGZ477VjN4ivYyGU3ShYFPqIhwf+BE17RRQooVLLsPTd1H7xEVY0VEUKqjCqBgAelLRRVHcFFFFABRRRQAUUUUAB5GKZBFHBCkMMaxxooVEUYCgdABT6KACiiigAooooAKKKKACiiigAooooAKKKKACiiigAooooAKKKKACiiigAooooAKKKKACiiigAooooAKKKKACiiigArzW6+Nfg62+Ig8CTRaqNXN8liD9mHleY5AB3bvu/MOcV6VXxx8QUVP20rIIoUHWtOY49SsWTUydjjxtedGMXHq0j7HoooqjsCuH+L/AMTND+Gmk2t9q9vdXUl5I0dvb24XcxUZJO4gADjn3FdxXxV+07q9947+L99pGkK1zb+HrOVNq9B5amSd/wAMbf8AgIqZOyOPHYh0KV47vY+w/C2tWfiLw5p2u2DZtr+3SePPUBhnB9x0P0q1qV3HYadc30yu0dtC8zhBliFBJAHc8V4V+xT4q/tTwFe+GbiTdPo9xuiBPPkS5Yfkwf8AMV7vfqr2NwjqGVomBB7jFNO6NcPW9tSU11OD+GHxg8J/ETV7nS/D6aks9tb/AGh/tNuEXbuC8EMeckV6FXx9+w1/yUbXP+wSf/RyV9g0ou6MsDXlXoqctzL8Wa5Z+GfDd/r+oJO9pYwmaYQpufaOuBkZrB+F3xJ8O/Ea0vrnw8t8qWMiRy/aYRGcsCRjBOelW/iyiyfC/wAUI6hlOk3OQf8Ark1eJfsIf8i/4p/6+4P/AEBqG9bDqVpxxMKa2aZ1V1+0x8ObW6mtpoddEkMjRuPsa8EHB/j9qm0z9pT4YXl0sEt1qlkGOPNuLM7B9dpY/pXhnwq0TSNa/al1LSdW062vbBr7Us28yBkO0yEcH0NfQfjj4DfDzxDo81vY6HbaLfbD5F1ZLs2N23KOGHqCPxFJOTOOjWxdaLlFrR2PSdH1PT9Y02HUtKvYL2znXdFNA4dGHsRWF8S/HWi/D/QI9b16O8a0kuFtwbaIOwdgSMgkcfKa+aP2Q/EOreHfilfeAryVjaXXno0JbKx3MOcsvpkKwPrx6V65+2Mit8ErtmUEre2xU+h34/kTT5rq50QxbqYaVWKs1f70VP8Ahp/4a/8APLXv/ANf/i6n039pT4dX+o21hBHrnm3MyQx7rNQNzMAM/P0ya539lfwJ4N8QfCS31HXPDOl6heG9nQzXFuruVDcDJ9K9Zt/hd8O7e4juIPBmiRyxOHjdbVQVYHII980lzMii8XUhGfMrPyOwqDULu3sLC4vrqQR29vE0srnoqqMk/kKnrxj9r/xZ/wAI/wDCx9Jgl2Xmty/ZVweRCPmlP5YX/gVU3ZHbWqqlTc30Ok+EPxb8P/Eu61S30e1vLV7DY2262hpUbI3AAnABGPxFd5qF1HY2FxezbvKt4mlfaMnaoJOPyr4b+AeqX/w7+NekQasrWsWoxx29wrHA8u4RXiY/iUP5190XEMVxBJbzRrJFIpR0YcMpGCDSi7o5sDiZV6T5viR4oP2n/hrj/Va9/wCAa/8AxdH/AA0/8Nf+eWvf+Aa//F12/wDwqT4Z/wDQk6L/AOAwr5a/ah8OaF4f+L+maZomlWun2Ulnbu8ECbUZjK4JI9wAKTckc+Jq4uhDnbX3Ht3/AA0/8Nf+eWvf+Aa//F13nwz+JHh74haVf6l4fS+8mxkEcouIQjFiu7gAnPFR/wDCpPhn/wBCTov/AIDCt7wv4X8PeF7ea38PaPaaZFO4eVLePaHYDGT+FNXOylHEqX7ySt5HlTftO/DZWKtDrwIOCPsS9f8Avuk/4af+Gv8Azy17/wAA1/8Ai68T/Zz0DRde+Oup6XrWl2uoWSxXbCCeMOgIkABwfTNfU3/CqPhr/wBCRoX/AICLSTbOPD1cXXi5Jre2xq/D/wAXaV448MQeItFFyLKd3RBPGEfKsVOQCe4rfqhoOjaVoOmppui6fb2FlGSyQQIFRSTkkAepq/VnqQ5uVc24UUUUFBRRRQAV8dfET/k9Ox/7DGm/+gxV9i18dfET/k9Ox/7DGm/+gxVM9jzcz+CH+JH2LRRRVHpHPfEjxJD4Q8C6v4imx/oVszxqf45Dwi/ixArwP9jHwodSh8R+NtZj+0Nfl7GNpBnzA3zTt+JKj8DU37b/AIrMdho/gm0cmS5f7bdKvXapKxr+Lbjj/ZFcn8Pfjl4i8F+DtO8Naf8ADvzIbKMqZWeUNKxJLOQE6kkms21zHj18TT+trnekV+LKHwjnl+Ff7S83hy7kKWc90+mOWOA0chBgf8/L/M19m3n/AB6Tf9c2/lX5/fGLxjqXjTxZD4qufDr6DdLEkTMpciR0JKtlgMMBgfgK+3fht4jTxl8NtK1+MgyXlmPNA/hlA2uP++gacH0HllWN50o7LVeh8z/sN/8AJRtc/wCwSf8A0clfYNfHf7FMqWXxY1jT7g7J5NNkjVT3ZJU3D+f5V9iU4bG2Vf7uvmc18VP+SZeJ/wDsE3P/AKKavEP2D/8AkX/FP/X3B/6A1e0fGO7hsvhT4puLhwkY0q4XJ9WQqB+JIFeO/sJ2s0fhLxJeMpEUt/FGh9SseT/6EKH8SCr/AL5T9GcD8G7m3tP2tNRnuriK3iF/qeXlcKo/1nc19HfEn4seD/BehT3s2r2d7e7D9msreZZJJn7AhT8q56sf/rV8maL4Ng8fftDa14Yub6SxjuNSv3M0aByNju3Q/SrHxw+EF18LL7TdRhlOtaLO4DSzR7AJQcmJwp4DAcEH19KhNpHnUcRWo0ZuEdLvX/gHYfsg+GdV8QfEe/8AiFqETLa25m2ykYE1zLncF9QoZifTIr1f9sT/AJIhff8AX5bf+jBXYfBnxH4b8T/D7Tr7wxawWNnGgieyiUL9lkH3oyB+ee4IPeuP/bE/5Ihff9flt/6MFVa0TvVGNLBSUXe6bueP/Ar48eHvh94Ai8Oalo2qXdwlzLMZIDHsw5yB8zA17R8KfjponxE8VDw/pOg6rbyiB53mnMexFXA52sTySB+NYX7I2g6HqHwbt7i/0bTruY31wDJPao7YDcDJGa9o03RdG02ZptN0mwspGXaz29skbEehKgcURTsgwUK/s4PnXL2sX6+R/ivI3xW/ae07wjAxk0zTJRay7egVPnuG/TZ/wEV9L/EnxLD4Q8C6v4imI/0K2Z41P8ch4RfxYgV8TfBvx7q/gjxDqPieDwy+vXt8jRmdy4CFm3OQVU5JOM/Sib6E5jWjzQpS2bu/RHp37bnhX7FqWheMLCPyldPsM5QY2unzRH8tw/4CK+gfhF4oXxj8ONF8Qbg01xbKtxg9Jl+WT/x4E/jXy98UfjR4g8feDLvw3qPw/NtHMySJOjSs0LqwIYApz3H0Jrrv2G/FW6LWvBtxJyhF/aKT2OEkA/HYfxNJNcxlQxFP64+R6S/M+nq+OP2wv+S56T/14Wv/AKOkr7Hr44/bC/5LnpP/AF4Wv/o6SqnsdGa/wPmj7Hoooqj0j4L+FnjrT/h38X9V8QalZ3V3Bm6g8u327stJwfmIGOK9vX9q7wizBV8M66zE4ABiyT/33Xmv7M1jY6j+0DqtvqFnb3cPlXjeXPErrkSDnBGK+t18K+F1YMvhvR1YHIIsY8g/981nFOx4mAhXlTbpzSV30NS1kaa2imaNomdAxRuqkjofpUlFFaHthRRRQAUUUUAFfFHxt1i38PftXSa7dRySwaffWNzIkeNzKkcTEDPGeK+16wdX8J+D9QvJNQ1bw3od1cyYDz3NlE7tgYGWYZPAApSVzkxmHlXgoxdmnc8c/wCGrPBf/QA17/vmL/4uu4+Efxg0T4kXuo2+laXqVmmnwrLNNdBAg3EgD5WPPBP4V0g8AeBMf8iZ4d/8FsP/AMTV7SfD/hvSUubXSdF0qxW4XFxFbW0cYlGCPmCgZGCevrSSYqdPEqSc5pr0Plf4fg/Fz9qa68RSgy6VpsxukyMr5UJCQD8W2t+dfX9ZeieHvD+hNK2i6JpumGYASG0tUi346A7QM9T+dah4600rF4Wg6MXzO7buzzz9orwp/wAJd8JtXsYo995ax/bbXHXzI+cD6ruX8a8j/Yg8ZI0GqeBrqXDqxvrIE9QcCRR9Dtb8Wr6ebG07sY75rF0zwj4U0u+S/wBN8NaNZXaZ2z29lHG65GDhgMjINJrW5NTDN141ovbR+Z8o/G7wv4j+EvxcX4geG4WGmXF0bqGVVJjikfPmQSY6Bstj1B45Fer+Gv2nPh/faYkutJqGk3oX95D9naZC3+yy9R9QK9tu7e3vLWS2uoIriCRdrxyoGRh6EHgiuGufg38Lbi4NzJ4L0sMxz8isi5/3VIH6UWa2MfqtajNuhJWfRngXxa+KGtfGi9t/AXw+0e9NhLKrzvIuHnweC+MiONTycnnA+lfR/wAJPBlt4B8B2HhyCRZZYlMlzMBjzZm5dvp2HsBWx4e8PaD4cs/suhaRY6ZAeq20Kpu+uOv41qZoS6m1DDOE3UqO8n+HofGnwVljj/a7vd7Ab9R1NF9yfN4/SvrTxn4c0zxZ4ZvfD+sQiW0u4yjeqH+F19GBwQfam2/hXwta6sNWt/Dujw6j5jSC6SzjWXe2dzbwM5OTk57mthmVfvMB9TQlYMLhvYwlCWt2/wAT4m8Fa5rv7P8A8XrrRda8yXSZnCXaqPlngJ+S4Qeo9P8AeWvcf2tLy11D4BTX9jcR3FrcXFrJDKhyrqXBBB+lep6z4d8N69NHNrGh6VqckS7Ue6tY5igPOAWBwKdJ4f8AD8uiJosmi6ZJpSEbLNrZDApByMJjaOeenWjl0sZU8HOFOdJS917eR8rfAb47eGfh/wDD2Hw7qml6rc3KXMsxe3WMphzkdWBz+Feh2H7UXg++vreytvD+vvPcSrFGoSLlmIAH3/U16r/wr/wJ/wBCX4d/8FsP/wATUlv4H8FWlxHdW/hLQIJoWEkcqafErIw5DAheCPWhJ9xU8PiqcVFTVl5HhP7bnil/smi+BrFi093ILy5jXkkA7Yl/Ftx/4CK9u+E3hePwb8PNG8PKoEttbg3BA+9M3zSH/von8MVp3/hnw3qGppqt9oGl3V+hUpdTWiPKu3lcMRkY7elajSRqyq0iqzdATgmmlrc6KdBqtKrJ76LyQ48jB6V8Q6wzfBj9plrpEZNNjvPOCjo1nP8AeA9doYj6pX29WRrHhnwzrlwl1q+gaTqUypsWW6tI5WC5zgFgeMk8e9KSuTi8M6yi4uzTujUt5oriCOeCRZIpFDo6nIZSMgivjn9sZ1j+N+lyOcKun2zH6CaSvsO2itrO3itbeOK3hiQJHEgCqigYAAHQe1Zus+FvDOtXQu9Y8O6TqNwECCW6s45XCjOBlgTjk8e9OSuh4vDvEU+ROxroyuiupyrDIPqKWmRmMARxlAFGAq9hT++O9M6j4N+E/jnTPh78YdV8QarbXVzb5uoNlsFL7mk4PzEDHFe5f8NV+CP+gFr3/fEX/wAXXrsngPwPJK0kng7w87uSzM2nQksT1J+Wm/8ACA+A84/4Qzw5n0/s2H/4moUWjy6OExNFOMJq3oN+GPjOy8e+FI/EenWN5Z2ssrxxrchQzbTgt8pIxnI/CunqtpdjYabYx2OmWdtZ2kWRHDbxhI0ycnCjgck1Zqz0oKSiuZ6hRRRQUFFFFABWOscN14iu47xEkMUSeRHIMjac7mAPvxn2rYqveWVpebftNvHKV+6WHI/GgBrBYdMkFiq4SNvKVORkA4A/GsOSG1Xw7Y3dqFN4zxNHKPvvIWG4E9Tn5siukijjhjWOJFRFGFVRgCoItPsork3EdrEspJO4Lzk9TQBU8UxmXSGjDtGWliAdeqkuvIrI1a61G6057WdGha0ZPtMgGFlO4bQvsfvH8q6mWOOVdsiK65BwRnkHIpJoo5ozHKiuh6qwyDQBV17/AJAl9/1wf/0E1hXE2pDSpdHfzN6QM5uscNDt45/vfw/rXUSIkkbRyKGRgQykcEUNGjRmNlBQjaVI4x6UAVrD5tHtx1zbr/6DWREyt4U0tFILF7dQPcOMj8MH8q6FFVEVEUKqjAA6AVXi0+yiuTcx2sSzEk7gvOT1NAFbxOobQrpTkAqBkHkfMKzjNcw6np2m32ZJY7gtDPjiVNjdfRhxn866GWOOaMxyoroeqkZBoeON2RnRWKHcpI6H1FAGfrv+s03/AK/U/wDQWqbWre3n06fz4Y5dkTsu9QdpweRmrMkUcmzzEVtjBlyOh9ac6q6FWAKkYIPcUAUdAt7eDSrZoYIojJChcogG47Rycdaow2hXxA9nuH2NMXix46OSRj6ZBb6mtyNFjjWNFCqoAUDoAKb5UfnGbYvmFdpbHOPSgB9ZHieQNaR2O2VvtT7HESlmEY5YgD8B+Na9NMcZlExRTIFKhscgHqP0oAz/AA3ctcaTGJNwmhJhkDDByvHI9xg/jVXSoLO7jvZr+OKWcXEiymUAmNQflHPQYwf1rZjijjd3SNVaQ5cgfeOMZNQXGnWNxOJ5rSGST+8y5J+vrQBHrd01rpcskOTKwCRBRklm4GB39fwql4UkEcNxpuJgLZ8x+apVjG3IODz13D8K2HjjcoXRWKHcuR0PTI/Ojyo/P8/y183bt345x1xQBkT21nceI7kXkMMiCzj5kUHHzPnk9KseGWkbR4i7M6hnEbMclowx2n8sVaubCyuZRLcWsMrgY3OgJx6VYAAAAAAHQCgDB8JwBYDMbW1XLSASr/rG/eHrx/Wl19bv+2LOayOZoYJZBH2lAKZU/UHj3xWpb2FlbzGaC1ijkOcsq4Jz1qcxxmVZSimRQVDY5APUfoKAOetrie98QWF8wkit5ElWCJxg4AGWI9Sf0FXfEqyQ28eo2zKlzbsFUkcFXIUg/mD+FabRRtKkjIpdM7WI5GeuKJo45ozHKiuhxlWGRxzQBHYWyWdpHboSQo5Y9WPcn3J5qeiigAooooAKKKKACiiigAooooAKKKKACiiigAooooAKKKKACiiigAooooAKKKKACiiigAooooAKKKKACiiigAooooAKKKKACiiigD//2Q==">
            <a:extLst>
              <a:ext uri="{FF2B5EF4-FFF2-40B4-BE49-F238E27FC236}">
                <a16:creationId xmlns:a16="http://schemas.microsoft.com/office/drawing/2014/main" id="{49220B38-FEAD-4139-A47B-8A9225A884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TAQ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vKP2m/HLeEfAjWGnzmPVtX3QQFT80UeP3kntwQB7t7VtQoyr1FTjuzahRlXqKnHdnq9Fc98NdaHiLwBoes7tz3VlG0h/2wMP8A+PA10NZzi4ScX0M5xcJOL3QUUUVJIUUUUAFFZvibXNL8N6Hc6zrF0ltZ2y7ndup9AB3J6AV5n8C/iRqPxD8X+Jp5YzbaZbRwCxteMopZ8sx7scDPYYxWUq0YzUHuz0cPleIr4Wri4x/d07Xfm2lZd3rf0+R69RRRWp5wUUUUAFFFFABRRRQAUUUUAFFFFABRRRQAUUUUAFFFFABRRXIaz4+0nSPibpPge+xFc6rZvcW0pbguGwIz7sA2Pdcd60p0p1G1FXtr9xMpKO519FFFZlBRRRQAjMFUsxAAGST2r4V+OXjFvGvxDvtRjkLWFufstiO3lKT83/AjlvxFfT37Sni0+Fvhldpby7L/AFQ/YrfB5AYfOw+i5/Eivievp8gwukq8vRfqfUZBhdJV5ei/U+wP2QdW+3fC6TT3fL6bfSRAeiPhx+rNXstfMX7FOpFNX8R6QW4lghuVHurFT/6EK+na8nNafs8XNd9fvPIzan7PFzXfX7wooorzjzgqrq+o2Wk6ZcalqVzHbWltGZJpXOFVR3qyzKqlmIVQMkk8AV8gftH/ABTbxfqzeHtEuD/YNnJ8zqeLuUfxf7g7evX0rmxWJjQhzPfoe9w9kNbOsUqUNIrWT7L/ADfQwPjd8Tb74g67tiMlvodq5+x2xON3bzHH94/oOPXPpP7Eyn7V4pk7BLUfrLXzlX05+xRBjSPE1z/euII/yVj/AOzV42DnKpilKT11/I/WuK8LQwHDlTD0I2iuVL/wJfj3Poeiiivoj8HCiiigAooooAKKKKACiiigAooooAKKKKACiiigAooooAK+JP2xtWuV+OiNazvFNptjbCF0OGjfJkBHvlga+26+Av2p5zcfHjxIx/geGP8AKFBX0nC8FLGNvpF/mjzM1laivU+wvgV49h+IXw+s9ZLIuoRf6PqEQ/gmUDJx6MMMPrjtXd18Kfsn+PD4P+JUOm3k2zStbK2s4J+VJc/un/M7T7N7V911w51gPqWJcY/C9V/l8jfBYj29JN7rcKKKrapeQ6dpl1qFw22G2heaQ+iqCT+grykrux2pX0Pkf9rbxMdY+I66LDJutdGhERAPHnPhnP4DaPwNeN1d13Up9Y1u+1a6YtNe3DzuT6sxP9apV+h4WiqFGNNdEfomFoqhRjTXRHrv7JN4bb4vxW+cC7sZ4iPXAD/+yV9kV8Ofs5zmD40+HSP45ZIz+MT19x18tn8bYlPuv8z5bP42xKfdf5hRRXKfFbxla+BfBd5rk+15wPLtISf9bM33R9O59ga8KUlCLk9jycNh6mJqxo0leUnZLzZ5X+1T8TDpdk3gfRLjbe3UedRlQ8xRHpGD2Zh19F+tfLdWtW1C81XU7nUtQnae7upWlmkbqzE5JqrXy+JruvNyZ/R2QZLSyfBxw8NXvJ93/W3kFfW37HFn5Pw1vrwjBudTkwfUKiD+ea+Sa+3v2btO/s74NaErLh7hHuW/4G7EfpiurK43rX7I+d8Ra/s8pUP5pJfcm/0PRaKKK+gPw0KKKhvru2sbSW7vJ44LeJS0kkjYVR7mhuwm7asmrzf4jfFXTPD5k0/SBHqOpjKtg/uoT/tEdT7D8SK4X4m/Fe71gy6X4deS00/lZLj7ss49v7q/qfbpXlyK0jrHGpZ2IVQO5PSvBxubW9yh9/8AkfOY/O7Xp4f7/wDI+k/ghcatqugXniHWbuW4ub+5IQtwqxpwAo6AZLdK9ArK8H6Uuh+F9N0pRg21uqv7tjLH8ya1a9jDwcKUYy3/AFPdwtN06MYy3tr69QooorY3CiiigAooooAKKKKACiiigAr8+/2m1K/HXxQD3uIz+cSV+glfCf7YFi1n8c9TlwQt3bW86/8AfsIf1Q19NwrK2Lku8X+aPLzZfuU/M8hVmVgysVYHII6g+tfoh8B/GP8AwnHwv0nWpZA16sf2a99fOj4Y/jw3/Aq/O6vpX9hbxO1vr+t+EZpP3d3CL23UnpIhCuB9VKn/AIDXv8SYT22E9ot4a/Lr/n8jzsrrclbl6M+tq88/aN1RtK+DevSI22S4iW1Uj/po4U/oTXodeM/thysnwohRTgSapCD7gK5/mBXwuAgp4mmn3R9hgIKeJpp90fIFFFFfoB+hHcfATP8AwuPwxtxn7b/7I1fdtfEH7Nlq118adAAGfKaWY/RYnr7fr5LiB/v4ry/VnyHED/2iK8v1YV8cftR+NW8TePX0e0m3aboxaBADw83/AC0b8CNo/wB0+tfUHxU8SDwn8P8AWNdDATQW5EGe8rfKn/jxFfAsjvJI0kjF3YlmYnkk9TXxeaVrJU11PsfDjKVUqzx818Pux9Xu/ktPmNooorwz9fHRRvNKkMalnkYIoHck4Ffoh4Y01dH8N6ZpKABbO0ig4/2VA/pXxL8CNDPiD4r6FZsm6GG4F1N6bIvn5+pAH419117eUw92Uz8i8TMYpVaGFXROT+ei/JhRRVDxBq9hoWkz6pqU4htoVyT3J7KB3J7CvWbUVdn5bKSim3sGv6xp+haVNqWqXCwW8Q5J6seygdyfSvmr4kePdS8YXhj+a10uNsw2oPX/AGn9W/QfrVb4h+MtQ8Yat9ouMw2cRItrYHiMep9WPc1y9fL5hmLrvkh8P5nx2Z5rLEN06ekfzCu0+DGh/wBt+PrIOm63sz9ql44+X7o/76Iri6+hv2d9A/s7wrLrMyYn1J8pkciJchfzOT+Vc+XUPbV4rotTmyvD+3xMV0Wr+R6fRRRX2J92FFFFABRRRQAUUUUAFFFFABRRRQAV8qft3eHXW78PeK4o8oyPYTsB0IO+PP1zJ+VfVdcd8Z/B0fjv4c6r4ewouZI/NtHP8E6cofxPB9ia9HKsUsLi4VHt19Hoc2Lo+2oyitz85a9E/Zs1J9L+OHheZG2ia6Ns3uJEZMfmRXn91BNa3UtrcxPDPC7RyxuMMjA4IPuCK7D4FwPc/GXwjHHnI1aB+PRW3H9Aa/SsYlLDVL7cr/I+XoXVWPqj9F68c/a/gaX4SLIvSHUoHb6EOv8ANhXsdcN8e9IbWvhF4htI03ypbfaIx7xEP/JTX5dgZqGIhJ90fd4GahiYSfdHwnRRRX6CfoZ7l+xtpLXXj/UtXZSY7CwKA46PIwA/RWr6zryL9lLwu2g/DNNSuIyl1rMv2o56iIDbGPyy3/Aq9dr4XNqyq4qTWy0+4+Ezasq2Kk1stPuPBf2ztWa38IaNoqNj7beNM49ViX/Fx+VfK1e/ftpzs3ivw/a87UsZJPxaTH/steA18TmEubESP3DgigqOS0bfau397/SwUUVc0PTL3WtYtNJ06EzXd3MsMKDuxP8ALufYVxpXdj6uc4wi5Sdkj6I/Yy8Msqax4unjwHxY2pI6gYaQj8dg/A19H1ieBPDlp4T8I6d4fs8GOzhCs+P9Y55ZvxYk1t19VhqXsqSifzZxBmf9qZjVxK2bsvRaL/MjuriG1tpbm4lWKGJS8jscBVAySa+Yfir42uPF+slYWePSrZiLaI8bv+mjD1P6D8a7P9oPxk0k3/CJ6fLhEw98yn7x6rH/ACJ/CvGa8LNca5y9jB6Lc/Os6zBzl7CD0W/m/wDgBRRRXinz5q+EtFn8Q+I7LR7fO64kAdgPuIOWb8BmvrqxtYbKyhs7ZBHDBGscajsoGAK8r/Z38LfYtLl8TXkeJ7weXbAjlYgeW/4ER+Q969ar6nKcN7KlzveX5H2WS4T2NH2kt5fl0CiiivVPZCiiigAooooAKKKKACiiigAooooAKKKKAPlr9rX4OXM13P8AEDwtaNNvG7VrSJctkf8ALdQOvH3h+PrXGfsXeGJNY+KT688ebTRbZpN5HHnSAog+uC5/Cvtis3Q9B0XQzdnR9LtLD7ZMZ7gW8QQSSEAFjjvxXvU89qrBSwsld2sn5f8ADbHnywEHXVVfcaVNmjjmheGVA8bqVZT0IPBFOorwT0D8/wD4neGJ/B/jnVNBlVhHBMWt2P8AHC3KH8uPqDWr8E/AN14+8Yw2RjddLtiJdQmHRY8/cB/vN0H4ntX1D8bPhPY/EZdPuEvBp2o2jhDc+Xv3wE/MhHcjqPfPrXV+A/COi+C/D8Wi6Jb+XCvzSSNzJM/d3Pc/y6CvpqmeL6quX43p6eZ9PUzxfVUo/G9PTzNy3hit7eO3gjWOKNQiIowFUDAA/Cn0UV8yfMHy3+2pbsvijw9d4O2Sykjz7q+f/Zq8Ar6w/bJ0V7zwNputRrk6bebZCB0SUYz/AN9Kn518n9/evmswjy15eZ/QPA+IjWyWklvG6f3t/k0FfVH7LHwyk0ezHjTXLcpf3UeLCFxzDEerkdmYdPQfWsD9n74IzXE1v4q8aWZjgUiSz06VfmkPUPKOw9FPXvxwfpodK7cvwTT9rNeh8nxvxZCpGWX4OV19uS/9JX6/d3CsrxdrEWgeGr/V5cEW0JZVP8TdFH4kgVq15L+0rqhg8PadpKNg3c5kkH+yg4/Vh+Vehi63saMp9j8gxtf2FCVTsjwq8uZ7y7mu7mQyTzO0kjnqzE5JqGiiviW7n583cK6b4beFpvFniaGwAZbSPEl3IP4Ywen1PQf/AFqw9LsLzVNQg0+wgee5nYLGi9Sf6D3r6l+G/hK28IeHksU2yXcuJLuYD77+g9h0H/169DLsG8RUu/hW/wDkepleAeKq3kvdW/8AkdFbQxW1vHbwRrHFEoREUYCqBgAVJRWX4r8QaR4W0G51zXLxLSxtl3O7dSeyqO7HoAK+u2Ptm1FXexqHgV5z44+Nnw68JSvb3muLe3icNbWC+e4PoSPlB+pFfLvxl+Onibx1cTWGmzTaNoGSq20T7ZJ19ZWHXP8AdHH1615JWbn2PDxOcWfLRXzZ9U61+1lZq5XRvB08q84e7uwn/jqqf51gP+1f4n3fL4V0cD0M0hr51oqeZnnSzPEt/F+R9KWP7WWrK3+neDbGVf8ApjeMh/VTXpfwy+PVn441AWNn4K8RCQECSS3RJ4Yvd3yu2vFPgD8Bb3xksPiLxQJrDQCQ0MQ+Wa8HqP7qf7XU9vWvsDw/ouk+H9Lh0vRdPt7CyhGEhhTao9/c+55NXHmPXwP1youepKy9C+OlFFFWeuFFFYvjfxJZ+EvDV1r1/a31zb2wy0dnAZZD+A6D1JwB60Ck1FXZtVDeXVrZwNcXlzDbQr96SVwij6k8V8e+Pf2nfF2rNJb+F7S30G0OQsrATXBHrkjav4A/WvF/EHiDXfEFybnXNYv9SlJ+9czs+PoCcD8KhzR5FbOKUdIK/wCB936/8afhjopZLrxbYzyL/Babrg/+OAj9a4nVf2pPAFuStjp2uXx7EQJGp/76bP6V8Z0VPOzgnnFd/Ckj6ru/2s9PAP2TwVdue3m3yr/JTVFv2tLj+HwPEPrqR/8AjdfPugeEfFPiAj+xPDuqagD/ABQWrsv/AH1jH612umfAH4rXyqw8M/ZlbvcXUSY+o3Z/SjmkKOMx1T4b/d/wD0+P9rSTI8zwMuO+3Uv/ALXWpZ/tY6GzKLzwhqUQ7mK5R8fmBXmafs0fE9hlrfSEPob0f0FJJ+zT8UFGVttJf2W+H9RReRsq+Yro/uPc9I/aa+Gt4VW6bVtOJPJntNwH4oWruvD3xQ+H2vlV0vxdpUsjdI5JxE5/4C+DXx1qXwD+K1irM3hdrhR3t7qJ8/Qbs/pXJa34G8ZaNn+1vCusWijq0lm+3/voDH60+ZrcpZji6f8AEh+DR+kKMsiB0YMpGQQcgilr83PDXjTxd4YlB0LxFqen7T/q4522fih+U/iK9e8G/tReLtOKQ+JNMstagGAZIx9nmx9RlT/3yKamjppZxRlpNWPq/wAZaFa+JvC2o6DecQ3sDRFsfdJ+6w9wcH8K88+FPwN8OeDpYtS1JhrWsJ8yyypiKE+qJ6/7RyfTFSeB/j78OfE5jhk1RtGvGwPI1ECMZ9pMlD+Y+lepQyxzRLNDIkkbjKujAhh6giplSpzkptXaPpMHneJp4WeHw9W0JatL+r+vfqPooorU4gr56/aSujN40tLXPy29kvHuzMT+gFfQteG/FfwT4n8S/EW4n0vTWe2MESi4kcJHwvPJ6/hXm5rGc6HLBXbaPJzmE54blgrttHjlbHhbw3rHia/FnpFm0zZ/eSHiOMerN2/nXrnhT4JWcDJceJNQN2w5+z22VT8WPJ/DFer6Vp1hpVklnptpDa26fdjiXA/+ufevMw2T1Ju9XRfieRhMiqTfNW0Xbqcz8N/AOm+D7TzFIutSlXE10y9B/dQdl/U967CiivoadKNKKjBWR9TSpQowUIKyQyeWOCF5ppFjijUs7scBVAyST2FfCX7RXxSuPiH4pa3sZXTw9YOVsos4ErdDMw9T29B9TXt/7ZHxAbRPDMPgzTZ9l9qyF7tlPMdsDjb/AMDIx9A3rXx7ROXQ8PNsW2/Yx+YUUUVmeEFe/wD7MXwW/wCEomi8X+KrY/2HE+bS1cY+2OD94/8ATMH/AL6PtnOT+z78EdR8bXsGu+IIJbPw1GwYbgVe9x/CncJ6t+A9R9q2dtb2dpDaWsKQW8KCOKNFwqKBgADsAKuMep7eW5fzv2tRadESIqxoscahUUAKoGAB6CloorU+iCiiigAoIBGCMiiigD5T/a1+Emm6TZHx54atFtYjMF1O1iXEYLHAlUD7vOAR05B9a+aK/Sjx9osXiLwTrOhzKGW9spYhnsxU7T+Bwfwr5v8A2Wfgtb6hBD448XWglg3Z02xlX5XIP+tcHqMj5R3xk9qzlHXQ+fx2XueIXs1ucR8IvgF4p8bRQ6pqTHQtFfDLNMmZpl9Y09P9psD0zX054F+Cnw88JJG9rocWoXi9brUAJ3J9QD8q/gBXowAAwBgUVSikenh8vo0Ftd92IiLGgSNVVQMAAYApaKKo7QooooAKKKKAMHxB4M8JeIFZda8N6VfE9WltULf99YyPzrzXxN+zV8N9V3Pp8OoaLKehtbgsg/4DJu/QivaKKTSZjUw9Kp8UUz5F8UfsqeI7XfJ4d8Q2GpIOkV0jQOfxG5T+lcjaaV8c/hTMZbO012ytUOWEA+1WrfVRuX9Aa+6KKnkRxSyulfmptxfkfLHgr9qq5hZLXxp4dEhHyvc6edrD3MTnH5MPpXtXhH4w/DnxOEXT/E1nDO3/AC73h+zyZ9MPgH8Ca2/Evgfwf4lUjXPDemXzH/lpJbr5n/fY+YfnXmPiT9mL4e6lufTJdU0eQ9BDP5sY/wCAuCf1p+8iowxlLZqS89Ge3RSRyxrJG6ujDKspyCPrTq+aYP2b/GGiS7vC/wAULqzQcqAksP8A6A+P0rYtPhf8c4AEHxiO31ZHkP8A48KLvsarEVvtUn96PfqRmCgsxAA6k14zZfCn4kXGP7a+NWule62UAiJH+9u/pW5p/wAFvCoYSa9qHiHxNJ1P9q6pLIhP+4pC/mDTu+xoqlV/Yt6v/K51t34x8M212LP+2bW4vD0trVvPm/74jy36Vp2N1PdASfYpbaI9PPwrn/gIzj8cH2qPQ9E0fQ7QWmjaXZadAP8AlnbQLGD9cDmr9M2jzfaPHPjB8A9F8f65N4gXW7/TtVlRVYkCaEhRgDYcFenY/hXj2o/sreNoZD9h1zQ7qPsXaSJvy2kfrX2JRUuKZyVcuw9WXNJanx5pn7KvjSaUf2hr2iWkfcxmSVvy2gfrXrfw8/Zx8EeGZ477VjN4ivYyGU3ShYFPqIhwf+BE17RRQooVLLsPTd1H7xEVY0VEUKqjCqBgAelLRRVHcFFFFABRRRQAUUUUAB5GKZBFHBCkMMaxxooVEUYCgdABT6KACiiigAooooAKKKKACiiigAooooAKKKKACiiigAooooAKKKKACiiigAooooAKKKKACiiigAooooAKKKKACiiigArzW6+Nfg62+Ig8CTRaqNXN8liD9mHleY5AB3bvu/MOcV6VXxx8QUVP20rIIoUHWtOY49SsWTUydjjxtedGMXHq0j7HoooqjsCuH+L/AMTND+Gmk2t9q9vdXUl5I0dvb24XcxUZJO4gADjn3FdxXxV+07q9947+L99pGkK1zb+HrOVNq9B5amSd/wAMbf8AgIqZOyOPHYh0KV47vY+w/C2tWfiLw5p2u2DZtr+3SePPUBhnB9x0P0q1qV3HYadc30yu0dtC8zhBliFBJAHc8V4V+xT4q/tTwFe+GbiTdPo9xuiBPPkS5Yfkwf8AMV7vfqr2NwjqGVomBB7jFNO6NcPW9tSU11OD+GHxg8J/ETV7nS/D6aks9tb/AGh/tNuEXbuC8EMeckV6FXx9+w1/yUbXP+wSf/RyV9g0ou6MsDXlXoqctzL8Wa5Z+GfDd/r+oJO9pYwmaYQpufaOuBkZrB+F3xJ8O/Ea0vrnw8t8qWMiRy/aYRGcsCRjBOelW/iyiyfC/wAUI6hlOk3OQf8Ark1eJfsIf8i/4p/6+4P/AEBqG9bDqVpxxMKa2aZ1V1+0x8ObW6mtpoddEkMjRuPsa8EHB/j9qm0z9pT4YXl0sEt1qlkGOPNuLM7B9dpY/pXhnwq0TSNa/al1LSdW062vbBr7Us28yBkO0yEcH0NfQfjj4DfDzxDo81vY6HbaLfbD5F1ZLs2N23KOGHqCPxFJOTOOjWxdaLlFrR2PSdH1PT9Y02HUtKvYL2znXdFNA4dGHsRWF8S/HWi/D/QI9b16O8a0kuFtwbaIOwdgSMgkcfKa+aP2Q/EOreHfilfeAryVjaXXno0JbKx3MOcsvpkKwPrx6V65+2Mit8ErtmUEre2xU+h34/kTT5rq50QxbqYaVWKs1f70VP8Ahp/4a/8APLXv/ANf/i6n039pT4dX+o21hBHrnm3MyQx7rNQNzMAM/P0ya539lfwJ4N8QfCS31HXPDOl6heG9nQzXFuruVDcDJ9K9Zt/hd8O7e4juIPBmiRyxOHjdbVQVYHII980lzMii8XUhGfMrPyOwqDULu3sLC4vrqQR29vE0srnoqqMk/kKnrxj9r/xZ/wAI/wDCx9Jgl2Xmty/ZVweRCPmlP5YX/gVU3ZHbWqqlTc30Ok+EPxb8P/Eu61S30e1vLV7DY2262hpUbI3AAnABGPxFd5qF1HY2FxezbvKt4mlfaMnaoJOPyr4b+AeqX/w7+NekQasrWsWoxx29wrHA8u4RXiY/iUP5190XEMVxBJbzRrJFIpR0YcMpGCDSi7o5sDiZV6T5viR4oP2n/hrj/Va9/wCAa/8AxdH/AA0/8Nf+eWvf+Aa//F12/wDwqT4Z/wDQk6L/AOAwr5a/ah8OaF4f+L+maZomlWun2Ulnbu8ECbUZjK4JI9wAKTckc+Jq4uhDnbX3Ht3/AA0/8Nf+eWvf+Aa//F13nwz+JHh74haVf6l4fS+8mxkEcouIQjFiu7gAnPFR/wDCpPhn/wBCTov/AIDCt7wv4X8PeF7ea38PaPaaZFO4eVLePaHYDGT+FNXOylHEqX7ySt5HlTftO/DZWKtDrwIOCPsS9f8Avuk/4af+Gv8Azy17/wAA1/8Ai68T/Zz0DRde+Oup6XrWl2uoWSxXbCCeMOgIkABwfTNfU3/CqPhr/wBCRoX/AICLSTbOPD1cXXi5Jre2xq/D/wAXaV448MQeItFFyLKd3RBPGEfKsVOQCe4rfqhoOjaVoOmppui6fb2FlGSyQQIFRSTkkAepq/VnqQ5uVc24UUUUFBRRRQAV8dfET/k9Ox/7DGm/+gxV9i18dfET/k9Ox/7DGm/+gxVM9jzcz+CH+JH2LRRRVHpHPfEjxJD4Q8C6v4imx/oVszxqf45Dwi/ixArwP9jHwodSh8R+NtZj+0Nfl7GNpBnzA3zTt+JKj8DU37b/AIrMdho/gm0cmS5f7bdKvXapKxr+Lbjj/ZFcn8Pfjl4i8F+DtO8Naf8ADvzIbKMqZWeUNKxJLOQE6kkms21zHj18TT+trnekV+LKHwjnl+Ff7S83hy7kKWc90+mOWOA0chBgf8/L/M19m3n/AB6Tf9c2/lX5/fGLxjqXjTxZD4qufDr6DdLEkTMpciR0JKtlgMMBgfgK+3fht4jTxl8NtK1+MgyXlmPNA/hlA2uP++gacH0HllWN50o7LVeh8z/sN/8AJRtc/wCwSf8A0clfYNfHf7FMqWXxY1jT7g7J5NNkjVT3ZJU3D+f5V9iU4bG2Vf7uvmc18VP+SZeJ/wDsE3P/AKKavEP2D/8AkX/FP/X3B/6A1e0fGO7hsvhT4puLhwkY0q4XJ9WQqB+JIFeO/sJ2s0fhLxJeMpEUt/FGh9SseT/6EKH8SCr/AL5T9GcD8G7m3tP2tNRnuriK3iF/qeXlcKo/1nc19HfEn4seD/BehT3s2r2d7e7D9msreZZJJn7AhT8q56sf/rV8maL4Ng8fftDa14Yub6SxjuNSv3M0aByNju3Q/SrHxw+EF18LL7TdRhlOtaLO4DSzR7AJQcmJwp4DAcEH19KhNpHnUcRWo0ZuEdLvX/gHYfsg+GdV8QfEe/8AiFqETLa25m2ykYE1zLncF9QoZifTIr1f9sT/AJIhff8AX5bf+jBXYfBnxH4b8T/D7Tr7wxawWNnGgieyiUL9lkH3oyB+ee4IPeuP/bE/5Ihff9flt/6MFVa0TvVGNLBSUXe6bueP/Ar48eHvh94Ai8Oalo2qXdwlzLMZIDHsw5yB8zA17R8KfjponxE8VDw/pOg6rbyiB53mnMexFXA52sTySB+NYX7I2g6HqHwbt7i/0bTruY31wDJPao7YDcDJGa9o03RdG02ZptN0mwspGXaz29skbEehKgcURTsgwUK/s4PnXL2sX6+R/ivI3xW/ae07wjAxk0zTJRay7egVPnuG/TZ/wEV9L/EnxLD4Q8C6v4imI/0K2Z41P8ch4RfxYgV8TfBvx7q/gjxDqPieDwy+vXt8jRmdy4CFm3OQVU5JOM/Sib6E5jWjzQpS2bu/RHp37bnhX7FqWheMLCPyldPsM5QY2unzRH8tw/4CK+gfhF4oXxj8ONF8Qbg01xbKtxg9Jl+WT/x4E/jXy98UfjR4g8feDLvw3qPw/NtHMySJOjSs0LqwIYApz3H0Jrrv2G/FW6LWvBtxJyhF/aKT2OEkA/HYfxNJNcxlQxFP64+R6S/M+nq+OP2wv+S56T/14Wv/AKOkr7Hr44/bC/5LnpP/AF4Wv/o6SqnsdGa/wPmj7Hoooqj0j4L+FnjrT/h38X9V8QalZ3V3Bm6g8u327stJwfmIGOK9vX9q7wizBV8M66zE4ABiyT/33Xmv7M1jY6j+0DqtvqFnb3cPlXjeXPErrkSDnBGK+t18K+F1YMvhvR1YHIIsY8g/981nFOx4mAhXlTbpzSV30NS1kaa2imaNomdAxRuqkjofpUlFFaHthRRRQAUUUUAFfFHxt1i38PftXSa7dRySwaffWNzIkeNzKkcTEDPGeK+16wdX8J+D9QvJNQ1bw3od1cyYDz3NlE7tgYGWYZPAApSVzkxmHlXgoxdmnc8c/wCGrPBf/QA17/vmL/4uu4+Efxg0T4kXuo2+laXqVmmnwrLNNdBAg3EgD5WPPBP4V0g8AeBMf8iZ4d/8FsP/AMTV7SfD/hvSUubXSdF0qxW4XFxFbW0cYlGCPmCgZGCevrSSYqdPEqSc5pr0Plf4fg/Fz9qa68RSgy6VpsxukyMr5UJCQD8W2t+dfX9ZeieHvD+hNK2i6JpumGYASG0tUi346A7QM9T+dah4600rF4Wg6MXzO7buzzz9orwp/wAJd8JtXsYo995ax/bbXHXzI+cD6ruX8a8j/Yg8ZI0GqeBrqXDqxvrIE9QcCRR9Dtb8Wr6ebG07sY75rF0zwj4U0u+S/wBN8NaNZXaZ2z29lHG65GDhgMjINJrW5NTDN141ovbR+Z8o/G7wv4j+EvxcX4geG4WGmXF0bqGVVJjikfPmQSY6Bstj1B45Fer+Gv2nPh/faYkutJqGk3oX95D9naZC3+yy9R9QK9tu7e3vLWS2uoIriCRdrxyoGRh6EHgiuGufg38Lbi4NzJ4L0sMxz8isi5/3VIH6UWa2MfqtajNuhJWfRngXxa+KGtfGi9t/AXw+0e9NhLKrzvIuHnweC+MiONTycnnA+lfR/wAJPBlt4B8B2HhyCRZZYlMlzMBjzZm5dvp2HsBWx4e8PaD4cs/suhaRY6ZAeq20Kpu+uOv41qZoS6m1DDOE3UqO8n+HofGnwVljj/a7vd7Ab9R1NF9yfN4/SvrTxn4c0zxZ4ZvfD+sQiW0u4yjeqH+F19GBwQfam2/hXwta6sNWt/Dujw6j5jSC6SzjWXe2dzbwM5OTk57mthmVfvMB9TQlYMLhvYwlCWt2/wAT4m8Fa5rv7P8A8XrrRda8yXSZnCXaqPlngJ+S4Qeo9P8AeWvcf2tLy11D4BTX9jcR3FrcXFrJDKhyrqXBBB+lep6z4d8N69NHNrGh6VqckS7Ue6tY5igPOAWBwKdJ4f8AD8uiJosmi6ZJpSEbLNrZDApByMJjaOeenWjl0sZU8HOFOdJS917eR8rfAb47eGfh/wDD2Hw7qml6rc3KXMsxe3WMphzkdWBz+Feh2H7UXg++vreytvD+vvPcSrFGoSLlmIAH3/U16r/wr/wJ/wBCX4d/8FsP/wATUlv4H8FWlxHdW/hLQIJoWEkcqafErIw5DAheCPWhJ9xU8PiqcVFTVl5HhP7bnil/smi+BrFi093ILy5jXkkA7Yl/Ftx/4CK9u+E3hePwb8PNG8PKoEttbg3BA+9M3zSH/von8MVp3/hnw3qGppqt9oGl3V+hUpdTWiPKu3lcMRkY7elajSRqyq0iqzdATgmmlrc6KdBqtKrJ76LyQ48jB6V8Q6wzfBj9plrpEZNNjvPOCjo1nP8AeA9doYj6pX29WRrHhnwzrlwl1q+gaTqUypsWW6tI5WC5zgFgeMk8e9KSuTi8M6yi4uzTujUt5oriCOeCRZIpFDo6nIZSMgivjn9sZ1j+N+lyOcKun2zH6CaSvsO2itrO3itbeOK3hiQJHEgCqigYAAHQe1Zus+FvDOtXQu9Y8O6TqNwECCW6s45XCjOBlgTjk8e9OSuh4vDvEU+ROxroyuiupyrDIPqKWmRmMARxlAFGAq9hT++O9M6j4N+E/jnTPh78YdV8QarbXVzb5uoNlsFL7mk4PzEDHFe5f8NV+CP+gFr3/fEX/wAXXrsngPwPJK0kng7w87uSzM2nQksT1J+Wm/8ACA+A84/4Qzw5n0/s2H/4moUWjy6OExNFOMJq3oN+GPjOy8e+FI/EenWN5Z2ssrxxrchQzbTgt8pIxnI/CunqtpdjYabYx2OmWdtZ2kWRHDbxhI0ycnCjgck1Zqz0oKSiuZ6hRRRQUFFFFABWOscN14iu47xEkMUSeRHIMjac7mAPvxn2rYqveWVpebftNvHKV+6WHI/GgBrBYdMkFiq4SNvKVORkA4A/GsOSG1Xw7Y3dqFN4zxNHKPvvIWG4E9Tn5siukijjhjWOJFRFGFVRgCoItPsork3EdrEspJO4Lzk9TQBU8UxmXSGjDtGWliAdeqkuvIrI1a61G6057WdGha0ZPtMgGFlO4bQvsfvH8q6mWOOVdsiK65BwRnkHIpJoo5ozHKiuh6qwyDQBV17/AJAl9/1wf/0E1hXE2pDSpdHfzN6QM5uscNDt45/vfw/rXUSIkkbRyKGRgQykcEUNGjRmNlBQjaVI4x6UAVrD5tHtx1zbr/6DWREyt4U0tFILF7dQPcOMj8MH8q6FFVEVEUKqjAA6AVXi0+yiuTcx2sSzEk7gvOT1NAFbxOobQrpTkAqBkHkfMKzjNcw6np2m32ZJY7gtDPjiVNjdfRhxn866GWOOaMxyoroeqkZBoeON2RnRWKHcpI6H1FAGfrv+s03/AK/U/wDQWqbWre3n06fz4Y5dkTsu9QdpweRmrMkUcmzzEVtjBlyOh9ac6q6FWAKkYIPcUAUdAt7eDSrZoYIojJChcogG47Rycdaow2hXxA9nuH2NMXix46OSRj6ZBb6mtyNFjjWNFCqoAUDoAKb5UfnGbYvmFdpbHOPSgB9ZHieQNaR2O2VvtT7HESlmEY5YgD8B+Na9NMcZlExRTIFKhscgHqP0oAz/AA3ctcaTGJNwmhJhkDDByvHI9xg/jVXSoLO7jvZr+OKWcXEiymUAmNQflHPQYwf1rZjijjd3SNVaQ5cgfeOMZNQXGnWNxOJ5rSGST+8y5J+vrQBHrd01rpcskOTKwCRBRklm4GB39fwql4UkEcNxpuJgLZ8x+apVjG3IODz13D8K2HjjcoXRWKHcuR0PTI/Ojyo/P8/y183bt345x1xQBkT21nceI7kXkMMiCzj5kUHHzPnk9KseGWkbR4i7M6hnEbMclowx2n8sVaubCyuZRLcWsMrgY3OgJx6VYAAAAAAHQCgDB8JwBYDMbW1XLSASr/rG/eHrx/Wl19bv+2LOayOZoYJZBH2lAKZU/UHj3xWpb2FlbzGaC1ijkOcsq4Jz1qcxxmVZSimRQVDY5APUfoKAOetrie98QWF8wkit5ElWCJxg4AGWI9Sf0FXfEqyQ28eo2zKlzbsFUkcFXIUg/mD+FabRRtKkjIpdM7WI5GeuKJo45ozHKiuhxlWGRxzQBHYWyWdpHboSQo5Y9WPcn3J5qeiigAooooAKKKKACiiigAooooAKKKKACiiigAooooAKKKKACiiigAooooAKKKKACiiigAooooAKKKKACiiigAooooAKKKKACiiigD//2Q==">
            <a:extLst>
              <a:ext uri="{FF2B5EF4-FFF2-40B4-BE49-F238E27FC236}">
                <a16:creationId xmlns:a16="http://schemas.microsoft.com/office/drawing/2014/main" id="{E2CFF792-A06A-434B-92F2-FCFD334CCD1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DTAQ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vKP2m/HLeEfAjWGnzmPVtX3QQFT80UeP3kntwQB7t7VtQoyr1FTjuzahRlXqKnHdnq9Fc98NdaHiLwBoes7tz3VlG0h/2wMP8A+PA10NZzi4ScX0M5xcJOL3QUUUVJIUUUUAFFZvibXNL8N6Hc6zrF0ltZ2y7ndup9AB3J6AV5n8C/iRqPxD8X+Jp5YzbaZbRwCxteMopZ8sx7scDPYYxWUq0YzUHuz0cPleIr4Wri4x/d07Xfm2lZd3rf0+R69RRRWp5wUUUUAFFFFABRRRQAUUUUAFFFFABRRRQAUUUUAFFFFABRRXIaz4+0nSPibpPge+xFc6rZvcW0pbguGwIz7sA2Pdcd60p0p1G1FXtr9xMpKO519FFFZlBRRRQAjMFUsxAAGST2r4V+OXjFvGvxDvtRjkLWFufstiO3lKT83/AjlvxFfT37Sni0+Fvhldpby7L/AFQ/YrfB5AYfOw+i5/Eivievp8gwukq8vRfqfUZBhdJV5ei/U+wP2QdW+3fC6TT3fL6bfSRAeiPhx+rNXstfMX7FOpFNX8R6QW4lghuVHurFT/6EK+na8nNafs8XNd9fvPIzan7PFzXfX7wooorzjzgqrq+o2Wk6ZcalqVzHbWltGZJpXOFVR3qyzKqlmIVQMkk8AV8gftH/ABTbxfqzeHtEuD/YNnJ8zqeLuUfxf7g7evX0rmxWJjQhzPfoe9w9kNbOsUqUNIrWT7L/ADfQwPjd8Tb74g67tiMlvodq5+x2xON3bzHH94/oOPXPpP7Eyn7V4pk7BLUfrLXzlX05+xRBjSPE1z/euII/yVj/AOzV42DnKpilKT11/I/WuK8LQwHDlTD0I2iuVL/wJfj3Poeiiivoj8HCiiigAooooAKKKKACiiigAooooAKKKKACiiigAooooAK+JP2xtWuV+OiNazvFNptjbCF0OGjfJkBHvlga+26+Av2p5zcfHjxIx/geGP8AKFBX0nC8FLGNvpF/mjzM1laivU+wvgV49h+IXw+s9ZLIuoRf6PqEQ/gmUDJx6MMMPrjtXd18Kfsn+PD4P+JUOm3k2zStbK2s4J+VJc/un/M7T7N7V911w51gPqWJcY/C9V/l8jfBYj29JN7rcKKKrapeQ6dpl1qFw22G2heaQ+iqCT+grykrux2pX0Pkf9rbxMdY+I66LDJutdGhERAPHnPhnP4DaPwNeN1d13Up9Y1u+1a6YtNe3DzuT6sxP9apV+h4WiqFGNNdEfomFoqhRjTXRHrv7JN4bb4vxW+cC7sZ4iPXAD/+yV9kV8Ofs5zmD40+HSP45ZIz+MT19x18tn8bYlPuv8z5bP42xKfdf5hRRXKfFbxla+BfBd5rk+15wPLtISf9bM33R9O59ga8KUlCLk9jycNh6mJqxo0leUnZLzZ5X+1T8TDpdk3gfRLjbe3UedRlQ8xRHpGD2Zh19F+tfLdWtW1C81XU7nUtQnae7upWlmkbqzE5JqrXy+JruvNyZ/R2QZLSyfBxw8NXvJ93/W3kFfW37HFn5Pw1vrwjBudTkwfUKiD+ea+Sa+3v2btO/s74NaErLh7hHuW/4G7EfpiurK43rX7I+d8Ra/s8pUP5pJfcm/0PRaKKK+gPw0KKKhvru2sbSW7vJ44LeJS0kkjYVR7mhuwm7asmrzf4jfFXTPD5k0/SBHqOpjKtg/uoT/tEdT7D8SK4X4m/Fe71gy6X4deS00/lZLj7ss49v7q/qfbpXlyK0jrHGpZ2IVQO5PSvBxubW9yh9/8AkfOY/O7Xp4f7/wDI+k/ghcatqugXniHWbuW4ub+5IQtwqxpwAo6AZLdK9ArK8H6Uuh+F9N0pRg21uqv7tjLH8ya1a9jDwcKUYy3/AFPdwtN06MYy3tr69QooorY3CiiigAooooAKKKKACiiigAr8+/2m1K/HXxQD3uIz+cSV+glfCf7YFi1n8c9TlwQt3bW86/8AfsIf1Q19NwrK2Lku8X+aPLzZfuU/M8hVmVgysVYHII6g+tfoh8B/GP8AwnHwv0nWpZA16sf2a99fOj4Y/jw3/Aq/O6vpX9hbxO1vr+t+EZpP3d3CL23UnpIhCuB9VKn/AIDXv8SYT22E9ot4a/Lr/n8jzsrrclbl6M+tq88/aN1RtK+DevSI22S4iW1Uj/po4U/oTXodeM/thysnwohRTgSapCD7gK5/mBXwuAgp4mmn3R9hgIKeJpp90fIFFFFfoB+hHcfATP8AwuPwxtxn7b/7I1fdtfEH7Nlq118adAAGfKaWY/RYnr7fr5LiB/v4ry/VnyHED/2iK8v1YV8cftR+NW8TePX0e0m3aboxaBADw83/AC0b8CNo/wB0+tfUHxU8SDwn8P8AWNdDATQW5EGe8rfKn/jxFfAsjvJI0kjF3YlmYnkk9TXxeaVrJU11PsfDjKVUqzx818Pux9Xu/ktPmNooorwz9fHRRvNKkMalnkYIoHck4Ffoh4Y01dH8N6ZpKABbO0ig4/2VA/pXxL8CNDPiD4r6FZsm6GG4F1N6bIvn5+pAH419117eUw92Uz8i8TMYpVaGFXROT+ei/JhRRVDxBq9hoWkz6pqU4htoVyT3J7KB3J7CvWbUVdn5bKSim3sGv6xp+haVNqWqXCwW8Q5J6seygdyfSvmr4kePdS8YXhj+a10uNsw2oPX/AGn9W/QfrVb4h+MtQ8Yat9ouMw2cRItrYHiMep9WPc1y9fL5hmLrvkh8P5nx2Z5rLEN06ekfzCu0+DGh/wBt+PrIOm63sz9ql44+X7o/76Iri6+hv2d9A/s7wrLrMyYn1J8pkciJchfzOT+Vc+XUPbV4rotTmyvD+3xMV0Wr+R6fRRRX2J92FFFFABRRRQAUUUUAFFFFABRRRQAV8qft3eHXW78PeK4o8oyPYTsB0IO+PP1zJ+VfVdcd8Z/B0fjv4c6r4ewouZI/NtHP8E6cofxPB9ia9HKsUsLi4VHt19Hoc2Lo+2oyitz85a9E/Zs1J9L+OHheZG2ia6Ns3uJEZMfmRXn91BNa3UtrcxPDPC7RyxuMMjA4IPuCK7D4FwPc/GXwjHHnI1aB+PRW3H9Aa/SsYlLDVL7cr/I+XoXVWPqj9F68c/a/gaX4SLIvSHUoHb6EOv8ANhXsdcN8e9IbWvhF4htI03ypbfaIx7xEP/JTX5dgZqGIhJ90fd4GahiYSfdHwnRRRX6CfoZ7l+xtpLXXj/UtXZSY7CwKA46PIwA/RWr6zryL9lLwu2g/DNNSuIyl1rMv2o56iIDbGPyy3/Aq9dr4XNqyq4qTWy0+4+Ezasq2Kk1stPuPBf2ztWa38IaNoqNj7beNM49ViX/Fx+VfK1e/ftpzs3ivw/a87UsZJPxaTH/steA18TmEubESP3DgigqOS0bfau397/SwUUVc0PTL3WtYtNJ06EzXd3MsMKDuxP8ALufYVxpXdj6uc4wi5Sdkj6I/Yy8Msqax4unjwHxY2pI6gYaQj8dg/A19H1ieBPDlp4T8I6d4fs8GOzhCs+P9Y55ZvxYk1t19VhqXsqSifzZxBmf9qZjVxK2bsvRaL/MjuriG1tpbm4lWKGJS8jscBVAySa+Yfir42uPF+slYWePSrZiLaI8bv+mjD1P6D8a7P9oPxk0k3/CJ6fLhEw98yn7x6rH/ACJ/CvGa8LNca5y9jB6Lc/Os6zBzl7CD0W/m/wDgBRRRXinz5q+EtFn8Q+I7LR7fO64kAdgPuIOWb8BmvrqxtYbKyhs7ZBHDBGscajsoGAK8r/Z38LfYtLl8TXkeJ7weXbAjlYgeW/4ER+Q969ar6nKcN7KlzveX5H2WS4T2NH2kt5fl0CiiivVPZCiiigAooooAKKKKACiiigAooooAKKKKAPlr9rX4OXM13P8AEDwtaNNvG7VrSJctkf8ALdQOvH3h+PrXGfsXeGJNY+KT688ebTRbZpN5HHnSAog+uC5/Cvtis3Q9B0XQzdnR9LtLD7ZMZ7gW8QQSSEAFjjvxXvU89qrBSwsld2sn5f8ADbHnywEHXVVfcaVNmjjmheGVA8bqVZT0IPBFOorwT0D8/wD4neGJ/B/jnVNBlVhHBMWt2P8AHC3KH8uPqDWr8E/AN14+8Yw2RjddLtiJdQmHRY8/cB/vN0H4ntX1D8bPhPY/EZdPuEvBp2o2jhDc+Xv3wE/MhHcjqPfPrXV+A/COi+C/D8Wi6Jb+XCvzSSNzJM/d3Pc/y6CvpqmeL6quX43p6eZ9PUzxfVUo/G9PTzNy3hit7eO3gjWOKNQiIowFUDAA/Cn0UV8yfMHy3+2pbsvijw9d4O2Sykjz7q+f/Zq8Ar6w/bJ0V7zwNputRrk6bebZCB0SUYz/AN9Kn518n9/evmswjy15eZ/QPA+IjWyWklvG6f3t/k0FfVH7LHwyk0ezHjTXLcpf3UeLCFxzDEerkdmYdPQfWsD9n74IzXE1v4q8aWZjgUiSz06VfmkPUPKOw9FPXvxwfpodK7cvwTT9rNeh8nxvxZCpGWX4OV19uS/9JX6/d3CsrxdrEWgeGr/V5cEW0JZVP8TdFH4kgVq15L+0rqhg8PadpKNg3c5kkH+yg4/Vh+Vehi63saMp9j8gxtf2FCVTsjwq8uZ7y7mu7mQyTzO0kjnqzE5JqGiiviW7n583cK6b4beFpvFniaGwAZbSPEl3IP4Ywen1PQf/AFqw9LsLzVNQg0+wgee5nYLGi9Sf6D3r6l+G/hK28IeHksU2yXcuJLuYD77+g9h0H/169DLsG8RUu/hW/wDkepleAeKq3kvdW/8AkdFbQxW1vHbwRrHFEoREUYCqBgAVJRWX4r8QaR4W0G51zXLxLSxtl3O7dSeyqO7HoAK+u2Ptm1FXexqHgV5z44+Nnw68JSvb3muLe3icNbWC+e4PoSPlB+pFfLvxl+Onibx1cTWGmzTaNoGSq20T7ZJ19ZWHXP8AdHH1615JWbn2PDxOcWfLRXzZ9U61+1lZq5XRvB08q84e7uwn/jqqf51gP+1f4n3fL4V0cD0M0hr51oqeZnnSzPEt/F+R9KWP7WWrK3+neDbGVf8ApjeMh/VTXpfwy+PVn441AWNn4K8RCQECSS3RJ4Yvd3yu2vFPgD8Bb3xksPiLxQJrDQCQ0MQ+Wa8HqP7qf7XU9vWvsDw/ouk+H9Lh0vRdPt7CyhGEhhTao9/c+55NXHmPXwP1youepKy9C+OlFFFWeuFFFYvjfxJZ+EvDV1r1/a31zb2wy0dnAZZD+A6D1JwB60Ck1FXZtVDeXVrZwNcXlzDbQr96SVwij6k8V8e+Pf2nfF2rNJb+F7S30G0OQsrATXBHrkjav4A/WvF/EHiDXfEFybnXNYv9SlJ+9czs+PoCcD8KhzR5FbOKUdIK/wCB936/8afhjopZLrxbYzyL/Babrg/+OAj9a4nVf2pPAFuStjp2uXx7EQJGp/76bP6V8Z0VPOzgnnFd/Ckj6ru/2s9PAP2TwVdue3m3yr/JTVFv2tLj+HwPEPrqR/8AjdfPugeEfFPiAj+xPDuqagD/ABQWrsv/AH1jH612umfAH4rXyqw8M/ZlbvcXUSY+o3Z/SjmkKOMx1T4b/d/wD0+P9rSTI8zwMuO+3Uv/ALXWpZ/tY6GzKLzwhqUQ7mK5R8fmBXmafs0fE9hlrfSEPob0f0FJJ+zT8UFGVttJf2W+H9RReRsq+Yro/uPc9I/aa+Gt4VW6bVtOJPJntNwH4oWruvD3xQ+H2vlV0vxdpUsjdI5JxE5/4C+DXx1qXwD+K1irM3hdrhR3t7qJ8/Qbs/pXJa34G8ZaNn+1vCusWijq0lm+3/voDH60+ZrcpZji6f8AEh+DR+kKMsiB0YMpGQQcgilr83PDXjTxd4YlB0LxFqen7T/q4522fih+U/iK9e8G/tReLtOKQ+JNMstagGAZIx9nmx9RlT/3yKamjppZxRlpNWPq/wAZaFa+JvC2o6DecQ3sDRFsfdJ+6w9wcH8K88+FPwN8OeDpYtS1JhrWsJ8yyypiKE+qJ6/7RyfTFSeB/j78OfE5jhk1RtGvGwPI1ECMZ9pMlD+Y+lepQyxzRLNDIkkbjKujAhh6giplSpzkptXaPpMHneJp4WeHw9W0JatL+r+vfqPooorU4gr56/aSujN40tLXPy29kvHuzMT+gFfQteG/FfwT4n8S/EW4n0vTWe2MESi4kcJHwvPJ6/hXm5rGc6HLBXbaPJzmE54blgrttHjlbHhbw3rHia/FnpFm0zZ/eSHiOMerN2/nXrnhT4JWcDJceJNQN2w5+z22VT8WPJ/DFer6Vp1hpVklnptpDa26fdjiXA/+ufevMw2T1Ju9XRfieRhMiqTfNW0Xbqcz8N/AOm+D7TzFIutSlXE10y9B/dQdl/U967CiivoadKNKKjBWR9TSpQowUIKyQyeWOCF5ppFjijUs7scBVAyST2FfCX7RXxSuPiH4pa3sZXTw9YOVsos4ErdDMw9T29B9TXt/7ZHxAbRPDMPgzTZ9l9qyF7tlPMdsDjb/AMDIx9A3rXx7ROXQ8PNsW2/Yx+YUUUVmeEFe/wD7MXwW/wCEomi8X+KrY/2HE+bS1cY+2OD94/8ATMH/AL6PtnOT+z78EdR8bXsGu+IIJbPw1GwYbgVe9x/CncJ6t+A9R9q2dtb2dpDaWsKQW8KCOKNFwqKBgADsAKuMep7eW5fzv2tRadESIqxoscahUUAKoGAB6CloorU+iCiiigAoIBGCMiiigD5T/a1+Emm6TZHx54atFtYjMF1O1iXEYLHAlUD7vOAR05B9a+aK/Sjx9osXiLwTrOhzKGW9spYhnsxU7T+Bwfwr5v8A2Wfgtb6hBD448XWglg3Z02xlX5XIP+tcHqMj5R3xk9qzlHXQ+fx2XueIXs1ucR8IvgF4p8bRQ6pqTHQtFfDLNMmZpl9Y09P9psD0zX054F+Cnw88JJG9rocWoXi9brUAJ3J9QD8q/gBXowAAwBgUVSikenh8vo0Ftd92IiLGgSNVVQMAAYApaKKo7QooooAKKKKAMHxB4M8JeIFZda8N6VfE9WltULf99YyPzrzXxN+zV8N9V3Pp8OoaLKehtbgsg/4DJu/QivaKKTSZjUw9Kp8UUz5F8UfsqeI7XfJ4d8Q2GpIOkV0jQOfxG5T+lcjaaV8c/hTMZbO012ytUOWEA+1WrfVRuX9Aa+6KKnkRxSyulfmptxfkfLHgr9qq5hZLXxp4dEhHyvc6edrD3MTnH5MPpXtXhH4w/DnxOEXT/E1nDO3/AC73h+zyZ9MPgH8Ca2/Evgfwf4lUjXPDemXzH/lpJbr5n/fY+YfnXmPiT9mL4e6lufTJdU0eQ9BDP5sY/wCAuCf1p+8iowxlLZqS89Ge3RSRyxrJG6ujDKspyCPrTq+aYP2b/GGiS7vC/wAULqzQcqAksP8A6A+P0rYtPhf8c4AEHxiO31ZHkP8A48KLvsarEVvtUn96PfqRmCgsxAA6k14zZfCn4kXGP7a+NWule62UAiJH+9u/pW5p/wAFvCoYSa9qHiHxNJ1P9q6pLIhP+4pC/mDTu+xoqlV/Yt6v/K51t34x8M212LP+2bW4vD0trVvPm/74jy36Vp2N1PdASfYpbaI9PPwrn/gIzj8cH2qPQ9E0fQ7QWmjaXZadAP8AlnbQLGD9cDmr9M2jzfaPHPjB8A9F8f65N4gXW7/TtVlRVYkCaEhRgDYcFenY/hXj2o/sreNoZD9h1zQ7qPsXaSJvy2kfrX2JRUuKZyVcuw9WXNJanx5pn7KvjSaUf2hr2iWkfcxmSVvy2gfrXrfw8/Zx8EeGZ477VjN4ivYyGU3ShYFPqIhwf+BE17RRQooVLLsPTd1H7xEVY0VEUKqjCqBgAelLRRVHcFFFFABRRRQAUUUUAB5GKZBFHBCkMMaxxooVEUYCgdABT6KACiiigAooooAKKKKACiiigAooooAKKKKACiiigAooooAKKKKACiiigAooooAKKKKACiiigAooooAKKKKACiiigArzW6+Nfg62+Ig8CTRaqNXN8liD9mHleY5AB3bvu/MOcV6VXxx8QUVP20rIIoUHWtOY49SsWTUydjjxtedGMXHq0j7HoooqjsCuH+L/AMTND+Gmk2t9q9vdXUl5I0dvb24XcxUZJO4gADjn3FdxXxV+07q9947+L99pGkK1zb+HrOVNq9B5amSd/wAMbf8AgIqZOyOPHYh0KV47vY+w/C2tWfiLw5p2u2DZtr+3SePPUBhnB9x0P0q1qV3HYadc30yu0dtC8zhBliFBJAHc8V4V+xT4q/tTwFe+GbiTdPo9xuiBPPkS5Yfkwf8AMV7vfqr2NwjqGVomBB7jFNO6NcPW9tSU11OD+GHxg8J/ETV7nS/D6aks9tb/AGh/tNuEXbuC8EMeckV6FXx9+w1/yUbXP+wSf/RyV9g0ou6MsDXlXoqctzL8Wa5Z+GfDd/r+oJO9pYwmaYQpufaOuBkZrB+F3xJ8O/Ea0vrnw8t8qWMiRy/aYRGcsCRjBOelW/iyiyfC/wAUI6hlOk3OQf8Ark1eJfsIf8i/4p/6+4P/AEBqG9bDqVpxxMKa2aZ1V1+0x8ObW6mtpoddEkMjRuPsa8EHB/j9qm0z9pT4YXl0sEt1qlkGOPNuLM7B9dpY/pXhnwq0TSNa/al1LSdW062vbBr7Us28yBkO0yEcH0NfQfjj4DfDzxDo81vY6HbaLfbD5F1ZLs2N23KOGHqCPxFJOTOOjWxdaLlFrR2PSdH1PT9Y02HUtKvYL2znXdFNA4dGHsRWF8S/HWi/D/QI9b16O8a0kuFtwbaIOwdgSMgkcfKa+aP2Q/EOreHfilfeAryVjaXXno0JbKx3MOcsvpkKwPrx6V65+2Mit8ErtmUEre2xU+h34/kTT5rq50QxbqYaVWKs1f70VP8Ahp/4a/8APLXv/ANf/i6n039pT4dX+o21hBHrnm3MyQx7rNQNzMAM/P0ya539lfwJ4N8QfCS31HXPDOl6heG9nQzXFuruVDcDJ9K9Zt/hd8O7e4juIPBmiRyxOHjdbVQVYHII980lzMii8XUhGfMrPyOwqDULu3sLC4vrqQR29vE0srnoqqMk/kKnrxj9r/xZ/wAI/wDCx9Jgl2Xmty/ZVweRCPmlP5YX/gVU3ZHbWqqlTc30Ok+EPxb8P/Eu61S30e1vLV7DY2262hpUbI3AAnABGPxFd5qF1HY2FxezbvKt4mlfaMnaoJOPyr4b+AeqX/w7+NekQasrWsWoxx29wrHA8u4RXiY/iUP5190XEMVxBJbzRrJFIpR0YcMpGCDSi7o5sDiZV6T5viR4oP2n/hrj/Va9/wCAa/8AxdH/AA0/8Nf+eWvf+Aa//F12/wDwqT4Z/wDQk6L/AOAwr5a/ah8OaF4f+L+maZomlWun2Ulnbu8ECbUZjK4JI9wAKTckc+Jq4uhDnbX3Ht3/AA0/8Nf+eWvf+Aa//F13nwz+JHh74haVf6l4fS+8mxkEcouIQjFiu7gAnPFR/wDCpPhn/wBCTov/AIDCt7wv4X8PeF7ea38PaPaaZFO4eVLePaHYDGT+FNXOylHEqX7ySt5HlTftO/DZWKtDrwIOCPsS9f8Avuk/4af+Gv8Azy17/wAA1/8Ai68T/Zz0DRde+Oup6XrWl2uoWSxXbCCeMOgIkABwfTNfU3/CqPhr/wBCRoX/AICLSTbOPD1cXXi5Jre2xq/D/wAXaV448MQeItFFyLKd3RBPGEfKsVOQCe4rfqhoOjaVoOmppui6fb2FlGSyQQIFRSTkkAepq/VnqQ5uVc24UUUUFBRRRQAV8dfET/k9Ox/7DGm/+gxV9i18dfET/k9Ox/7DGm/+gxVM9jzcz+CH+JH2LRRRVHpHPfEjxJD4Q8C6v4imx/oVszxqf45Dwi/ixArwP9jHwodSh8R+NtZj+0Nfl7GNpBnzA3zTt+JKj8DU37b/AIrMdho/gm0cmS5f7bdKvXapKxr+Lbjj/ZFcn8Pfjl4i8F+DtO8Naf8ADvzIbKMqZWeUNKxJLOQE6kkms21zHj18TT+trnekV+LKHwjnl+Ff7S83hy7kKWc90+mOWOA0chBgf8/L/M19m3n/AB6Tf9c2/lX5/fGLxjqXjTxZD4qufDr6DdLEkTMpciR0JKtlgMMBgfgK+3fht4jTxl8NtK1+MgyXlmPNA/hlA2uP++gacH0HllWN50o7LVeh8z/sN/8AJRtc/wCwSf8A0clfYNfHf7FMqWXxY1jT7g7J5NNkjVT3ZJU3D+f5V9iU4bG2Vf7uvmc18VP+SZeJ/wDsE3P/AKKavEP2D/8AkX/FP/X3B/6A1e0fGO7hsvhT4puLhwkY0q4XJ9WQqB+JIFeO/sJ2s0fhLxJeMpEUt/FGh9SseT/6EKH8SCr/AL5T9GcD8G7m3tP2tNRnuriK3iF/qeXlcKo/1nc19HfEn4seD/BehT3s2r2d7e7D9msreZZJJn7AhT8q56sf/rV8maL4Ng8fftDa14Yub6SxjuNSv3M0aByNju3Q/SrHxw+EF18LL7TdRhlOtaLO4DSzR7AJQcmJwp4DAcEH19KhNpHnUcRWo0ZuEdLvX/gHYfsg+GdV8QfEe/8AiFqETLa25m2ykYE1zLncF9QoZifTIr1f9sT/AJIhff8AX5bf+jBXYfBnxH4b8T/D7Tr7wxawWNnGgieyiUL9lkH3oyB+ee4IPeuP/bE/5Ihff9flt/6MFVa0TvVGNLBSUXe6bueP/Ar48eHvh94Ai8Oalo2qXdwlzLMZIDHsw5yB8zA17R8KfjponxE8VDw/pOg6rbyiB53mnMexFXA52sTySB+NYX7I2g6HqHwbt7i/0bTruY31wDJPao7YDcDJGa9o03RdG02ZptN0mwspGXaz29skbEehKgcURTsgwUK/s4PnXL2sX6+R/ivI3xW/ae07wjAxk0zTJRay7egVPnuG/TZ/wEV9L/EnxLD4Q8C6v4imI/0K2Z41P8ch4RfxYgV8TfBvx7q/gjxDqPieDwy+vXt8jRmdy4CFm3OQVU5JOM/Sib6E5jWjzQpS2bu/RHp37bnhX7FqWheMLCPyldPsM5QY2unzRH8tw/4CK+gfhF4oXxj8ONF8Qbg01xbKtxg9Jl+WT/x4E/jXy98UfjR4g8feDLvw3qPw/NtHMySJOjSs0LqwIYApz3H0Jrrv2G/FW6LWvBtxJyhF/aKT2OEkA/HYfxNJNcxlQxFP64+R6S/M+nq+OP2wv+S56T/14Wv/AKOkr7Hr44/bC/5LnpP/AF4Wv/o6SqnsdGa/wPmj7Hoooqj0j4L+FnjrT/h38X9V8QalZ3V3Bm6g8u327stJwfmIGOK9vX9q7wizBV8M66zE4ABiyT/33Xmv7M1jY6j+0DqtvqFnb3cPlXjeXPErrkSDnBGK+t18K+F1YMvhvR1YHIIsY8g/981nFOx4mAhXlTbpzSV30NS1kaa2imaNomdAxRuqkjofpUlFFaHthRRRQAUUUUAFfFHxt1i38PftXSa7dRySwaffWNzIkeNzKkcTEDPGeK+16wdX8J+D9QvJNQ1bw3od1cyYDz3NlE7tgYGWYZPAApSVzkxmHlXgoxdmnc8c/wCGrPBf/QA17/vmL/4uu4+Efxg0T4kXuo2+laXqVmmnwrLNNdBAg3EgD5WPPBP4V0g8AeBMf8iZ4d/8FsP/AMTV7SfD/hvSUubXSdF0qxW4XFxFbW0cYlGCPmCgZGCevrSSYqdPEqSc5pr0Plf4fg/Fz9qa68RSgy6VpsxukyMr5UJCQD8W2t+dfX9ZeieHvD+hNK2i6JpumGYASG0tUi346A7QM9T+dah4600rF4Wg6MXzO7buzzz9orwp/wAJd8JtXsYo995ax/bbXHXzI+cD6ruX8a8j/Yg8ZI0GqeBrqXDqxvrIE9QcCRR9Dtb8Wr6ebG07sY75rF0zwj4U0u+S/wBN8NaNZXaZ2z29lHG65GDhgMjINJrW5NTDN141ovbR+Z8o/G7wv4j+EvxcX4geG4WGmXF0bqGVVJjikfPmQSY6Bstj1B45Fer+Gv2nPh/faYkutJqGk3oX95D9naZC3+yy9R9QK9tu7e3vLWS2uoIriCRdrxyoGRh6EHgiuGufg38Lbi4NzJ4L0sMxz8isi5/3VIH6UWa2MfqtajNuhJWfRngXxa+KGtfGi9t/AXw+0e9NhLKrzvIuHnweC+MiONTycnnA+lfR/wAJPBlt4B8B2HhyCRZZYlMlzMBjzZm5dvp2HsBWx4e8PaD4cs/suhaRY6ZAeq20Kpu+uOv41qZoS6m1DDOE3UqO8n+HofGnwVljj/a7vd7Ab9R1NF9yfN4/SvrTxn4c0zxZ4ZvfD+sQiW0u4yjeqH+F19GBwQfam2/hXwta6sNWt/Dujw6j5jSC6SzjWXe2dzbwM5OTk57mthmVfvMB9TQlYMLhvYwlCWt2/wAT4m8Fa5rv7P8A8XrrRda8yXSZnCXaqPlngJ+S4Qeo9P8AeWvcf2tLy11D4BTX9jcR3FrcXFrJDKhyrqXBBB+lep6z4d8N69NHNrGh6VqckS7Ue6tY5igPOAWBwKdJ4f8AD8uiJosmi6ZJpSEbLNrZDApByMJjaOeenWjl0sZU8HOFOdJS917eR8rfAb47eGfh/wDD2Hw7qml6rc3KXMsxe3WMphzkdWBz+Feh2H7UXg++vreytvD+vvPcSrFGoSLlmIAH3/U16r/wr/wJ/wBCX4d/8FsP/wATUlv4H8FWlxHdW/hLQIJoWEkcqafErIw5DAheCPWhJ9xU8PiqcVFTVl5HhP7bnil/smi+BrFi093ILy5jXkkA7Yl/Ftx/4CK9u+E3hePwb8PNG8PKoEttbg3BA+9M3zSH/von8MVp3/hnw3qGppqt9oGl3V+hUpdTWiPKu3lcMRkY7elajSRqyq0iqzdATgmmlrc6KdBqtKrJ76LyQ48jB6V8Q6wzfBj9plrpEZNNjvPOCjo1nP8AeA9doYj6pX29WRrHhnwzrlwl1q+gaTqUypsWW6tI5WC5zgFgeMk8e9KSuTi8M6yi4uzTujUt5oriCOeCRZIpFDo6nIZSMgivjn9sZ1j+N+lyOcKun2zH6CaSvsO2itrO3itbeOK3hiQJHEgCqigYAAHQe1Zus+FvDOtXQu9Y8O6TqNwECCW6s45XCjOBlgTjk8e9OSuh4vDvEU+ROxroyuiupyrDIPqKWmRmMARxlAFGAq9hT++O9M6j4N+E/jnTPh78YdV8QarbXVzb5uoNlsFL7mk4PzEDHFe5f8NV+CP+gFr3/fEX/wAXXrsngPwPJK0kng7w87uSzM2nQksT1J+Wm/8ACA+A84/4Qzw5n0/s2H/4moUWjy6OExNFOMJq3oN+GPjOy8e+FI/EenWN5Z2ssrxxrchQzbTgt8pIxnI/CunqtpdjYabYx2OmWdtZ2kWRHDbxhI0ycnCjgck1Zqz0oKSiuZ6hRRRQUFFFFABWOscN14iu47xEkMUSeRHIMjac7mAPvxn2rYqveWVpebftNvHKV+6WHI/GgBrBYdMkFiq4SNvKVORkA4A/GsOSG1Xw7Y3dqFN4zxNHKPvvIWG4E9Tn5siukijjhjWOJFRFGFVRgCoItPsork3EdrEspJO4Lzk9TQBU8UxmXSGjDtGWliAdeqkuvIrI1a61G6057WdGha0ZPtMgGFlO4bQvsfvH8q6mWOOVdsiK65BwRnkHIpJoo5ozHKiuh6qwyDQBV17/AJAl9/1wf/0E1hXE2pDSpdHfzN6QM5uscNDt45/vfw/rXUSIkkbRyKGRgQykcEUNGjRmNlBQjaVI4x6UAVrD5tHtx1zbr/6DWREyt4U0tFILF7dQPcOMj8MH8q6FFVEVEUKqjAA6AVXi0+yiuTcx2sSzEk7gvOT1NAFbxOobQrpTkAqBkHkfMKzjNcw6np2m32ZJY7gtDPjiVNjdfRhxn866GWOOaMxyoroeqkZBoeON2RnRWKHcpI6H1FAGfrv+s03/AK/U/wDQWqbWre3n06fz4Y5dkTsu9QdpweRmrMkUcmzzEVtjBlyOh9ac6q6FWAKkYIPcUAUdAt7eDSrZoYIojJChcogG47Rycdaow2hXxA9nuH2NMXix46OSRj6ZBb6mtyNFjjWNFCqoAUDoAKb5UfnGbYvmFdpbHOPSgB9ZHieQNaR2O2VvtT7HESlmEY5YgD8B+Na9NMcZlExRTIFKhscgHqP0oAz/AA3ctcaTGJNwmhJhkDDByvHI9xg/jVXSoLO7jvZr+OKWcXEiymUAmNQflHPQYwf1rZjijjd3SNVaQ5cgfeOMZNQXGnWNxOJ5rSGST+8y5J+vrQBHrd01rpcskOTKwCRBRklm4GB39fwql4UkEcNxpuJgLZ8x+apVjG3IODz13D8K2HjjcoXRWKHcuR0PTI/Ojyo/P8/y183bt345x1xQBkT21nceI7kXkMMiCzj5kUHHzPnk9KseGWkbR4i7M6hnEbMclowx2n8sVaubCyuZRLcWsMrgY3OgJx6VYAAAAAAHQCgDB8JwBYDMbW1XLSASr/rG/eHrx/Wl19bv+2LOayOZoYJZBH2lAKZU/UHj3xWpb2FlbzGaC1ijkOcsq4Jz1qcxxmVZSimRQVDY5APUfoKAOetrie98QWF8wkit5ElWCJxg4AGWI9Sf0FXfEqyQ28eo2zKlzbsFUkcFXIUg/mD+FabRRtKkjIpdM7WI5GeuKJo45ozHKiuhxlWGRxzQBHYWyWdpHboSQo5Y9WPcn3J5qeiigAooooAKKKKACiiigAooooAKKKKACiiigAooooAKKKKACiiigAooooAKKKKACiiigAooooAKKKKACiiigAooooAKKKKACiiigD//2Q==">
            <a:extLst>
              <a:ext uri="{FF2B5EF4-FFF2-40B4-BE49-F238E27FC236}">
                <a16:creationId xmlns:a16="http://schemas.microsoft.com/office/drawing/2014/main" id="{DD09D396-0D87-42C7-9864-00778F04110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g;base64,%20/9j/4AAQSkZJRgABAQEAYABgAAD/2wBDAAUDBAQEAwUEBAQFBQUGBwwIBwcHBw8LCwkMEQ8SEhEPERETFhwXExQaFRERGCEYGh0dHx8fExciJCIeJBweHx7/2wBDAQUFBQcGBw4ICA4eFBEUHh4eHh4eHh4eHh4eHh4eHh4eHh4eHh4eHh4eHh4eHh4eHh4eHh4eHh4eHh4eHh4eHh7/wAARCADTAQ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vKP2m/HLeEfAjWGnzmPVtX3QQFT80UeP3kntwQB7t7VtQoyr1FTjuzahRlXqKnHdnq9Fc98NdaHiLwBoes7tz3VlG0h/2wMP8A+PA10NZzi4ScX0M5xcJOL3QUUUVJIUUUUAFFZvibXNL8N6Hc6zrF0ltZ2y7ndup9AB3J6AV5n8C/iRqPxD8X+Jp5YzbaZbRwCxteMopZ8sx7scDPYYxWUq0YzUHuz0cPleIr4Wri4x/d07Xfm2lZd3rf0+R69RRRWp5wUUUUAFFFFABRRRQAUUUUAFFFFABRRRQAUUUUAFFFFABRRXIaz4+0nSPibpPge+xFc6rZvcW0pbguGwIz7sA2Pdcd60p0p1G1FXtr9xMpKO519FFFZlBRRRQAjMFUsxAAGST2r4V+OXjFvGvxDvtRjkLWFufstiO3lKT83/AjlvxFfT37Sni0+Fvhldpby7L/AFQ/YrfB5AYfOw+i5/Eivievp8gwukq8vRfqfUZBhdJV5ei/U+wP2QdW+3fC6TT3fL6bfSRAeiPhx+rNXstfMX7FOpFNX8R6QW4lghuVHurFT/6EK+na8nNafs8XNd9fvPIzan7PFzXfX7wooorzjzgqrq+o2Wk6ZcalqVzHbWltGZJpXOFVR3qyzKqlmIVQMkk8AV8gftH/ABTbxfqzeHtEuD/YNnJ8zqeLuUfxf7g7evX0rmxWJjQhzPfoe9w9kNbOsUqUNIrWT7L/ADfQwPjd8Tb74g67tiMlvodq5+x2xON3bzHH94/oOPXPpP7Eyn7V4pk7BLUfrLXzlX05+xRBjSPE1z/euII/yVj/AOzV42DnKpilKT11/I/WuK8LQwHDlTD0I2iuVL/wJfj3Poeiiivoj8HCiiigAooooAKKKKACiiigAooooAKKKKACiiigAooooAK+JP2xtWuV+OiNazvFNptjbCF0OGjfJkBHvlga+26+Av2p5zcfHjxIx/geGP8AKFBX0nC8FLGNvpF/mjzM1laivU+wvgV49h+IXw+s9ZLIuoRf6PqEQ/gmUDJx6MMMPrjtXd18Kfsn+PD4P+JUOm3k2zStbK2s4J+VJc/un/M7T7N7V911w51gPqWJcY/C9V/l8jfBYj29JN7rcKKKrapeQ6dpl1qFw22G2heaQ+iqCT+grykrux2pX0Pkf9rbxMdY+I66LDJutdGhERAPHnPhnP4DaPwNeN1d13Up9Y1u+1a6YtNe3DzuT6sxP9apV+h4WiqFGNNdEfomFoqhRjTXRHrv7JN4bb4vxW+cC7sZ4iPXAD/+yV9kV8Ofs5zmD40+HSP45ZIz+MT19x18tn8bYlPuv8z5bP42xKfdf5hRRXKfFbxla+BfBd5rk+15wPLtISf9bM33R9O59ga8KUlCLk9jycNh6mJqxo0leUnZLzZ5X+1T8TDpdk3gfRLjbe3UedRlQ8xRHpGD2Zh19F+tfLdWtW1C81XU7nUtQnae7upWlmkbqzE5JqrXy+JruvNyZ/R2QZLSyfBxw8NXvJ93/W3kFfW37HFn5Pw1vrwjBudTkwfUKiD+ea+Sa+3v2btO/s74NaErLh7hHuW/4G7EfpiurK43rX7I+d8Ra/s8pUP5pJfcm/0PRaKKK+gPw0KKKhvru2sbSW7vJ44LeJS0kkjYVR7mhuwm7asmrzf4jfFXTPD5k0/SBHqOpjKtg/uoT/tEdT7D8SK4X4m/Fe71gy6X4deS00/lZLj7ss49v7q/qfbpXlyK0jrHGpZ2IVQO5PSvBxubW9yh9/8AkfOY/O7Xp4f7/wDI+k/ghcatqugXniHWbuW4ub+5IQtwqxpwAo6AZLdK9ArK8H6Uuh+F9N0pRg21uqv7tjLH8ya1a9jDwcKUYy3/AFPdwtN06MYy3tr69QooorY3CiiigAooooAKKKKACiiigAr8+/2m1K/HXxQD3uIz+cSV+glfCf7YFi1n8c9TlwQt3bW86/8AfsIf1Q19NwrK2Lku8X+aPLzZfuU/M8hVmVgysVYHII6g+tfoh8B/GP8AwnHwv0nWpZA16sf2a99fOj4Y/jw3/Aq/O6vpX9hbxO1vr+t+EZpP3d3CL23UnpIhCuB9VKn/AIDXv8SYT22E9ot4a/Lr/n8jzsrrclbl6M+tq88/aN1RtK+DevSI22S4iW1Uj/po4U/oTXodeM/thysnwohRTgSapCD7gK5/mBXwuAgp4mmn3R9hgIKeJpp90fIFFFFfoB+hHcfATP8AwuPwxtxn7b/7I1fdtfEH7Nlq118adAAGfKaWY/RYnr7fr5LiB/v4ry/VnyHED/2iK8v1YV8cftR+NW8TePX0e0m3aboxaBADw83/AC0b8CNo/wB0+tfUHxU8SDwn8P8AWNdDATQW5EGe8rfKn/jxFfAsjvJI0kjF3YlmYnkk9TXxeaVrJU11PsfDjKVUqzx818Pux9Xu/ktPmNooorwz9fHRRvNKkMalnkYIoHck4Ffoh4Y01dH8N6ZpKABbO0ig4/2VA/pXxL8CNDPiD4r6FZsm6GG4F1N6bIvn5+pAH419117eUw92Uz8i8TMYpVaGFXROT+ei/JhRRVDxBq9hoWkz6pqU4htoVyT3J7KB3J7CvWbUVdn5bKSim3sGv6xp+haVNqWqXCwW8Q5J6seygdyfSvmr4kePdS8YXhj+a10uNsw2oPX/AGn9W/QfrVb4h+MtQ8Yat9ouMw2cRItrYHiMep9WPc1y9fL5hmLrvkh8P5nx2Z5rLEN06ekfzCu0+DGh/wBt+PrIOm63sz9ql44+X7o/76Iri6+hv2d9A/s7wrLrMyYn1J8pkciJchfzOT+Vc+XUPbV4rotTmyvD+3xMV0Wr+R6fRRRX2J92FFFFABRRRQAUUUUAFFFFABRRRQAV8qft3eHXW78PeK4o8oyPYTsB0IO+PP1zJ+VfVdcd8Z/B0fjv4c6r4ewouZI/NtHP8E6cofxPB9ia9HKsUsLi4VHt19Hoc2Lo+2oyitz85a9E/Zs1J9L+OHheZG2ia6Ns3uJEZMfmRXn91BNa3UtrcxPDPC7RyxuMMjA4IPuCK7D4FwPc/GXwjHHnI1aB+PRW3H9Aa/SsYlLDVL7cr/I+XoXVWPqj9F68c/a/gaX4SLIvSHUoHb6EOv8ANhXsdcN8e9IbWvhF4htI03ypbfaIx7xEP/JTX5dgZqGIhJ90fd4GahiYSfdHwnRRRX6CfoZ7l+xtpLXXj/UtXZSY7CwKA46PIwA/RWr6zryL9lLwu2g/DNNSuIyl1rMv2o56iIDbGPyy3/Aq9dr4XNqyq4qTWy0+4+Ezasq2Kk1stPuPBf2ztWa38IaNoqNj7beNM49ViX/Fx+VfK1e/ftpzs3ivw/a87UsZJPxaTH/steA18TmEubESP3DgigqOS0bfau397/SwUUVc0PTL3WtYtNJ06EzXd3MsMKDuxP8ALufYVxpXdj6uc4wi5Sdkj6I/Yy8Msqax4unjwHxY2pI6gYaQj8dg/A19H1ieBPDlp4T8I6d4fs8GOzhCs+P9Y55ZvxYk1t19VhqXsqSifzZxBmf9qZjVxK2bsvRaL/MjuriG1tpbm4lWKGJS8jscBVAySa+Yfir42uPF+slYWePSrZiLaI8bv+mjD1P6D8a7P9oPxk0k3/CJ6fLhEw98yn7x6rH/ACJ/CvGa8LNca5y9jB6Lc/Os6zBzl7CD0W/m/wDgBRRRXinz5q+EtFn8Q+I7LR7fO64kAdgPuIOWb8BmvrqxtYbKyhs7ZBHDBGscajsoGAK8r/Z38LfYtLl8TXkeJ7weXbAjlYgeW/4ER+Q969ar6nKcN7KlzveX5H2WS4T2NH2kt5fl0CiiivVPZCiiigAooooAKKKKACiiigAooooAKKKKAPlr9rX4OXM13P8AEDwtaNNvG7VrSJctkf8ALdQOvH3h+PrXGfsXeGJNY+KT688ebTRbZpN5HHnSAog+uC5/Cvtis3Q9B0XQzdnR9LtLD7ZMZ7gW8QQSSEAFjjvxXvU89qrBSwsld2sn5f8ADbHnywEHXVVfcaVNmjjmheGVA8bqVZT0IPBFOorwT0D8/wD4neGJ/B/jnVNBlVhHBMWt2P8AHC3KH8uPqDWr8E/AN14+8Yw2RjddLtiJdQmHRY8/cB/vN0H4ntX1D8bPhPY/EZdPuEvBp2o2jhDc+Xv3wE/MhHcjqPfPrXV+A/COi+C/D8Wi6Jb+XCvzSSNzJM/d3Pc/y6CvpqmeL6quX43p6eZ9PUzxfVUo/G9PTzNy3hit7eO3gjWOKNQiIowFUDAA/Cn0UV8yfMHy3+2pbsvijw9d4O2Sykjz7q+f/Zq8Ar6w/bJ0V7zwNputRrk6bebZCB0SUYz/AN9Kn518n9/evmswjy15eZ/QPA+IjWyWklvG6f3t/k0FfVH7LHwyk0ezHjTXLcpf3UeLCFxzDEerkdmYdPQfWsD9n74IzXE1v4q8aWZjgUiSz06VfmkPUPKOw9FPXvxwfpodK7cvwTT9rNeh8nxvxZCpGWX4OV19uS/9JX6/d3CsrxdrEWgeGr/V5cEW0JZVP8TdFH4kgVq15L+0rqhg8PadpKNg3c5kkH+yg4/Vh+Vehi63saMp9j8gxtf2FCVTsjwq8uZ7y7mu7mQyTzO0kjnqzE5JqGiiviW7n583cK6b4beFpvFniaGwAZbSPEl3IP4Ywen1PQf/AFqw9LsLzVNQg0+wgee5nYLGi9Sf6D3r6l+G/hK28IeHksU2yXcuJLuYD77+g9h0H/169DLsG8RUu/hW/wDkepleAeKq3kvdW/8AkdFbQxW1vHbwRrHFEoREUYCqBgAVJRWX4r8QaR4W0G51zXLxLSxtl3O7dSeyqO7HoAK+u2Ptm1FXexqHgV5z44+Nnw68JSvb3muLe3icNbWC+e4PoSPlB+pFfLvxl+Onibx1cTWGmzTaNoGSq20T7ZJ19ZWHXP8AdHH1615JWbn2PDxOcWfLRXzZ9U61+1lZq5XRvB08q84e7uwn/jqqf51gP+1f4n3fL4V0cD0M0hr51oqeZnnSzPEt/F+R9KWP7WWrK3+neDbGVf8ApjeMh/VTXpfwy+PVn441AWNn4K8RCQECSS3RJ4Yvd3yu2vFPgD8Bb3xksPiLxQJrDQCQ0MQ+Wa8HqP7qf7XU9vWvsDw/ouk+H9Lh0vRdPt7CyhGEhhTao9/c+55NXHmPXwP1youepKy9C+OlFFFWeuFFFYvjfxJZ+EvDV1r1/a31zb2wy0dnAZZD+A6D1JwB60Ck1FXZtVDeXVrZwNcXlzDbQr96SVwij6k8V8e+Pf2nfF2rNJb+F7S30G0OQsrATXBHrkjav4A/WvF/EHiDXfEFybnXNYv9SlJ+9czs+PoCcD8KhzR5FbOKUdIK/wCB936/8afhjopZLrxbYzyL/Babrg/+OAj9a4nVf2pPAFuStjp2uXx7EQJGp/76bP6V8Z0VPOzgnnFd/Ckj6ru/2s9PAP2TwVdue3m3yr/JTVFv2tLj+HwPEPrqR/8AjdfPugeEfFPiAj+xPDuqagD/ABQWrsv/AH1jH612umfAH4rXyqw8M/ZlbvcXUSY+o3Z/SjmkKOMx1T4b/d/wD0+P9rSTI8zwMuO+3Uv/ALXWpZ/tY6GzKLzwhqUQ7mK5R8fmBXmafs0fE9hlrfSEPob0f0FJJ+zT8UFGVttJf2W+H9RReRsq+Yro/uPc9I/aa+Gt4VW6bVtOJPJntNwH4oWruvD3xQ+H2vlV0vxdpUsjdI5JxE5/4C+DXx1qXwD+K1irM3hdrhR3t7qJ8/Qbs/pXJa34G8ZaNn+1vCusWijq0lm+3/voDH60+ZrcpZji6f8AEh+DR+kKMsiB0YMpGQQcgilr83PDXjTxd4YlB0LxFqen7T/q4522fih+U/iK9e8G/tReLtOKQ+JNMstagGAZIx9nmx9RlT/3yKamjppZxRlpNWPq/wAZaFa+JvC2o6DecQ3sDRFsfdJ+6w9wcH8K88+FPwN8OeDpYtS1JhrWsJ8yyypiKE+qJ6/7RyfTFSeB/j78OfE5jhk1RtGvGwPI1ECMZ9pMlD+Y+lepQyxzRLNDIkkbjKujAhh6giplSpzkptXaPpMHneJp4WeHw9W0JatL+r+vfqPooorU4gr56/aSujN40tLXPy29kvHuzMT+gFfQteG/FfwT4n8S/EW4n0vTWe2MESi4kcJHwvPJ6/hXm5rGc6HLBXbaPJzmE54blgrttHjlbHhbw3rHia/FnpFm0zZ/eSHiOMerN2/nXrnhT4JWcDJceJNQN2w5+z22VT8WPJ/DFer6Vp1hpVklnptpDa26fdjiXA/+ufevMw2T1Ju9XRfieRhMiqTfNW0Xbqcz8N/AOm+D7TzFIutSlXE10y9B/dQdl/U967CiivoadKNKKjBWR9TSpQowUIKyQyeWOCF5ppFjijUs7scBVAyST2FfCX7RXxSuPiH4pa3sZXTw9YOVsos4ErdDMw9T29B9TXt/7ZHxAbRPDMPgzTZ9l9qyF7tlPMdsDjb/AMDIx9A3rXx7ROXQ8PNsW2/Yx+YUUUVmeEFe/wD7MXwW/wCEomi8X+KrY/2HE+bS1cY+2OD94/8ATMH/AL6PtnOT+z78EdR8bXsGu+IIJbPw1GwYbgVe9x/CncJ6t+A9R9q2dtb2dpDaWsKQW8KCOKNFwqKBgADsAKuMep7eW5fzv2tRadESIqxoscahUUAKoGAB6CloorU+iCiiigAoIBGCMiiigD5T/a1+Emm6TZHx54atFtYjMF1O1iXEYLHAlUD7vOAR05B9a+aK/Sjx9osXiLwTrOhzKGW9spYhnsxU7T+Bwfwr5v8A2Wfgtb6hBD448XWglg3Z02xlX5XIP+tcHqMj5R3xk9qzlHXQ+fx2XueIXs1ucR8IvgF4p8bRQ6pqTHQtFfDLNMmZpl9Y09P9psD0zX054F+Cnw88JJG9rocWoXi9brUAJ3J9QD8q/gBXowAAwBgUVSikenh8vo0Ftd92IiLGgSNVVQMAAYApaKKo7QooooAKKKKAMHxB4M8JeIFZda8N6VfE9WltULf99YyPzrzXxN+zV8N9V3Pp8OoaLKehtbgsg/4DJu/QivaKKTSZjUw9Kp8UUz5F8UfsqeI7XfJ4d8Q2GpIOkV0jQOfxG5T+lcjaaV8c/hTMZbO012ytUOWEA+1WrfVRuX9Aa+6KKnkRxSyulfmptxfkfLHgr9qq5hZLXxp4dEhHyvc6edrD3MTnH5MPpXtXhH4w/DnxOEXT/E1nDO3/AC73h+zyZ9MPgH8Ca2/Evgfwf4lUjXPDemXzH/lpJbr5n/fY+YfnXmPiT9mL4e6lufTJdU0eQ9BDP5sY/wCAuCf1p+8iowxlLZqS89Ge3RSRyxrJG6ujDKspyCPrTq+aYP2b/GGiS7vC/wAULqzQcqAksP8A6A+P0rYtPhf8c4AEHxiO31ZHkP8A48KLvsarEVvtUn96PfqRmCgsxAA6k14zZfCn4kXGP7a+NWule62UAiJH+9u/pW5p/wAFvCoYSa9qHiHxNJ1P9q6pLIhP+4pC/mDTu+xoqlV/Yt6v/K51t34x8M212LP+2bW4vD0trVvPm/74jy36Vp2N1PdASfYpbaI9PPwrn/gIzj8cH2qPQ9E0fQ7QWmjaXZadAP8AlnbQLGD9cDmr9M2jzfaPHPjB8A9F8f65N4gXW7/TtVlRVYkCaEhRgDYcFenY/hXj2o/sreNoZD9h1zQ7qPsXaSJvy2kfrX2JRUuKZyVcuw9WXNJanx5pn7KvjSaUf2hr2iWkfcxmSVvy2gfrXrfw8/Zx8EeGZ477VjN4ivYyGU3ShYFPqIhwf+BE17RRQooVLLsPTd1H7xEVY0VEUKqjCqBgAelLRRVHcFFFFABRRRQAUUUUAB5GKZBFHBCkMMaxxooVEUYCgdABT6KACiiigAooooAKKKKACiiigAooooAKKKKACiiigAooooAKKKKACiiigAooooAKKKKACiiigAooooAKKKKACiiigArzW6+Nfg62+Ig8CTRaqNXN8liD9mHleY5AB3bvu/MOcV6VXxx8QUVP20rIIoUHWtOY49SsWTUydjjxtedGMXHq0j7HoooqjsCuH+L/AMTND+Gmk2t9q9vdXUl5I0dvb24XcxUZJO4gADjn3FdxXxV+07q9947+L99pGkK1zb+HrOVNq9B5amSd/wAMbf8AgIqZOyOPHYh0KV47vY+w/C2tWfiLw5p2u2DZtr+3SePPUBhnB9x0P0q1qV3HYadc30yu0dtC8zhBliFBJAHc8V4V+xT4q/tTwFe+GbiTdPo9xuiBPPkS5Yfkwf8AMV7vfqr2NwjqGVomBB7jFNO6NcPW9tSU11OD+GHxg8J/ETV7nS/D6aks9tb/AGh/tNuEXbuC8EMeckV6FXx9+w1/yUbXP+wSf/RyV9g0ou6MsDXlXoqctzL8Wa5Z+GfDd/r+oJO9pYwmaYQpufaOuBkZrB+F3xJ8O/Ea0vrnw8t8qWMiRy/aYRGcsCRjBOelW/iyiyfC/wAUI6hlOk3OQf8Ark1eJfsIf8i/4p/6+4P/AEBqG9bDqVpxxMKa2aZ1V1+0x8ObW6mtpoddEkMjRuPsa8EHB/j9qm0z9pT4YXl0sEt1qlkGOPNuLM7B9dpY/pXhnwq0TSNa/al1LSdW062vbBr7Us28yBkO0yEcH0NfQfjj4DfDzxDo81vY6HbaLfbD5F1ZLs2N23KOGHqCPxFJOTOOjWxdaLlFrR2PSdH1PT9Y02HUtKvYL2znXdFNA4dGHsRWF8S/HWi/D/QI9b16O8a0kuFtwbaIOwdgSMgkcfKa+aP2Q/EOreHfilfeAryVjaXXno0JbKx3MOcsvpkKwPrx6V65+2Mit8ErtmUEre2xU+h34/kTT5rq50QxbqYaVWKs1f70VP8Ahp/4a/8APLXv/ANf/i6n039pT4dX+o21hBHrnm3MyQx7rNQNzMAM/P0ya539lfwJ4N8QfCS31HXPDOl6heG9nQzXFuruVDcDJ9K9Zt/hd8O7e4juIPBmiRyxOHjdbVQVYHII980lzMii8XUhGfMrPyOwqDULu3sLC4vrqQR29vE0srnoqqMk/kKnrxj9r/xZ/wAI/wDCx9Jgl2Xmty/ZVweRCPmlP5YX/gVU3ZHbWqqlTc30Ok+EPxb8P/Eu61S30e1vLV7DY2262hpUbI3AAnABGPxFd5qF1HY2FxezbvKt4mlfaMnaoJOPyr4b+AeqX/w7+NekQasrWsWoxx29wrHA8u4RXiY/iUP5190XEMVxBJbzRrJFIpR0YcMpGCDSi7o5sDiZV6T5viR4oP2n/hrj/Va9/wCAa/8AxdH/AA0/8Nf+eWvf+Aa//F12/wDwqT4Z/wDQk6L/AOAwr5a/ah8OaF4f+L+maZomlWun2Ulnbu8ECbUZjK4JI9wAKTckc+Jq4uhDnbX3Ht3/AA0/8Nf+eWvf+Aa//F13nwz+JHh74haVf6l4fS+8mxkEcouIQjFiu7gAnPFR/wDCpPhn/wBCTov/AIDCt7wv4X8PeF7ea38PaPaaZFO4eVLePaHYDGT+FNXOylHEqX7ySt5HlTftO/DZWKtDrwIOCPsS9f8Avuk/4af+Gv8Azy17/wAA1/8Ai68T/Zz0DRde+Oup6XrWl2uoWSxXbCCeMOgIkABwfTNfU3/CqPhr/wBCRoX/AICLSTbOPD1cXXi5Jre2xq/D/wAXaV448MQeItFFyLKd3RBPGEfKsVOQCe4rfqhoOjaVoOmppui6fb2FlGSyQQIFRSTkkAepq/VnqQ5uVc24UUUUFBRRRQAV8dfET/k9Ox/7DGm/+gxV9i18dfET/k9Ox/7DGm/+gxVM9jzcz+CH+JH2LRRRVHpHPfEjxJD4Q8C6v4imx/oVszxqf45Dwi/ixArwP9jHwodSh8R+NtZj+0Nfl7GNpBnzA3zTt+JKj8DU37b/AIrMdho/gm0cmS5f7bdKvXapKxr+Lbjj/ZFcn8Pfjl4i8F+DtO8Naf8ADvzIbKMqZWeUNKxJLOQE6kkms21zHj18TT+trnekV+LKHwjnl+Ff7S83hy7kKWc90+mOWOA0chBgf8/L/M19m3n/AB6Tf9c2/lX5/fGLxjqXjTxZD4qufDr6DdLEkTMpciR0JKtlgMMBgfgK+3fht4jTxl8NtK1+MgyXlmPNA/hlA2uP++gacH0HllWN50o7LVeh8z/sN/8AJRtc/wCwSf8A0clfYNfHf7FMqWXxY1jT7g7J5NNkjVT3ZJU3D+f5V9iU4bG2Vf7uvmc18VP+SZeJ/wDsE3P/AKKavEP2D/8AkX/FP/X3B/6A1e0fGO7hsvhT4puLhwkY0q4XJ9WQqB+JIFeO/sJ2s0fhLxJeMpEUt/FGh9SseT/6EKH8SCr/AL5T9GcD8G7m3tP2tNRnuriK3iF/qeXlcKo/1nc19HfEn4seD/BehT3s2r2d7e7D9msreZZJJn7AhT8q56sf/rV8maL4Ng8fftDa14Yub6SxjuNSv3M0aByNju3Q/SrHxw+EF18LL7TdRhlOtaLO4DSzR7AJQcmJwp4DAcEH19KhNpHnUcRWo0ZuEdLvX/gHYfsg+GdV8QfEe/8AiFqETLa25m2ykYE1zLncF9QoZifTIr1f9sT/AJIhff8AX5bf+jBXYfBnxH4b8T/D7Tr7wxawWNnGgieyiUL9lkH3oyB+ee4IPeuP/bE/5Ihff9flt/6MFVa0TvVGNLBSUXe6bueP/Ar48eHvh94Ai8Oalo2qXdwlzLMZIDHsw5yB8zA17R8KfjponxE8VDw/pOg6rbyiB53mnMexFXA52sTySB+NYX7I2g6HqHwbt7i/0bTruY31wDJPao7YDcDJGa9o03RdG02ZptN0mwspGXaz29skbEehKgcURTsgwUK/s4PnXL2sX6+R/ivI3xW/ae07wjAxk0zTJRay7egVPnuG/TZ/wEV9L/EnxLD4Q8C6v4imI/0K2Z41P8ch4RfxYgV8TfBvx7q/gjxDqPieDwy+vXt8jRmdy4CFm3OQVU5JOM/Sib6E5jWjzQpS2bu/RHp37bnhX7FqWheMLCPyldPsM5QY2unzRH8tw/4CK+gfhF4oXxj8ONF8Qbg01xbKtxg9Jl+WT/x4E/jXy98UfjR4g8feDLvw3qPw/NtHMySJOjSs0LqwIYApz3H0Jrrv2G/FW6LWvBtxJyhF/aKT2OEkA/HYfxNJNcxlQxFP64+R6S/M+nq+OP2wv+S56T/14Wv/AKOkr7Hr44/bC/5LnpP/AF4Wv/o6SqnsdGa/wPmj7Hoooqj0j4L+FnjrT/h38X9V8QalZ3V3Bm6g8u327stJwfmIGOK9vX9q7wizBV8M66zE4ABiyT/33Xmv7M1jY6j+0DqtvqFnb3cPlXjeXPErrkSDnBGK+t18K+F1YMvhvR1YHIIsY8g/981nFOx4mAhXlTbpzSV30NS1kaa2imaNomdAxRuqkjofpUlFFaHthRRRQAUUUUAFfFHxt1i38PftXSa7dRySwaffWNzIkeNzKkcTEDPGeK+16wdX8J+D9QvJNQ1bw3od1cyYDz3NlE7tgYGWYZPAApSVzkxmHlXgoxdmnc8c/wCGrPBf/QA17/vmL/4uu4+Efxg0T4kXuo2+laXqVmmnwrLNNdBAg3EgD5WPPBP4V0g8AeBMf8iZ4d/8FsP/AMTV7SfD/hvSUubXSdF0qxW4XFxFbW0cYlGCPmCgZGCevrSSYqdPEqSc5pr0Plf4fg/Fz9qa68RSgy6VpsxukyMr5UJCQD8W2t+dfX9ZeieHvD+hNK2i6JpumGYASG0tUi346A7QM9T+dah4600rF4Wg6MXzO7buzzz9orwp/wAJd8JtXsYo995ax/bbXHXzI+cD6ruX8a8j/Yg8ZI0GqeBrqXDqxvrIE9QcCRR9Dtb8Wr6ebG07sY75rF0zwj4U0u+S/wBN8NaNZXaZ2z29lHG65GDhgMjINJrW5NTDN141ovbR+Z8o/G7wv4j+EvxcX4geG4WGmXF0bqGVVJjikfPmQSY6Bstj1B45Fer+Gv2nPh/faYkutJqGk3oX95D9naZC3+yy9R9QK9tu7e3vLWS2uoIriCRdrxyoGRh6EHgiuGufg38Lbi4NzJ4L0sMxz8isi5/3VIH6UWa2MfqtajNuhJWfRngXxa+KGtfGi9t/AXw+0e9NhLKrzvIuHnweC+MiONTycnnA+lfR/wAJPBlt4B8B2HhyCRZZYlMlzMBjzZm5dvp2HsBWx4e8PaD4cs/suhaRY6ZAeq20Kpu+uOv41qZoS6m1DDOE3UqO8n+HofGnwVljj/a7vd7Ab9R1NF9yfN4/SvrTxn4c0zxZ4ZvfD+sQiW0u4yjeqH+F19GBwQfam2/hXwta6sNWt/Dujw6j5jSC6SzjWXe2dzbwM5OTk57mthmVfvMB9TQlYMLhvYwlCWt2/wAT4m8Fa5rv7P8A8XrrRda8yXSZnCXaqPlngJ+S4Qeo9P8AeWvcf2tLy11D4BTX9jcR3FrcXFrJDKhyrqXBBB+lep6z4d8N69NHNrGh6VqckS7Ue6tY5igPOAWBwKdJ4f8AD8uiJosmi6ZJpSEbLNrZDApByMJjaOeenWjl0sZU8HOFOdJS917eR8rfAb47eGfh/wDD2Hw7qml6rc3KXMsxe3WMphzkdWBz+Feh2H7UXg++vreytvD+vvPcSrFGoSLlmIAH3/U16r/wr/wJ/wBCX4d/8FsP/wATUlv4H8FWlxHdW/hLQIJoWEkcqafErIw5DAheCPWhJ9xU8PiqcVFTVl5HhP7bnil/smi+BrFi093ILy5jXkkA7Yl/Ftx/4CK9u+E3hePwb8PNG8PKoEttbg3BA+9M3zSH/von8MVp3/hnw3qGppqt9oGl3V+hUpdTWiPKu3lcMRkY7elajSRqyq0iqzdATgmmlrc6KdBqtKrJ76LyQ48jB6V8Q6wzfBj9plrpEZNNjvPOCjo1nP8AeA9doYj6pX29WRrHhnwzrlwl1q+gaTqUypsWW6tI5WC5zgFgeMk8e9KSuTi8M6yi4uzTujUt5oriCOeCRZIpFDo6nIZSMgivjn9sZ1j+N+lyOcKun2zH6CaSvsO2itrO3itbeOK3hiQJHEgCqigYAAHQe1Zus+FvDOtXQu9Y8O6TqNwECCW6s45XCjOBlgTjk8e9OSuh4vDvEU+ROxroyuiupyrDIPqKWmRmMARxlAFGAq9hT++O9M6j4N+E/jnTPh78YdV8QarbXVzb5uoNlsFL7mk4PzEDHFe5f8NV+CP+gFr3/fEX/wAXXrsngPwPJK0kng7w87uSzM2nQksT1J+Wm/8ACA+A84/4Qzw5n0/s2H/4moUWjy6OExNFOMJq3oN+GPjOy8e+FI/EenWN5Z2ssrxxrchQzbTgt8pIxnI/CunqtpdjYabYx2OmWdtZ2kWRHDbxhI0ycnCjgck1Zqz0oKSiuZ6hRRRQUFFFFABWOscN14iu47xEkMUSeRHIMjac7mAPvxn2rYqveWVpebftNvHKV+6WHI/GgBrBYdMkFiq4SNvKVORkA4A/GsOSG1Xw7Y3dqFN4zxNHKPvvIWG4E9Tn5siukijjhjWOJFRFGFVRgCoItPsork3EdrEspJO4Lzk9TQBU8UxmXSGjDtGWliAdeqkuvIrI1a61G6057WdGha0ZPtMgGFlO4bQvsfvH8q6mWOOVdsiK65BwRnkHIpJoo5ozHKiuh6qwyDQBV17/AJAl9/1wf/0E1hXE2pDSpdHfzN6QM5uscNDt45/vfw/rXUSIkkbRyKGRgQykcEUNGjRmNlBQjaVI4x6UAVrD5tHtx1zbr/6DWREyt4U0tFILF7dQPcOMj8MH8q6FFVEVEUKqjAA6AVXi0+yiuTcx2sSzEk7gvOT1NAFbxOobQrpTkAqBkHkfMKzjNcw6np2m32ZJY7gtDPjiVNjdfRhxn866GWOOaMxyoroeqkZBoeON2RnRWKHcpI6H1FAGfrv+s03/AK/U/wDQWqbWre3n06fz4Y5dkTsu9QdpweRmrMkUcmzzEVtjBlyOh9ac6q6FWAKkYIPcUAUdAt7eDSrZoYIojJChcogG47Rycdaow2hXxA9nuH2NMXix46OSRj6ZBb6mtyNFjjWNFCqoAUDoAKb5UfnGbYvmFdpbHOPSgB9ZHieQNaR2O2VvtT7HESlmEY5YgD8B+Na9NMcZlExRTIFKhscgHqP0oAz/AA3ctcaTGJNwmhJhkDDByvHI9xg/jVXSoLO7jvZr+OKWcXEiymUAmNQflHPQYwf1rZjijjd3SNVaQ5cgfeOMZNQXGnWNxOJ5rSGST+8y5J+vrQBHrd01rpcskOTKwCRBRklm4GB39fwql4UkEcNxpuJgLZ8x+apVjG3IODz13D8K2HjjcoXRWKHcuR0PTI/Ojyo/P8/y183bt345x1xQBkT21nceI7kXkMMiCzj5kUHHzPnk9KseGWkbR4i7M6hnEbMclowx2n8sVaubCyuZRLcWsMrgY3OgJx6VYAAAAAAHQCgDB8JwBYDMbW1XLSASr/rG/eHrx/Wl19bv+2LOayOZoYJZBH2lAKZU/UHj3xWpb2FlbzGaC1ijkOcsq4Jz1qcxxmVZSimRQVDY5APUfoKAOetrie98QWF8wkit5ElWCJxg4AGWI9Sf0FXfEqyQ28eo2zKlzbsFUkcFXIUg/mD+FabRRtKkjIpdM7WI5GeuKJo45ozHKiuhxlWGRxzQBHYWyWdpHboSQo5Y9WPcn3J5qeiigAooooAKKKKACiiigAooooAKKKKACiiigAooooAKKKKACiiigAooooAKKKKACiiigAooooAKKKKACiiigAooooAKKKKACiiigD//2Q==">
            <a:extLst>
              <a:ext uri="{FF2B5EF4-FFF2-40B4-BE49-F238E27FC236}">
                <a16:creationId xmlns:a16="http://schemas.microsoft.com/office/drawing/2014/main" id="{F1234A3B-98D0-4DF3-B9BE-0183509FDBB7}"/>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Google Shape;86;p1">
            <a:extLst>
              <a:ext uri="{FF2B5EF4-FFF2-40B4-BE49-F238E27FC236}">
                <a16:creationId xmlns:a16="http://schemas.microsoft.com/office/drawing/2014/main" id="{52DE8376-97BE-4767-B258-59BAA6085D2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06373CB6-A682-4D26-8245-763CD7DA9145}"/>
              </a:ext>
            </a:extLst>
          </p:cNvPr>
          <p:cNvSpPr txBox="1"/>
          <p:nvPr/>
        </p:nvSpPr>
        <p:spPr>
          <a:xfrm rot="-5400000">
            <a:off x="-545624" y="3231595"/>
            <a:ext cx="3255328" cy="646290"/>
          </a:xfrm>
          <a:prstGeom prst="rect">
            <a:avLst/>
          </a:prstGeom>
          <a:noFill/>
          <a:ln>
            <a:noFill/>
          </a:ln>
        </p:spPr>
        <p:txBody>
          <a:bodyPr spcFirstLastPara="1" wrap="square" lIns="91425" tIns="45700" rIns="91425" bIns="45700" anchor="t" anchorCtr="0">
            <a:spAutoFit/>
          </a:bodyPr>
          <a:lstStyle/>
          <a:p>
            <a:r>
              <a:rPr lang="en-US" sz="3600" b="1">
                <a:solidFill>
                  <a:schemeClr val="lt1"/>
                </a:solidFill>
                <a:ea typeface="Calibri"/>
                <a:cs typeface="Calibri"/>
                <a:sym typeface="Calibri"/>
              </a:rPr>
              <a:t>Implementation</a:t>
            </a:r>
          </a:p>
        </p:txBody>
      </p:sp>
      <p:pic>
        <p:nvPicPr>
          <p:cNvPr id="11" name="Picture 10">
            <a:extLst>
              <a:ext uri="{FF2B5EF4-FFF2-40B4-BE49-F238E27FC236}">
                <a16:creationId xmlns:a16="http://schemas.microsoft.com/office/drawing/2014/main" id="{9B167A5F-0156-4324-9522-B5B296640478}"/>
              </a:ext>
            </a:extLst>
          </p:cNvPr>
          <p:cNvPicPr>
            <a:picLocks noChangeAspect="1"/>
          </p:cNvPicPr>
          <p:nvPr/>
        </p:nvPicPr>
        <p:blipFill>
          <a:blip r:embed="rId2"/>
          <a:stretch>
            <a:fillRect/>
          </a:stretch>
        </p:blipFill>
        <p:spPr>
          <a:xfrm>
            <a:off x="161778" y="137845"/>
            <a:ext cx="1828800" cy="1435879"/>
          </a:xfrm>
          <a:prstGeom prst="rect">
            <a:avLst/>
          </a:prstGeom>
        </p:spPr>
      </p:pic>
      <p:sp>
        <p:nvSpPr>
          <p:cNvPr id="12" name="Title 1">
            <a:extLst>
              <a:ext uri="{FF2B5EF4-FFF2-40B4-BE49-F238E27FC236}">
                <a16:creationId xmlns:a16="http://schemas.microsoft.com/office/drawing/2014/main" id="{78713EFF-E827-47C5-9DD0-CAD701EE4D04}"/>
              </a:ext>
            </a:extLst>
          </p:cNvPr>
          <p:cNvSpPr txBox="1">
            <a:spLocks/>
          </p:cNvSpPr>
          <p:nvPr/>
        </p:nvSpPr>
        <p:spPr>
          <a:xfrm>
            <a:off x="4561804" y="0"/>
            <a:ext cx="3994367" cy="570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latin typeface="NTFPreCursive" panose="03000400000000000000" pitchFamily="66" charset="0"/>
              </a:rPr>
              <a:t>Metacognition in RE</a:t>
            </a:r>
          </a:p>
        </p:txBody>
      </p:sp>
      <p:sp>
        <p:nvSpPr>
          <p:cNvPr id="13" name="TextBox 12">
            <a:extLst>
              <a:ext uri="{FF2B5EF4-FFF2-40B4-BE49-F238E27FC236}">
                <a16:creationId xmlns:a16="http://schemas.microsoft.com/office/drawing/2014/main" id="{02DDFC3F-12F2-43A2-8491-AF1D79563931}"/>
              </a:ext>
            </a:extLst>
          </p:cNvPr>
          <p:cNvSpPr txBox="1"/>
          <p:nvPr/>
        </p:nvSpPr>
        <p:spPr>
          <a:xfrm>
            <a:off x="2511122" y="472146"/>
            <a:ext cx="9519100" cy="6432530"/>
          </a:xfrm>
          <a:prstGeom prst="rect">
            <a:avLst/>
          </a:prstGeom>
          <a:noFill/>
        </p:spPr>
        <p:txBody>
          <a:bodyPr wrap="square" rtlCol="0">
            <a:spAutoFit/>
          </a:bodyPr>
          <a:lstStyle/>
          <a:p>
            <a:r>
              <a:rPr lang="en-GB" u="sng" dirty="0">
                <a:latin typeface="NTFPreCursive" panose="03000400000000000000" pitchFamily="66" charset="0"/>
              </a:rPr>
              <a:t>Activate prior knowledge</a:t>
            </a:r>
          </a:p>
          <a:p>
            <a:pPr marL="800100" lvl="1" indent="-342900">
              <a:buFont typeface="Arial" panose="020B0604020202020204" pitchFamily="34" charset="0"/>
              <a:buChar char="•"/>
            </a:pPr>
            <a:r>
              <a:rPr lang="en-GB" dirty="0">
                <a:latin typeface="NTFPreCursive" panose="03000400000000000000" pitchFamily="66" charset="0"/>
              </a:rPr>
              <a:t>Recap previous knowledge and learning vocabulary. </a:t>
            </a:r>
          </a:p>
          <a:p>
            <a:pPr marL="800100" lvl="1" indent="-342900">
              <a:buFont typeface="Arial" panose="020B0604020202020204" pitchFamily="34" charset="0"/>
              <a:buChar char="•"/>
            </a:pPr>
            <a:r>
              <a:rPr lang="en-GB" dirty="0">
                <a:latin typeface="NTFPreCursive" panose="03000400000000000000" pitchFamily="66" charset="0"/>
              </a:rPr>
              <a:t>Make links to other world religions. For example, make explicit similarities and difference between Christianity and Islam.  </a:t>
            </a:r>
          </a:p>
          <a:p>
            <a:r>
              <a:rPr lang="en-GB" u="sng" dirty="0">
                <a:latin typeface="NTFPreCursive" panose="03000400000000000000" pitchFamily="66" charset="0"/>
              </a:rPr>
              <a:t>Explicit strategy instruction</a:t>
            </a:r>
          </a:p>
          <a:p>
            <a:pPr marL="800100" lvl="1" indent="-342900">
              <a:buFont typeface="Arial" panose="020B0604020202020204" pitchFamily="34" charset="0"/>
              <a:buChar char="•"/>
            </a:pPr>
            <a:r>
              <a:rPr lang="en-GB" dirty="0">
                <a:latin typeface="NTFPreCursive" panose="03000400000000000000" pitchFamily="66" charset="0"/>
              </a:rPr>
              <a:t>What is the skill you are learning today? Learning from or learning about religion?</a:t>
            </a:r>
          </a:p>
          <a:p>
            <a:pPr marL="800100" lvl="1" indent="-342900">
              <a:buFont typeface="Arial" panose="020B0604020202020204" pitchFamily="34" charset="0"/>
              <a:buChar char="•"/>
            </a:pPr>
            <a:r>
              <a:rPr lang="en-GB" dirty="0">
                <a:latin typeface="NTFPreCursive" panose="03000400000000000000" pitchFamily="66" charset="0"/>
              </a:rPr>
              <a:t>What do we know already that can help us?</a:t>
            </a:r>
          </a:p>
          <a:p>
            <a:r>
              <a:rPr lang="en-GB" u="sng" dirty="0">
                <a:latin typeface="NTFPreCursive" panose="03000400000000000000" pitchFamily="66" charset="0"/>
              </a:rPr>
              <a:t>Modelling of learned strategy</a:t>
            </a:r>
            <a:endParaRPr lang="en-GB" dirty="0">
              <a:latin typeface="NTFPreCursive" panose="03000400000000000000" pitchFamily="66" charset="0"/>
            </a:endParaRPr>
          </a:p>
          <a:p>
            <a:pPr marL="800100" lvl="1" indent="-342900">
              <a:buFont typeface="Arial" panose="020B0604020202020204" pitchFamily="34" charset="0"/>
              <a:buChar char="•"/>
            </a:pPr>
            <a:r>
              <a:rPr lang="en-GB" dirty="0">
                <a:latin typeface="NTFPreCursive" panose="03000400000000000000" pitchFamily="66" charset="0"/>
              </a:rPr>
              <a:t>Use thinking aloud to make explicit the train of thought that you are using and following. </a:t>
            </a:r>
          </a:p>
          <a:p>
            <a:pPr marL="800100" lvl="1" indent="-342900">
              <a:buFont typeface="Arial" panose="020B0604020202020204" pitchFamily="34" charset="0"/>
              <a:buChar char="•"/>
            </a:pPr>
            <a:r>
              <a:rPr lang="en-GB" dirty="0">
                <a:latin typeface="NTFPreCursive" panose="03000400000000000000" pitchFamily="66" charset="0"/>
              </a:rPr>
              <a:t>Use videos or teacher modelling to demonstrate expectations. </a:t>
            </a:r>
          </a:p>
          <a:p>
            <a:r>
              <a:rPr lang="en-GB" u="sng" dirty="0">
                <a:latin typeface="NTFPreCursive" panose="03000400000000000000" pitchFamily="66" charset="0"/>
              </a:rPr>
              <a:t>Memorisation of learned strategy</a:t>
            </a:r>
          </a:p>
          <a:p>
            <a:pPr marL="800100" lvl="1" indent="-342900">
              <a:buFont typeface="Arial" panose="020B0604020202020204" pitchFamily="34" charset="0"/>
              <a:buChar char="•"/>
            </a:pPr>
            <a:r>
              <a:rPr lang="en-GB" dirty="0">
                <a:latin typeface="NTFPreCursive" panose="03000400000000000000" pitchFamily="66" charset="0"/>
              </a:rPr>
              <a:t>Through questioning and discussion, check that children have made links between the skills taught and modelled and the skill being practiced that lesson. </a:t>
            </a:r>
          </a:p>
          <a:p>
            <a:pPr marL="800100" lvl="1" indent="-342900">
              <a:buFont typeface="Arial" panose="020B0604020202020204" pitchFamily="34" charset="0"/>
              <a:buChar char="•"/>
            </a:pPr>
            <a:r>
              <a:rPr lang="en-GB" dirty="0">
                <a:latin typeface="NTFPreCursive" panose="03000400000000000000" pitchFamily="66" charset="0"/>
              </a:rPr>
              <a:t>Model correct vocabulary. </a:t>
            </a:r>
          </a:p>
          <a:p>
            <a:r>
              <a:rPr lang="en-GB" u="sng" dirty="0">
                <a:latin typeface="NTFPreCursive" panose="03000400000000000000" pitchFamily="66" charset="0"/>
              </a:rPr>
              <a:t>Guided practice</a:t>
            </a:r>
          </a:p>
          <a:p>
            <a:pPr marL="800100" lvl="1" indent="-342900">
              <a:buFont typeface="Arial" panose="020B0604020202020204" pitchFamily="34" charset="0"/>
              <a:buChar char="•"/>
            </a:pPr>
            <a:r>
              <a:rPr lang="en-GB" dirty="0">
                <a:latin typeface="NTFPreCursive" panose="03000400000000000000" pitchFamily="66" charset="0"/>
              </a:rPr>
              <a:t>Discuss steps for success from modelling and memorisation of learned strategy. Stop to question for understanding. What is happening? Why did we make that decision?</a:t>
            </a:r>
          </a:p>
          <a:p>
            <a:r>
              <a:rPr lang="en-GB" u="sng" dirty="0">
                <a:latin typeface="NTFPreCursive" panose="03000400000000000000" pitchFamily="66" charset="0"/>
              </a:rPr>
              <a:t>Independent practice</a:t>
            </a:r>
          </a:p>
          <a:p>
            <a:pPr marL="800100" lvl="1" indent="-342900">
              <a:buFont typeface="Arial" panose="020B0604020202020204" pitchFamily="34" charset="0"/>
              <a:buChar char="•"/>
            </a:pPr>
            <a:r>
              <a:rPr lang="en-GB" dirty="0">
                <a:latin typeface="NTFPreCursive" panose="03000400000000000000" pitchFamily="66" charset="0"/>
              </a:rPr>
              <a:t>Pupils to complete the task. Reflecting on practice throughout the task.</a:t>
            </a:r>
          </a:p>
          <a:p>
            <a:r>
              <a:rPr lang="en-GB" u="sng" dirty="0">
                <a:latin typeface="NTFPreCursive" panose="03000400000000000000" pitchFamily="66" charset="0"/>
              </a:rPr>
              <a:t>Structured reflection</a:t>
            </a:r>
          </a:p>
          <a:p>
            <a:pPr marL="742950" lvl="1" indent="-285750">
              <a:buFont typeface="Arial" panose="020B0604020202020204" pitchFamily="34" charset="0"/>
              <a:buChar char="•"/>
            </a:pPr>
            <a:r>
              <a:rPr lang="en-GB" dirty="0">
                <a:latin typeface="NTFPreCursive" panose="03000400000000000000" pitchFamily="66" charset="0"/>
              </a:rPr>
              <a:t>Pupils reflect on their learning. What did they think they were successful with? What could be there next steps?</a:t>
            </a:r>
          </a:p>
          <a:p>
            <a:pPr lvl="1"/>
            <a:r>
              <a:rPr lang="en-GB" sz="1600" i="1" dirty="0">
                <a:latin typeface="NTFPreCursive" panose="03000400000000000000" pitchFamily="66" charset="0"/>
              </a:rPr>
              <a:t>NB. These stages will be moved through and revisited depending on need of children. </a:t>
            </a:r>
          </a:p>
        </p:txBody>
      </p:sp>
    </p:spTree>
    <p:extLst>
      <p:ext uri="{BB962C8B-B14F-4D97-AF65-F5344CB8AC3E}">
        <p14:creationId xmlns:p14="http://schemas.microsoft.com/office/powerpoint/2010/main" val="255533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ukc-powerpoint.officeapps.live.com/pods/GetClipboardImage.ashx?Id=5db38f5d-72a8-4ab5-b5c6-a6973025cb3b&amp;DC=GUK5&amp;pkey=5a3ff83b-f44e-4981-9922-56fb5de44d4d&amp;wdwaccluster=GUK5">
            <a:extLst>
              <a:ext uri="{FF2B5EF4-FFF2-40B4-BE49-F238E27FC236}">
                <a16:creationId xmlns:a16="http://schemas.microsoft.com/office/drawing/2014/main" id="{E26FCEF2-557C-43EB-BE1C-A3DA2CAD70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Google Shape;86;p1">
            <a:extLst>
              <a:ext uri="{FF2B5EF4-FFF2-40B4-BE49-F238E27FC236}">
                <a16:creationId xmlns:a16="http://schemas.microsoft.com/office/drawing/2014/main" id="{2B0CC954-39E1-4D40-B2AF-A54646FFDD9C}"/>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5B942FCF-2DC6-443B-8C03-8313EE105D81}"/>
              </a:ext>
            </a:extLst>
          </p:cNvPr>
          <p:cNvPicPr>
            <a:picLocks noChangeAspect="1"/>
          </p:cNvPicPr>
          <p:nvPr/>
        </p:nvPicPr>
        <p:blipFill>
          <a:blip r:embed="rId2"/>
          <a:stretch>
            <a:fillRect/>
          </a:stretch>
        </p:blipFill>
        <p:spPr>
          <a:xfrm>
            <a:off x="161778" y="137845"/>
            <a:ext cx="1828800" cy="1435879"/>
          </a:xfrm>
          <a:prstGeom prst="rect">
            <a:avLst/>
          </a:prstGeom>
        </p:spPr>
      </p:pic>
      <p:sp>
        <p:nvSpPr>
          <p:cNvPr id="7" name="TextBox 6">
            <a:extLst>
              <a:ext uri="{FF2B5EF4-FFF2-40B4-BE49-F238E27FC236}">
                <a16:creationId xmlns:a16="http://schemas.microsoft.com/office/drawing/2014/main" id="{0D1DEEB3-2B4C-4111-A81B-890D78FFE3DE}"/>
              </a:ext>
            </a:extLst>
          </p:cNvPr>
          <p:cNvSpPr txBox="1"/>
          <p:nvPr/>
        </p:nvSpPr>
        <p:spPr>
          <a:xfrm>
            <a:off x="2414867" y="847585"/>
            <a:ext cx="8056044" cy="6555641"/>
          </a:xfrm>
          <a:prstGeom prst="rect">
            <a:avLst/>
          </a:prstGeom>
          <a:noFill/>
        </p:spPr>
        <p:txBody>
          <a:bodyPr wrap="square" lIns="91440" tIns="45720" rIns="91440" bIns="45720" rtlCol="0" anchor="t">
            <a:spAutoFit/>
          </a:bodyPr>
          <a:lstStyle/>
          <a:p>
            <a:r>
              <a:rPr lang="en-GB" sz="1600" u="sng" dirty="0">
                <a:latin typeface="NTFPreCursive"/>
                <a:ea typeface="+mn-lt"/>
                <a:cs typeface="+mn-lt"/>
              </a:rPr>
              <a:t>Activate prior knowledge</a:t>
            </a:r>
            <a:endParaRPr lang="en-US" sz="1600" dirty="0"/>
          </a:p>
          <a:p>
            <a:r>
              <a:rPr lang="en-GB" sz="1600" dirty="0">
                <a:latin typeface="NTFPreCursive"/>
                <a:ea typeface="+mn-lt"/>
                <a:cs typeface="+mn-lt"/>
              </a:rPr>
              <a:t>The teacher discusses with pupils the religions already studied. Discussing there similarities and differences. Outline what we have learnt about Christianity throughout EYFS-Year5.</a:t>
            </a:r>
            <a:endParaRPr lang="en-GB" sz="1600" dirty="0"/>
          </a:p>
          <a:p>
            <a:r>
              <a:rPr lang="en-GB" sz="1600" u="sng" dirty="0">
                <a:latin typeface="NTFPreCursive"/>
                <a:ea typeface="+mn-lt"/>
                <a:cs typeface="+mn-lt"/>
              </a:rPr>
              <a:t>Explicit strategy instruction</a:t>
            </a:r>
            <a:endParaRPr lang="en-GB" sz="1600" dirty="0"/>
          </a:p>
          <a:p>
            <a:r>
              <a:rPr lang="en-GB" sz="1600" dirty="0">
                <a:latin typeface="NTFPreCursive"/>
                <a:ea typeface="+mn-lt"/>
                <a:cs typeface="+mn-lt"/>
              </a:rPr>
              <a:t>The teacher then shares the LQ: Can I understand and explain the terms: Incarnation and Emmanuel? Explore the etymology of these words and try to ascertain their meanings. </a:t>
            </a:r>
            <a:endParaRPr lang="en-GB" sz="1600" dirty="0"/>
          </a:p>
          <a:p>
            <a:r>
              <a:rPr lang="en-GB" sz="1600" u="sng" dirty="0">
                <a:latin typeface="NTFPreCursive"/>
                <a:ea typeface="+mn-lt"/>
                <a:cs typeface="+mn-lt"/>
              </a:rPr>
              <a:t>Modelling of learned strategy</a:t>
            </a:r>
            <a:endParaRPr lang="en-GB" sz="1600" dirty="0"/>
          </a:p>
          <a:p>
            <a:r>
              <a:rPr lang="en-GB" sz="1600" dirty="0">
                <a:latin typeface="NTFPreCursive"/>
                <a:ea typeface="+mn-lt"/>
                <a:cs typeface="+mn-lt"/>
              </a:rPr>
              <a:t>Teacher scaffolds and guides discussions about Incarnation. What might happen if God began human. Share own ideas and model building on each others ideas and thoughts.  </a:t>
            </a:r>
          </a:p>
          <a:p>
            <a:r>
              <a:rPr lang="en-GB" sz="1600" dirty="0">
                <a:latin typeface="NTFPreCursive"/>
                <a:ea typeface="+mn-lt"/>
                <a:cs typeface="+mn-lt"/>
              </a:rPr>
              <a:t>Use talking out loud to discuss thoughts and ideas. I think…..because…… I agree with …… etc.</a:t>
            </a:r>
          </a:p>
          <a:p>
            <a:r>
              <a:rPr lang="en-GB" sz="1600" dirty="0">
                <a:latin typeface="NTFPreCursive"/>
                <a:ea typeface="+mn-lt"/>
                <a:cs typeface="+mn-lt"/>
              </a:rPr>
              <a:t>Explore any misconceptions or mistakes </a:t>
            </a:r>
            <a:r>
              <a:rPr lang="en-GB" sz="1600" dirty="0" err="1">
                <a:latin typeface="NTFPreCursive"/>
                <a:ea typeface="+mn-lt"/>
                <a:cs typeface="+mn-lt"/>
              </a:rPr>
              <a:t>eg.</a:t>
            </a:r>
            <a:r>
              <a:rPr lang="en-GB" sz="1600" dirty="0">
                <a:latin typeface="NTFPreCursive"/>
                <a:ea typeface="+mn-lt"/>
                <a:cs typeface="+mn-lt"/>
              </a:rPr>
              <a:t> God would be noticeable as he is a King etc. </a:t>
            </a:r>
            <a:endParaRPr lang="en-GB" sz="1600" dirty="0"/>
          </a:p>
          <a:p>
            <a:r>
              <a:rPr lang="en-GB" sz="1600" u="sng" dirty="0">
                <a:latin typeface="NTFPreCursive"/>
                <a:ea typeface="+mn-lt"/>
                <a:cs typeface="+mn-lt"/>
              </a:rPr>
              <a:t>Memorisation of learned strategy</a:t>
            </a:r>
            <a:endParaRPr lang="en-GB" sz="1600" dirty="0"/>
          </a:p>
          <a:p>
            <a:r>
              <a:rPr lang="en-GB" sz="1600" dirty="0">
                <a:latin typeface="NTFPreCursive"/>
                <a:ea typeface="+mn-lt"/>
                <a:cs typeface="+mn-lt"/>
              </a:rPr>
              <a:t>Questioning throughout the modelling process to ensure pupils have understood the task.</a:t>
            </a:r>
          </a:p>
          <a:p>
            <a:r>
              <a:rPr lang="en-GB" sz="1600" dirty="0">
                <a:latin typeface="NTFPreCursive"/>
                <a:ea typeface="+mn-lt"/>
                <a:cs typeface="+mn-lt"/>
              </a:rPr>
              <a:t>Recall over key vocab needed and it’s meanings. </a:t>
            </a:r>
          </a:p>
          <a:p>
            <a:r>
              <a:rPr lang="en-GB" sz="1600" dirty="0">
                <a:latin typeface="NTFPreCursive"/>
                <a:ea typeface="+mn-lt"/>
                <a:cs typeface="+mn-lt"/>
              </a:rPr>
              <a:t>Recall all steps needed to be successful with the task. </a:t>
            </a:r>
            <a:endParaRPr lang="en-GB" sz="1600" dirty="0"/>
          </a:p>
          <a:p>
            <a:r>
              <a:rPr lang="en-GB" sz="1600" u="sng" dirty="0">
                <a:latin typeface="NTFPreCursive"/>
                <a:ea typeface="+mn-lt"/>
                <a:cs typeface="+mn-lt"/>
              </a:rPr>
              <a:t>Guided practice</a:t>
            </a:r>
            <a:endParaRPr lang="en-GB" sz="1600" dirty="0"/>
          </a:p>
          <a:p>
            <a:r>
              <a:rPr lang="en-GB" sz="1600" dirty="0">
                <a:latin typeface="NTFPreCursive"/>
                <a:ea typeface="+mn-lt"/>
                <a:cs typeface="+mn-lt"/>
              </a:rPr>
              <a:t>Pupils start the task whilst teacher and additional adults move around the room checking for understanding and guiding where necessary. </a:t>
            </a:r>
          </a:p>
          <a:p>
            <a:r>
              <a:rPr lang="en-GB" sz="1600" u="sng" dirty="0">
                <a:latin typeface="NTFPreCursive"/>
                <a:ea typeface="+mn-lt"/>
                <a:cs typeface="+mn-lt"/>
              </a:rPr>
              <a:t>Independent practice </a:t>
            </a:r>
            <a:endParaRPr lang="en-GB" sz="1600" dirty="0"/>
          </a:p>
          <a:p>
            <a:r>
              <a:rPr lang="en-GB" sz="1600" dirty="0">
                <a:latin typeface="NTFPreCursive"/>
                <a:ea typeface="+mn-lt"/>
                <a:cs typeface="+mn-lt"/>
              </a:rPr>
              <a:t>Pupils complete their own poster in the style of Antonia Rolls exploring what would happen if God began one with us. . </a:t>
            </a:r>
            <a:endParaRPr lang="en-GB" sz="1600" dirty="0"/>
          </a:p>
          <a:p>
            <a:r>
              <a:rPr lang="en-GB" sz="1600" u="sng" dirty="0">
                <a:latin typeface="NTFPreCursive"/>
                <a:ea typeface="+mn-lt"/>
                <a:cs typeface="+mn-lt"/>
              </a:rPr>
              <a:t>Structured reflection</a:t>
            </a:r>
          </a:p>
          <a:p>
            <a:r>
              <a:rPr lang="en-GB" sz="1600" dirty="0">
                <a:latin typeface="NTFPreCursive"/>
                <a:ea typeface="+mn-lt"/>
                <a:cs typeface="+mn-lt"/>
              </a:rPr>
              <a:t>Pupils share posters and discuss their own ideas. Pupils peer evaluate other’s ideas. </a:t>
            </a:r>
          </a:p>
          <a:p>
            <a:endParaRPr lang="en-US" dirty="0"/>
          </a:p>
          <a:p>
            <a:endParaRPr lang="en-GB" dirty="0">
              <a:latin typeface="NTFPreCursive" panose="03000400000000000000" pitchFamily="66" charset="0"/>
            </a:endParaRPr>
          </a:p>
        </p:txBody>
      </p:sp>
      <p:sp>
        <p:nvSpPr>
          <p:cNvPr id="8" name="Title 1">
            <a:extLst>
              <a:ext uri="{FF2B5EF4-FFF2-40B4-BE49-F238E27FC236}">
                <a16:creationId xmlns:a16="http://schemas.microsoft.com/office/drawing/2014/main" id="{A13DE18C-4884-4325-82E5-6F523508E034}"/>
              </a:ext>
            </a:extLst>
          </p:cNvPr>
          <p:cNvSpPr txBox="1">
            <a:spLocks/>
          </p:cNvSpPr>
          <p:nvPr/>
        </p:nvSpPr>
        <p:spPr>
          <a:xfrm>
            <a:off x="4668367" y="137845"/>
            <a:ext cx="6795321" cy="57082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latin typeface="NTFPreCursive" panose="03000400000000000000" pitchFamily="66" charset="0"/>
              </a:rPr>
              <a:t>Worked example – Year 6 Christianity – Beliefs and Values (Incarnate)   </a:t>
            </a:r>
          </a:p>
        </p:txBody>
      </p:sp>
      <p:sp>
        <p:nvSpPr>
          <p:cNvPr id="9" name="Google Shape;88;p1">
            <a:extLst>
              <a:ext uri="{FF2B5EF4-FFF2-40B4-BE49-F238E27FC236}">
                <a16:creationId xmlns:a16="http://schemas.microsoft.com/office/drawing/2014/main" id="{5D7F7C17-D5A0-4036-BBBF-B447CB901470}"/>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0703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68070" y="409696"/>
            <a:ext cx="9152869" cy="7048083"/>
          </a:xfrm>
          <a:prstGeom prst="rect">
            <a:avLst/>
          </a:prstGeom>
          <a:noFill/>
        </p:spPr>
        <p:txBody>
          <a:bodyPr wrap="square" lIns="91440" tIns="45720" rIns="91440" bIns="45720" rtlCol="0" anchor="t">
            <a:spAutoFit/>
          </a:bodyPr>
          <a:lstStyle/>
          <a:p>
            <a:r>
              <a:rPr lang="en-GB" sz="2400" b="1" dirty="0">
                <a:latin typeface="NTFPreCursivefk" panose="03000400000000000000" pitchFamily="66" charset="0"/>
              </a:rPr>
              <a:t>Tailoring for SEND</a:t>
            </a:r>
          </a:p>
          <a:p>
            <a:endParaRPr lang="en-GB" sz="2400" dirty="0"/>
          </a:p>
          <a:p>
            <a:pPr fontAlgn="base"/>
            <a:r>
              <a:rPr lang="en-GB" sz="2400" dirty="0">
                <a:latin typeface="NTFPreCursivefk" panose="03000400000000000000" pitchFamily="66" charset="0"/>
              </a:rPr>
              <a:t>We plan for the first 20% and scaffold the lesson and tasks to meet their needs. Then we remove the scaffolding, as appropriate, to meet the needs of other pupils. ​</a:t>
            </a:r>
          </a:p>
          <a:p>
            <a:pPr fontAlgn="base"/>
            <a:r>
              <a:rPr lang="en-GB" sz="2400" dirty="0">
                <a:latin typeface="NTFPreCursivefk" panose="03000400000000000000" pitchFamily="66" charset="0"/>
              </a:rPr>
              <a:t>​</a:t>
            </a:r>
          </a:p>
          <a:p>
            <a:pPr fontAlgn="base"/>
            <a:r>
              <a:rPr lang="en-GB" sz="2400" dirty="0">
                <a:latin typeface="NTFPreCursivefk" panose="03000400000000000000" pitchFamily="66" charset="0"/>
              </a:rPr>
              <a:t>We aim to provide all children with the opportunity to confidently progress in their knowledge and understanding along with working with other children. We strive for all children to access the RE curriculum equally, but this can vary in how it looks depending on individual's needs.​</a:t>
            </a:r>
          </a:p>
          <a:p>
            <a:pPr fontAlgn="base"/>
            <a:r>
              <a:rPr lang="en-GB" sz="2400" dirty="0">
                <a:latin typeface="NTFPreCursivefk" panose="03000400000000000000" pitchFamily="66" charset="0"/>
              </a:rPr>
              <a:t>​</a:t>
            </a:r>
          </a:p>
          <a:p>
            <a:pPr fontAlgn="base"/>
            <a:r>
              <a:rPr lang="en-GB" sz="2400" dirty="0">
                <a:latin typeface="NTFPreCursivefk" panose="03000400000000000000" pitchFamily="66" charset="0"/>
              </a:rPr>
              <a:t>Our RE planning has a strong emphasis on subject specific vocabulary. This is carefully and deliberately planned so that pupils revisit and embed this knowledge over time. This key vocabulary may be pre-taught for pupils who may need this. Key images are also used to represent the units big question and these are revisited throughout the unit of work.  </a:t>
            </a:r>
            <a:endParaRPr lang="en-GB" sz="2400" dirty="0">
              <a:latin typeface="NTFPreCursivefk"/>
              <a:cs typeface="Calibri" panose="020F0502020204030204"/>
            </a:endParaRPr>
          </a:p>
          <a:p>
            <a:endParaRPr lang="en-GB" sz="2400" dirty="0">
              <a:latin typeface="NTFPreCursivefk"/>
              <a:cs typeface="Calibri" panose="020F0502020204030204"/>
            </a:endParaRPr>
          </a:p>
          <a:p>
            <a:r>
              <a:rPr lang="en-GB" sz="2400" dirty="0">
                <a:ea typeface="+mn-lt"/>
                <a:cs typeface="+mn-lt"/>
              </a:rPr>
              <a:t> </a:t>
            </a:r>
            <a:endParaRPr lang="en-GB" sz="1400" dirty="0"/>
          </a:p>
          <a:p>
            <a:endParaRPr lang="en-GB" sz="2400" b="1" dirty="0">
              <a:cs typeface="Calibri" panose="020F0502020204030204"/>
            </a:endParaRPr>
          </a:p>
          <a:p>
            <a:endParaRPr lang="en-GB" sz="2000" dirty="0">
              <a:highlight>
                <a:srgbClr val="FFFF00"/>
              </a:highlight>
              <a:cs typeface="Calibri" panose="020F0502020204030204"/>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637816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722500" y="504946"/>
            <a:ext cx="9058684" cy="7817525"/>
          </a:xfrm>
          <a:prstGeom prst="rect">
            <a:avLst/>
          </a:prstGeom>
          <a:noFill/>
        </p:spPr>
        <p:txBody>
          <a:bodyPr wrap="square" lIns="91440" tIns="45720" rIns="91440" bIns="45720" rtlCol="0" anchor="t">
            <a:spAutoFit/>
          </a:bodyPr>
          <a:lstStyle/>
          <a:p>
            <a:r>
              <a:rPr lang="en-GB" sz="3200" b="1" dirty="0">
                <a:latin typeface="NTFPreCursivefk" panose="03000400000000000000" pitchFamily="66" charset="0"/>
              </a:rPr>
              <a:t>Tailoring for SEND</a:t>
            </a:r>
          </a:p>
          <a:p>
            <a:endParaRPr lang="en-GB" sz="3200" b="1" dirty="0">
              <a:latin typeface="NTFPreCursivefk" panose="03000400000000000000" pitchFamily="66" charset="0"/>
            </a:endParaRPr>
          </a:p>
          <a:p>
            <a:pPr fontAlgn="base"/>
            <a:r>
              <a:rPr lang="en-GB" dirty="0">
                <a:latin typeface="NTFPreCursivefk" panose="03000400000000000000" pitchFamily="66" charset="0"/>
              </a:rPr>
              <a:t>Pupils with language and communication difficulties (including those with ASD) may need additional visual prompts to help them understand what is expected of them. Some pupils may require individual task boards to enable them to follow a series of steps where a task has been broken down into smaller, more manageable chunks. ​</a:t>
            </a:r>
          </a:p>
          <a:p>
            <a:pPr fontAlgn="base"/>
            <a:r>
              <a:rPr lang="en-GB" dirty="0">
                <a:latin typeface="NTFPreCursivefk" panose="03000400000000000000" pitchFamily="66" charset="0"/>
              </a:rPr>
              <a:t>​</a:t>
            </a:r>
          </a:p>
          <a:p>
            <a:pPr fontAlgn="base"/>
            <a:r>
              <a:rPr lang="en-GB" dirty="0">
                <a:latin typeface="NTFPreCursivefk" panose="03000400000000000000" pitchFamily="66" charset="0"/>
              </a:rPr>
              <a:t>Some pupils may have a hearing or visual impairment. Teachers should think carefully about how these impact on pupil’s ability to hear and to read and understand key information. Teachers should think carefully about how they can adapt lessons, possibly including the use of technology, to ensure that these pupils can access the same high-quality curriculum experience.​</a:t>
            </a:r>
          </a:p>
          <a:p>
            <a:pPr fontAlgn="base"/>
            <a:r>
              <a:rPr lang="en-GB" dirty="0">
                <a:latin typeface="NTFPreCursivefk" panose="03000400000000000000" pitchFamily="66" charset="0"/>
              </a:rPr>
              <a:t>.  ​</a:t>
            </a:r>
          </a:p>
          <a:p>
            <a:pPr fontAlgn="base"/>
            <a:r>
              <a:rPr lang="en-GB" dirty="0">
                <a:latin typeface="NTFPreCursivefk" panose="03000400000000000000" pitchFamily="66" charset="0"/>
              </a:rPr>
              <a:t>For some pupils who have specific challenges around processing, some of the lessons may require adaptation to ensure that all pupils can participate fully in the lesson. This may mean reducing the number of instructions or steps in a task, introducing the use of a reader for lessons with a reading element, knowledge notes might be altered to meet individuals needs so that they are not overwhelmed by too much information</a:t>
            </a:r>
            <a:r>
              <a:rPr lang="en-US" dirty="0">
                <a:latin typeface="NTFPreCursivefk" panose="03000400000000000000" pitchFamily="66" charset="0"/>
              </a:rPr>
              <a:t>​, oral rehearsal could be encouraged before writing and the u</a:t>
            </a:r>
            <a:r>
              <a:rPr lang="en-GB" dirty="0">
                <a:latin typeface="NTFPreCursivefk" panose="03000400000000000000" pitchFamily="66" charset="0"/>
              </a:rPr>
              <a:t>se of sentence stems to prompt. </a:t>
            </a:r>
          </a:p>
          <a:p>
            <a:pPr fontAlgn="base"/>
            <a:endParaRPr lang="en-GB" dirty="0">
              <a:latin typeface="NTFPreCursivefk" panose="03000400000000000000" pitchFamily="66" charset="0"/>
            </a:endParaRPr>
          </a:p>
          <a:p>
            <a:pPr fontAlgn="base"/>
            <a:r>
              <a:rPr lang="en-GB" dirty="0">
                <a:latin typeface="NTFPreCursivefk" panose="03000400000000000000" pitchFamily="66" charset="0"/>
              </a:rPr>
              <a:t>Seating plans could also be altered for RE lessons to allow individuals to discuss and learn from others. </a:t>
            </a:r>
          </a:p>
          <a:p>
            <a:pPr fontAlgn="base"/>
            <a:r>
              <a:rPr lang="en-US" dirty="0">
                <a:latin typeface="NTFPreCursivefk" panose="03000400000000000000" pitchFamily="66" charset="0"/>
              </a:rPr>
              <a:t>​</a:t>
            </a:r>
          </a:p>
          <a:p>
            <a:pPr fontAlgn="base"/>
            <a:endParaRPr lang="en-GB" dirty="0">
              <a:latin typeface="NTFPreCursivefk" panose="03000400000000000000" pitchFamily="66" charset="0"/>
            </a:endParaRPr>
          </a:p>
          <a:p>
            <a:endParaRPr lang="en-GB" sz="3200" b="1" dirty="0">
              <a:latin typeface="NTFPreCursivefk" panose="03000400000000000000" pitchFamily="66" charset="0"/>
            </a:endParaRPr>
          </a:p>
          <a:p>
            <a:endParaRPr lang="en-GB" sz="3200" dirty="0"/>
          </a:p>
          <a:p>
            <a:endParaRPr lang="en-GB" sz="3200" dirty="0">
              <a:latin typeface="NTFPreCursivefk" panose="03000400000000000000" pitchFamily="66" charset="0"/>
              <a:cs typeface="Calibri" panose="020F0502020204030204"/>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95709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75914" y="323557"/>
            <a:ext cx="9351476" cy="7417415"/>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Cross Curriculum links </a:t>
            </a:r>
          </a:p>
          <a:p>
            <a:pPr lvl="0"/>
            <a:endParaRPr lang="en-GB" sz="1400" dirty="0">
              <a:solidFill>
                <a:schemeClr val="dk1"/>
              </a:solidFill>
              <a:latin typeface="NTFPreCursivefk" panose="03000400000000000000" pitchFamily="66" charset="0"/>
              <a:ea typeface="Calibri"/>
              <a:cs typeface="Calibri"/>
              <a:sym typeface="Calibri"/>
            </a:endParaRPr>
          </a:p>
          <a:p>
            <a:pPr marL="285750" indent="-285750">
              <a:buClr>
                <a:schemeClr val="dk1"/>
              </a:buClr>
              <a:buSzPts val="2000"/>
              <a:buFont typeface="Arial"/>
              <a:buChar char="•"/>
            </a:pPr>
            <a:r>
              <a:rPr lang="en-GB" sz="2400" b="1" dirty="0">
                <a:solidFill>
                  <a:schemeClr val="dk1"/>
                </a:solidFill>
                <a:latin typeface="NTFPreCursivefk" panose="03000400000000000000" pitchFamily="66" charset="0"/>
                <a:ea typeface="Calibri"/>
                <a:cs typeface="Calibri"/>
                <a:sym typeface="Calibri"/>
              </a:rPr>
              <a:t>Communication and Oracy  </a:t>
            </a:r>
            <a:r>
              <a:rPr lang="en-GB" sz="2400" dirty="0">
                <a:solidFill>
                  <a:schemeClr val="dk1"/>
                </a:solidFill>
                <a:latin typeface="NTFPreCursivefk" panose="03000400000000000000" pitchFamily="66" charset="0"/>
                <a:ea typeface="Calibri"/>
                <a:cs typeface="Calibri"/>
                <a:sym typeface="Calibri"/>
              </a:rPr>
              <a:t>RE lessons allow pupils to develop a broad and accurate religious vocabulary. They will have the opportunity to respond to a range of written and spoken language, including sacred texts, stories, poetry, prayers and worship, communicating ideas using the creative and expressive arts. They will develop insights into different religions and values, be able to reflect critically on ultimate questions of life, using reasoned arguments. Pupils will be taught how to listen and respond to other people’s comments including how to agree and disagree in a sensible and appropriate way.</a:t>
            </a:r>
            <a:endParaRPr lang="en-GB" sz="2400" dirty="0">
              <a:solidFill>
                <a:schemeClr val="dk1"/>
              </a:solidFill>
              <a:latin typeface="NTFPreCursivefk" panose="03000400000000000000" pitchFamily="66" charset="0"/>
              <a:cs typeface="Calibri"/>
            </a:endParaRPr>
          </a:p>
          <a:p>
            <a:pPr marL="285750" indent="-285750">
              <a:buClr>
                <a:schemeClr val="dk1"/>
              </a:buClr>
              <a:buSzPts val="2000"/>
              <a:buFont typeface="Arial"/>
              <a:buChar char="•"/>
            </a:pPr>
            <a:r>
              <a:rPr lang="en-GB" sz="2400" b="1" dirty="0">
                <a:solidFill>
                  <a:schemeClr val="dk1"/>
                </a:solidFill>
                <a:latin typeface="NTFPreCursivefk" panose="03000400000000000000" pitchFamily="66" charset="0"/>
                <a:ea typeface="Calibri"/>
                <a:cs typeface="Calibri"/>
              </a:rPr>
              <a:t>Geography/History </a:t>
            </a:r>
            <a:r>
              <a:rPr lang="en-GB" sz="2400" dirty="0">
                <a:solidFill>
                  <a:schemeClr val="dk1"/>
                </a:solidFill>
                <a:latin typeface="NTFPreCursivefk" panose="03000400000000000000" pitchFamily="66" charset="0"/>
                <a:ea typeface="Calibri"/>
                <a:cs typeface="Calibri"/>
              </a:rPr>
              <a:t> pupils will gain context from researching and locating places of religious significance. Pupils will also gain an understanding of how certain religious figures and events have had an impact on history.</a:t>
            </a:r>
          </a:p>
          <a:p>
            <a:pPr marL="285750" lvl="0" indent="-285750">
              <a:buClr>
                <a:schemeClr val="dk1"/>
              </a:buClr>
              <a:buSzPts val="2000"/>
              <a:buFont typeface="Arial"/>
              <a:buChar char="•"/>
            </a:pPr>
            <a:r>
              <a:rPr lang="en-GB" sz="2400" b="1" dirty="0">
                <a:solidFill>
                  <a:schemeClr val="dk1"/>
                </a:solidFill>
                <a:latin typeface="NTFPreCursivefk" panose="03000400000000000000" pitchFamily="66" charset="0"/>
                <a:ea typeface="Calibri"/>
                <a:cs typeface="Calibri"/>
                <a:sym typeface="Calibri"/>
              </a:rPr>
              <a:t>Computing </a:t>
            </a:r>
            <a:r>
              <a:rPr lang="en-GB" sz="2400" dirty="0">
                <a:solidFill>
                  <a:schemeClr val="dk1"/>
                </a:solidFill>
                <a:latin typeface="NTFPreCursivefk" panose="03000400000000000000" pitchFamily="66" charset="0"/>
                <a:ea typeface="Calibri"/>
                <a:cs typeface="Calibri"/>
                <a:sym typeface="Calibri"/>
              </a:rPr>
              <a:t>pupils will use the internet and media selectively to research for information about religion and belief. They may also have the opportunity to use computer programmes to present knowledge gained. </a:t>
            </a:r>
            <a:endParaRPr lang="en-GB" sz="1400" dirty="0">
              <a:solidFill>
                <a:schemeClr val="dk1"/>
              </a:solidFill>
              <a:latin typeface="NTFPreCursivefk" panose="03000400000000000000" pitchFamily="66" charset="0"/>
              <a:cs typeface="Calibri"/>
              <a:sym typeface="Calibri"/>
            </a:endParaRPr>
          </a:p>
          <a:p>
            <a:pPr marL="285750" lvl="0" indent="-285750">
              <a:buClr>
                <a:schemeClr val="dk1"/>
              </a:buClr>
              <a:buSzPts val="2000"/>
              <a:buFont typeface="Arial"/>
              <a:buChar char="•"/>
            </a:pPr>
            <a:endParaRPr lang="en-GB" sz="1400" dirty="0">
              <a:solidFill>
                <a:schemeClr val="dk1"/>
              </a:solidFill>
              <a:latin typeface="NTFPreCursivefk" panose="03000400000000000000" pitchFamily="66" charset="0"/>
            </a:endParaRPr>
          </a:p>
          <a:p>
            <a:endParaRPr lang="en-GB" sz="2800" b="1" dirty="0">
              <a:latin typeface="NTFPreCursivefk" panose="03000400000000000000" pitchFamily="66" charset="0"/>
            </a:endParaRPr>
          </a:p>
          <a:p>
            <a:endParaRPr lang="en-GB" sz="2800" b="1" dirty="0">
              <a:latin typeface="NTFPreCursivefk" panose="03000400000000000000" pitchFamily="66" charset="0"/>
              <a:cs typeface="Calibri" panose="020F0502020204030204"/>
            </a:endParaRPr>
          </a:p>
          <a:p>
            <a:r>
              <a:rPr lang="en-GB" sz="2800" dirty="0">
                <a:latin typeface="NTFPreCursivefk" panose="03000400000000000000" pitchFamily="66" charset="0"/>
                <a:ea typeface="+mn-lt"/>
                <a:cs typeface="+mn-lt"/>
              </a:rPr>
              <a:t>  </a:t>
            </a:r>
            <a:endParaRPr lang="en-GB" dirty="0">
              <a:latin typeface="NTFPreCursivefk" panose="03000400000000000000" pitchFamily="66" charset="0"/>
            </a:endParaRPr>
          </a:p>
        </p:txBody>
      </p:sp>
      <p:pic>
        <p:nvPicPr>
          <p:cNvPr id="11" name="Picture 10">
            <a:extLst>
              <a:ext uri="{FF2B5EF4-FFF2-40B4-BE49-F238E27FC236}">
                <a16:creationId xmlns:a16="http://schemas.microsoft.com/office/drawing/2014/main" id="{7E398CAA-1291-41BE-B365-6C0ADEDCEA99}"/>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42637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3908762"/>
          </a:xfrm>
          <a:prstGeom prst="rect">
            <a:avLst/>
          </a:prstGeom>
          <a:noFill/>
        </p:spPr>
        <p:txBody>
          <a:bodyPr wrap="square" lIns="91440" tIns="45720" rIns="91440" bIns="45720" rtlCol="0" anchor="t">
            <a:spAutoFit/>
          </a:bodyPr>
          <a:lstStyle/>
          <a:p>
            <a:r>
              <a:rPr lang="en-US" sz="2800" b="1" dirty="0">
                <a:latin typeface="NTFPreCursivefk" panose="03000400000000000000" pitchFamily="66" charset="0"/>
                <a:ea typeface="Calibri Light"/>
                <a:cs typeface="Calibri Light"/>
              </a:rPr>
              <a:t>Continuous Professional Development</a:t>
            </a:r>
          </a:p>
          <a:p>
            <a:endParaRPr lang="en-US" sz="2400" b="1" dirty="0">
              <a:latin typeface="NTFPreCursivefk" panose="03000400000000000000" pitchFamily="66" charset="0"/>
              <a:ea typeface="Calibri Light"/>
              <a:cs typeface="Calibri Light"/>
            </a:endParaRPr>
          </a:p>
          <a:p>
            <a:r>
              <a:rPr lang="en-US" sz="2400" dirty="0">
                <a:latin typeface="NTFPreCursivefk" panose="03000400000000000000" pitchFamily="66" charset="0"/>
                <a:ea typeface="Calibri Light"/>
                <a:cs typeface="Calibri Light"/>
              </a:rPr>
              <a:t>Staff have the opportunity to share good practice during staff meetings, this includes sharing Scrapbooks and discussing successes and challenges of certain units of work. </a:t>
            </a:r>
          </a:p>
          <a:p>
            <a:endParaRPr lang="en-US" sz="2400" dirty="0">
              <a:latin typeface="NTFPreCursivefk" panose="03000400000000000000" pitchFamily="66" charset="0"/>
              <a:ea typeface="Calibri Light"/>
              <a:cs typeface="Calibri Light"/>
            </a:endParaRPr>
          </a:p>
          <a:p>
            <a:r>
              <a:rPr lang="en-US" sz="2400" dirty="0">
                <a:latin typeface="NTFPreCursivefk" panose="03000400000000000000" pitchFamily="66" charset="0"/>
                <a:ea typeface="Calibri Light"/>
                <a:cs typeface="Calibri Light"/>
              </a:rPr>
              <a:t>Emmanuel Project plans have cover sheets detailing further key subject matter and concepts for the current unit.  </a:t>
            </a:r>
          </a:p>
          <a:p>
            <a:endParaRPr lang="en-US" sz="2400" b="1" dirty="0">
              <a:latin typeface="Calibri"/>
              <a:ea typeface="Calibri Light"/>
              <a:cs typeface="Calibri Light"/>
            </a:endParaRPr>
          </a:p>
          <a:p>
            <a:endParaRPr lang="en-US" sz="2400" b="1" dirty="0">
              <a:latin typeface="Calibri"/>
              <a:ea typeface="Calibri Light"/>
              <a:cs typeface="Calibri Light"/>
            </a:endParaRPr>
          </a:p>
          <a:p>
            <a:endParaRPr lang="en-US" sz="2400" b="1" dirty="0">
              <a:latin typeface="Calibri"/>
              <a:ea typeface="Calibri Light"/>
              <a:cs typeface="Calibri Light"/>
            </a:endParaRPr>
          </a:p>
        </p:txBody>
      </p:sp>
      <p:pic>
        <p:nvPicPr>
          <p:cNvPr id="11" name="Picture 10">
            <a:extLst>
              <a:ext uri="{FF2B5EF4-FFF2-40B4-BE49-F238E27FC236}">
                <a16:creationId xmlns:a16="http://schemas.microsoft.com/office/drawing/2014/main" id="{49E00A9C-ACE9-4CD9-84FA-E102B37A3C5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97068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639037" y="1589559"/>
            <a:ext cx="90979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latin typeface="NTFPreCursivefk" panose="03000400000000000000" pitchFamily="66" charset="0"/>
                <a:cs typeface="Calibri"/>
              </a:rPr>
              <a:t>RE</a:t>
            </a:r>
            <a:endParaRPr lang="en-US" sz="9600" dirty="0">
              <a:latin typeface="NTFPreCursivefk" panose="03000400000000000000" pitchFamily="66" charset="0"/>
              <a:cs typeface="Calibri"/>
            </a:endParaRPr>
          </a:p>
          <a:p>
            <a:pPr algn="ctr"/>
            <a:endParaRPr lang="en-US" b="1" dirty="0">
              <a:latin typeface="NTFPreCursivefk" panose="03000400000000000000" pitchFamily="66" charset="0"/>
              <a:cs typeface="Calibri"/>
            </a:endParaRPr>
          </a:p>
          <a:p>
            <a:pPr algn="ctr"/>
            <a:br>
              <a:rPr lang="en-US" b="1" dirty="0">
                <a:latin typeface="NTFPreCursivefk" panose="03000400000000000000" pitchFamily="66" charset="0"/>
                <a:cs typeface="Calibri"/>
              </a:rPr>
            </a:br>
            <a:r>
              <a:rPr lang="en-US" sz="8000" b="1" dirty="0">
                <a:latin typeface="NTFPreCursivefk" panose="03000400000000000000" pitchFamily="66" charset="0"/>
              </a:rPr>
              <a:t>Impact</a:t>
            </a:r>
            <a:r>
              <a:rPr lang="en-US" sz="8000" b="1" dirty="0">
                <a:cs typeface="Calibri"/>
              </a:rPr>
              <a:t>​</a:t>
            </a:r>
            <a:endParaRPr lang="en-US" sz="8000" dirty="0"/>
          </a:p>
        </p:txBody>
      </p:sp>
      <p:pic>
        <p:nvPicPr>
          <p:cNvPr id="11" name="Picture 10">
            <a:extLst>
              <a:ext uri="{FF2B5EF4-FFF2-40B4-BE49-F238E27FC236}">
                <a16:creationId xmlns:a16="http://schemas.microsoft.com/office/drawing/2014/main" id="{14C98B91-FE63-4B81-8564-8E70FC3C71D2}"/>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NTFPreCursivefk" panose="03000400000000000000" pitchFamily="66" charset="0"/>
                <a:cs typeface="Calibri"/>
              </a:rPr>
              <a:t>How do we measure the impact of RE teaching?</a:t>
            </a:r>
            <a:endParaRPr lang="en-US" sz="2400" dirty="0">
              <a:latin typeface="NTFPreCursivefk" panose="03000400000000000000" pitchFamily="66" charset="0"/>
            </a:endParaRPr>
          </a:p>
        </p:txBody>
      </p:sp>
      <p:pic>
        <p:nvPicPr>
          <p:cNvPr id="12" name="Picture 11">
            <a:extLst>
              <a:ext uri="{FF2B5EF4-FFF2-40B4-BE49-F238E27FC236}">
                <a16:creationId xmlns:a16="http://schemas.microsoft.com/office/drawing/2014/main" id="{13A4031A-26FE-4131-8E4F-DB82EE925611}"/>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Rectangle 5">
            <a:extLst>
              <a:ext uri="{FF2B5EF4-FFF2-40B4-BE49-F238E27FC236}">
                <a16:creationId xmlns:a16="http://schemas.microsoft.com/office/drawing/2014/main" id="{C066084C-5576-43BB-A4F9-156708CBF78E}"/>
              </a:ext>
            </a:extLst>
          </p:cNvPr>
          <p:cNvSpPr/>
          <p:nvPr/>
        </p:nvSpPr>
        <p:spPr>
          <a:xfrm>
            <a:off x="2639683" y="1738031"/>
            <a:ext cx="9158952" cy="3139321"/>
          </a:xfrm>
          <a:prstGeom prst="rect">
            <a:avLst/>
          </a:prstGeom>
        </p:spPr>
        <p:txBody>
          <a:bodyPr wrap="square">
            <a:spAutoFit/>
          </a:bodyPr>
          <a:lstStyle/>
          <a:p>
            <a:endParaRPr lang="en-US" dirty="0">
              <a:solidFill>
                <a:schemeClr val="dk1"/>
              </a:solidFill>
              <a:latin typeface="NTFPreCursivefk" panose="03000400000000000000" pitchFamily="66" charset="0"/>
              <a:ea typeface="Calibri"/>
              <a:cs typeface="Calibri"/>
              <a:sym typeface="Calibri"/>
            </a:endParaRPr>
          </a:p>
          <a:p>
            <a:r>
              <a:rPr lang="en-US" sz="3200" b="1" dirty="0">
                <a:latin typeface="NTFPreCursivefk" panose="03000400000000000000" pitchFamily="66" charset="0"/>
                <a:cs typeface="Calibri"/>
              </a:rPr>
              <a:t>Pupil book study</a:t>
            </a:r>
          </a:p>
          <a:p>
            <a:r>
              <a:rPr lang="en-US" sz="2800" dirty="0">
                <a:latin typeface="NTFPreCursivefk" panose="03000400000000000000" pitchFamily="66" charset="0"/>
                <a:cs typeface="Calibri"/>
              </a:rPr>
              <a:t>Scrapbooks are monitored to assess the learning that has taken place. Pupil’s have the opportunity to share their learning through directed conversations linked to the class scrapbooks. This enables leaders to ascertain retention of learning.  </a:t>
            </a:r>
          </a:p>
          <a:p>
            <a:endParaRPr lang="en-US" b="1" dirty="0">
              <a:latin typeface="NTFPreCursivefk" panose="03000400000000000000" pitchFamily="66" charset="0"/>
              <a:cs typeface="Calibri"/>
            </a:endParaRPr>
          </a:p>
          <a:p>
            <a:r>
              <a:rPr lang="en-US" dirty="0">
                <a:solidFill>
                  <a:schemeClr val="dk1"/>
                </a:solidFill>
                <a:latin typeface="NTFPreCursivefk" panose="03000400000000000000" pitchFamily="66" charset="0"/>
                <a:ea typeface="Calibri"/>
                <a:cs typeface="Calibri"/>
                <a:sym typeface="Calibri"/>
              </a:rPr>
              <a:t> </a:t>
            </a:r>
            <a:endParaRPr lang="en-GB" dirty="0"/>
          </a:p>
        </p:txBody>
      </p:sp>
    </p:spTree>
    <p:extLst>
      <p:ext uri="{BB962C8B-B14F-4D97-AF65-F5344CB8AC3E}">
        <p14:creationId xmlns:p14="http://schemas.microsoft.com/office/powerpoint/2010/main" val="300827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8002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NTFPreCursivefk" panose="03000400000000000000" pitchFamily="66" charset="0"/>
                <a:cs typeface="Calibri"/>
              </a:rPr>
              <a:t>Teacher assessment</a:t>
            </a:r>
          </a:p>
          <a:p>
            <a:endParaRPr lang="en-US" sz="2800" b="1" dirty="0">
              <a:highlight>
                <a:srgbClr val="FFFF00"/>
              </a:highlight>
              <a:cs typeface="Calibri"/>
            </a:endParaRPr>
          </a:p>
          <a:p>
            <a:pPr fontAlgn="base"/>
            <a:endParaRPr lang="en-GB" dirty="0">
              <a:highlight>
                <a:srgbClr val="FFFF00"/>
              </a:highlight>
            </a:endParaRPr>
          </a:p>
          <a:p>
            <a:pPr fontAlgn="base"/>
            <a:r>
              <a:rPr lang="en-GB" sz="3200" dirty="0">
                <a:latin typeface="NTFPreCursivefk" panose="03000400000000000000" pitchFamily="66" charset="0"/>
              </a:rPr>
              <a:t>Whole Class Assessment Sheets are used throughout every lesson to ensure children are achieving the intended learning outcomes. Teachers are responsive to any needs identified and use this knowledge throughout the planning and assessment cycle. At the end of the unit teachers will use the Whole Class Assessment Sheets to secure a summative judgement for each child. Subject leaders will lead pupil conferencing and will also complete data analysis of Whole Class Assessment Sheets to monitor progress and identify next steps within the RE curriculum.</a:t>
            </a:r>
          </a:p>
          <a:p>
            <a:r>
              <a:rPr lang="en-US" sz="1400" dirty="0">
                <a:highlight>
                  <a:srgbClr val="FFFF00"/>
                </a:highlight>
                <a:cs typeface="Calibri"/>
              </a:rPr>
              <a:t> </a:t>
            </a:r>
          </a:p>
          <a:p>
            <a:pPr fontAlgn="base"/>
            <a:endParaRPr lang="en-GB" dirty="0">
              <a:highlight>
                <a:srgbClr val="FFFF00"/>
              </a:highlight>
            </a:endParaRPr>
          </a:p>
          <a:p>
            <a:endParaRPr lang="en-US" dirty="0">
              <a:cs typeface="Calibri"/>
            </a:endParaRPr>
          </a:p>
          <a:p>
            <a:endParaRPr lang="en-US" sz="2800" b="1" dirty="0">
              <a:cs typeface="Calibri"/>
            </a:endParaRPr>
          </a:p>
          <a:p>
            <a:r>
              <a:rPr lang="en-US" sz="2400" dirty="0">
                <a:cs typeface="Calibri"/>
              </a:rPr>
              <a:t> </a:t>
            </a: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76122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NTFPreCursivefk" panose="03000400000000000000" pitchFamily="66" charset="0"/>
                <a:cs typeface="Calibri"/>
              </a:rPr>
              <a:t>RE</a:t>
            </a:r>
            <a:endParaRPr lang="en-US" dirty="0">
              <a:latin typeface="NTFPreCursivefk" panose="03000400000000000000" pitchFamily="66" charset="0"/>
              <a:cs typeface="Calibri"/>
            </a:endParaRPr>
          </a:p>
        </p:txBody>
      </p:sp>
      <p:sp>
        <p:nvSpPr>
          <p:cNvPr id="112" name="Google Shape;112;p3"/>
          <p:cNvSpPr txBox="1">
            <a:spLocks noGrp="1"/>
          </p:cNvSpPr>
          <p:nvPr>
            <p:ph type="subTitle" idx="1"/>
          </p:nvPr>
        </p:nvSpPr>
        <p:spPr>
          <a:xfrm>
            <a:off x="2349343" y="571340"/>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dirty="0">
                <a:latin typeface="NTFPreCursivefk" panose="03000400000000000000" pitchFamily="66" charset="0"/>
                <a:cs typeface="Calibri"/>
                <a:sym typeface="Arial"/>
              </a:rPr>
              <a:t>Aims </a:t>
            </a:r>
            <a:r>
              <a:rPr lang="en-US" sz="2800" b="1" i="0" dirty="0">
                <a:latin typeface="NTFPreCursivefk" panose="03000400000000000000" pitchFamily="66" charset="0"/>
                <a:cs typeface="Calibri"/>
                <a:sym typeface="Arial"/>
              </a:rPr>
              <a:t>of </a:t>
            </a:r>
            <a:r>
              <a:rPr lang="en-US" sz="2800" b="1" dirty="0">
                <a:latin typeface="NTFPreCursivefk" panose="03000400000000000000" pitchFamily="66" charset="0"/>
                <a:cs typeface="Calibri"/>
                <a:sym typeface="Arial"/>
              </a:rPr>
              <a:t>the RE Curriculum</a:t>
            </a:r>
          </a:p>
          <a:p>
            <a:pPr marR="0" lvl="0" algn="l" rtl="0">
              <a:spcAft>
                <a:spcPts val="0"/>
              </a:spcAft>
              <a:buClr>
                <a:schemeClr val="dk1"/>
              </a:buClr>
              <a:buFont typeface="Arial"/>
              <a:buNone/>
            </a:pPr>
            <a:endParaRPr lang="en-US" sz="200" dirty="0">
              <a:latin typeface="NTFPreCursivefk" panose="03000400000000000000" pitchFamily="66" charset="0"/>
              <a:cs typeface="Calibri"/>
            </a:endParaRPr>
          </a:p>
          <a:p>
            <a:pPr algn="l"/>
            <a:r>
              <a:rPr lang="en-US" sz="2000" dirty="0">
                <a:latin typeface="NTFPreCursivefk" panose="03000400000000000000" pitchFamily="66" charset="0"/>
                <a:ea typeface="Arial"/>
                <a:cs typeface="Calibri"/>
                <a:sym typeface="Arial"/>
              </a:rPr>
              <a:t>The Agreed Suffolk Syllabus for RE focuses on </a:t>
            </a:r>
            <a:r>
              <a:rPr lang="en-US" sz="2000" b="1" u="sng" dirty="0">
                <a:latin typeface="NTFPreCursivefk" panose="03000400000000000000" pitchFamily="66" charset="0"/>
                <a:ea typeface="Arial"/>
                <a:cs typeface="Calibri"/>
                <a:sym typeface="Arial"/>
              </a:rPr>
              <a:t>learning about </a:t>
            </a:r>
            <a:r>
              <a:rPr lang="en-US" sz="2000" dirty="0">
                <a:latin typeface="NTFPreCursivefk" panose="03000400000000000000" pitchFamily="66" charset="0"/>
                <a:ea typeface="Arial"/>
                <a:cs typeface="Calibri"/>
                <a:sym typeface="Arial"/>
              </a:rPr>
              <a:t>and </a:t>
            </a:r>
            <a:r>
              <a:rPr lang="en-US" sz="2000" b="1" u="sng" dirty="0">
                <a:latin typeface="NTFPreCursivefk" panose="03000400000000000000" pitchFamily="66" charset="0"/>
                <a:ea typeface="Arial"/>
                <a:cs typeface="Calibri"/>
                <a:sym typeface="Arial"/>
              </a:rPr>
              <a:t>learning from </a:t>
            </a:r>
            <a:r>
              <a:rPr lang="en-US" sz="2000" dirty="0">
                <a:latin typeface="NTFPreCursivefk" panose="03000400000000000000" pitchFamily="66" charset="0"/>
                <a:ea typeface="Arial"/>
                <a:cs typeface="Calibri"/>
                <a:sym typeface="Arial"/>
              </a:rPr>
              <a:t>religion and belief:</a:t>
            </a:r>
          </a:p>
          <a:p>
            <a:pPr algn="l"/>
            <a:endParaRPr lang="en-US" sz="300" dirty="0">
              <a:latin typeface="NTFPreCursivefk" panose="03000400000000000000" pitchFamily="66" charset="0"/>
              <a:cs typeface="Calibri"/>
              <a:sym typeface="Arial"/>
            </a:endParaRPr>
          </a:p>
          <a:p>
            <a:pPr algn="l">
              <a:buSzPts val="2000"/>
            </a:pPr>
            <a:r>
              <a:rPr lang="en-GB" sz="1700" b="1" u="sng" dirty="0">
                <a:latin typeface="NTFPreCursivefk" panose="03000400000000000000" pitchFamily="66" charset="0"/>
              </a:rPr>
              <a:t>Learning about religion and belief </a:t>
            </a:r>
          </a:p>
          <a:p>
            <a:pPr marL="342900" indent="-342900" algn="l">
              <a:buSzPts val="2000"/>
              <a:buFont typeface="Arial" panose="020B0604020202020204" pitchFamily="34" charset="0"/>
              <a:buChar char="•"/>
            </a:pPr>
            <a:r>
              <a:rPr lang="en-GB" sz="1700" dirty="0">
                <a:latin typeface="NTFPreCursivefk" panose="03000400000000000000" pitchFamily="66" charset="0"/>
              </a:rPr>
              <a:t>acquiring knowledge and developing understanding of Christianity and the other principal religions represented in Great Britain </a:t>
            </a:r>
          </a:p>
          <a:p>
            <a:pPr marL="342900" indent="-342900" algn="l">
              <a:buSzPts val="2000"/>
              <a:buFont typeface="Arial" panose="020B0604020202020204" pitchFamily="34" charset="0"/>
              <a:buChar char="•"/>
            </a:pPr>
            <a:r>
              <a:rPr lang="en-GB" sz="1700" dirty="0">
                <a:latin typeface="NTFPreCursivefk" panose="03000400000000000000" pitchFamily="66" charset="0"/>
              </a:rPr>
              <a:t>developing an understanding of the influence of beliefs, values and traditions on individuals, communities, societies and cultures, and of how religion can influence the lives of people who embrace it </a:t>
            </a:r>
          </a:p>
          <a:p>
            <a:pPr marL="342900" indent="-342900" algn="l">
              <a:buSzPts val="2000"/>
              <a:buFont typeface="Arial" panose="020B0604020202020204" pitchFamily="34" charset="0"/>
              <a:buChar char="•"/>
            </a:pPr>
            <a:r>
              <a:rPr lang="en-GB" sz="1700" dirty="0">
                <a:latin typeface="NTFPreCursivefk" panose="03000400000000000000" pitchFamily="66" charset="0"/>
              </a:rPr>
              <a:t>developing the ability to consider and reflect on religious and moral issues in order to make informed choices in the context of a growing knowledge of the teachings of the principal religions represented in Great Britain. </a:t>
            </a:r>
          </a:p>
          <a:p>
            <a:pPr algn="l"/>
            <a:r>
              <a:rPr lang="en-GB" sz="1700" b="1" u="sng" dirty="0">
                <a:latin typeface="NTFPreCursivefk" panose="03000400000000000000" pitchFamily="66" charset="0"/>
              </a:rPr>
              <a:t>Learn from religion and belief </a:t>
            </a:r>
          </a:p>
          <a:p>
            <a:pPr marL="342900" indent="-342900" algn="l">
              <a:buSzPts val="2000"/>
              <a:buFont typeface="Arial" panose="020B0604020202020204" pitchFamily="34" charset="0"/>
              <a:buChar char="•"/>
            </a:pPr>
            <a:r>
              <a:rPr lang="en-GB" sz="1700" dirty="0">
                <a:latin typeface="NTFPreCursivefk" panose="03000400000000000000" pitchFamily="66" charset="0"/>
              </a:rPr>
              <a:t>developing awareness of the fundamental questions of life raised by human experiences, and of how religious teachings can relate to them </a:t>
            </a:r>
          </a:p>
          <a:p>
            <a:pPr marL="342900" indent="-342900" algn="l">
              <a:buSzPts val="2000"/>
              <a:buFont typeface="Arial" panose="020B0604020202020204" pitchFamily="34" charset="0"/>
              <a:buChar char="•"/>
            </a:pPr>
            <a:r>
              <a:rPr lang="en-GB" sz="1700" dirty="0">
                <a:latin typeface="NTFPreCursivefk" panose="03000400000000000000" pitchFamily="66" charset="0"/>
              </a:rPr>
              <a:t>responding to such questions with reference to the teachings and practices of religions, and to their own understanding and experience </a:t>
            </a:r>
          </a:p>
          <a:p>
            <a:pPr marL="342900" indent="-342900" algn="l">
              <a:buSzPts val="2000"/>
              <a:buFont typeface="Arial" panose="020B0604020202020204" pitchFamily="34" charset="0"/>
              <a:buChar char="•"/>
            </a:pPr>
            <a:r>
              <a:rPr lang="en-GB" sz="1700" dirty="0">
                <a:latin typeface="NTFPreCursivefk" panose="03000400000000000000" pitchFamily="66" charset="0"/>
              </a:rPr>
              <a:t>reflecting on their own beliefs, values and experiences in the light of their study. </a:t>
            </a:r>
          </a:p>
          <a:p>
            <a:pPr marL="342900" indent="-342900" algn="l">
              <a:buSzPts val="2000"/>
              <a:buChar char="•"/>
            </a:pPr>
            <a:r>
              <a:rPr lang="en-GB" sz="1700" dirty="0">
                <a:latin typeface="NTFPreCursivefk" panose="03000400000000000000" pitchFamily="66" charset="0"/>
              </a:rPr>
              <a:t>help pupils develop a positive attitude towards other people, respecting their right to hold beliefs different from their own, and towards living in a society of diverse religion and belief </a:t>
            </a:r>
          </a:p>
          <a:p>
            <a:pPr marL="342900" indent="-342900" algn="l">
              <a:buSzPts val="2000"/>
              <a:buChar char="•"/>
            </a:pPr>
            <a:r>
              <a:rPr lang="en-GB" sz="1700" dirty="0">
                <a:latin typeface="NTFPreCursivefk" panose="03000400000000000000" pitchFamily="66" charset="0"/>
              </a:rPr>
              <a:t>enhance their spiritual, moral, cultural and social development. </a:t>
            </a:r>
          </a:p>
          <a:p>
            <a:pPr algn="l">
              <a:buSzPts val="2000"/>
            </a:pPr>
            <a:endParaRPr lang="en-GB" sz="2000" dirty="0">
              <a:latin typeface="NTFPreCursivefk" panose="03000400000000000000" pitchFamily="66" charset="0"/>
            </a:endParaRPr>
          </a:p>
          <a:p>
            <a:pPr algn="l"/>
            <a:endParaRPr sz="2000" dirty="0">
              <a:latin typeface="Calibri"/>
              <a:cs typeface="Calibri"/>
            </a:endParaRPr>
          </a:p>
          <a:p>
            <a:pPr marL="285750" lvl="0" indent="-285750" algn="l" rtl="0">
              <a:spcAft>
                <a:spcPts val="0"/>
              </a:spcAft>
              <a:buFont typeface="Arial"/>
              <a:buChar char="•"/>
            </a:pPr>
            <a:endParaRPr lang="en-US" dirty="0">
              <a:cs typeface="Calibri"/>
            </a:endParaRPr>
          </a:p>
          <a:p>
            <a:pPr algn="l">
              <a:lnSpc>
                <a:spcPct val="100000"/>
              </a:lnSpc>
              <a:spcBef>
                <a:spcPts val="0"/>
              </a:spcBef>
              <a:buSzPts val="2000"/>
            </a:pPr>
            <a:endParaRPr lang="en-US" b="1" dirty="0">
              <a:cs typeface="Arial"/>
            </a:endParaRPr>
          </a:p>
          <a:p>
            <a:pPr>
              <a:buClr>
                <a:schemeClr val="dk1"/>
              </a:buClr>
              <a:buSzPts val="2000"/>
            </a:pPr>
            <a:endParaRPr lang="en-US" sz="2000" dirty="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NTFPreCursivefk" panose="03000400000000000000" pitchFamily="66" charset="0"/>
                <a:cs typeface="Calibri"/>
              </a:rPr>
              <a:t>Sequence of learning</a:t>
            </a:r>
          </a:p>
          <a:p>
            <a:endParaRPr lang="en-US" sz="2800" b="1" dirty="0">
              <a:latin typeface="NTFPreCursivefk" panose="03000400000000000000" pitchFamily="66" charset="0"/>
              <a:cs typeface="Calibri"/>
            </a:endParaRPr>
          </a:p>
          <a:p>
            <a:endParaRPr lang="en-US"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79006F24-8D5C-4EAD-A2DD-FD62653F6515}"/>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65F44D68-EE29-4C56-A3C0-F26BC651EBC0}"/>
              </a:ext>
            </a:extLst>
          </p:cNvPr>
          <p:cNvPicPr>
            <a:picLocks noChangeAspect="1"/>
          </p:cNvPicPr>
          <p:nvPr/>
        </p:nvPicPr>
        <p:blipFill rotWithShape="1">
          <a:blip r:embed="rId4"/>
          <a:srcRect l="9777" t="9072" r="15077" b="11108"/>
          <a:stretch/>
        </p:blipFill>
        <p:spPr>
          <a:xfrm>
            <a:off x="2578723" y="1014300"/>
            <a:ext cx="2300924" cy="3258711"/>
          </a:xfrm>
          <a:prstGeom prst="rect">
            <a:avLst/>
          </a:prstGeom>
        </p:spPr>
      </p:pic>
      <p:pic>
        <p:nvPicPr>
          <p:cNvPr id="9" name="Picture 8">
            <a:extLst>
              <a:ext uri="{FF2B5EF4-FFF2-40B4-BE49-F238E27FC236}">
                <a16:creationId xmlns:a16="http://schemas.microsoft.com/office/drawing/2014/main" id="{83CCD8B6-137A-4EC5-A4B0-5506C9624363}"/>
              </a:ext>
            </a:extLst>
          </p:cNvPr>
          <p:cNvPicPr>
            <a:picLocks noChangeAspect="1"/>
          </p:cNvPicPr>
          <p:nvPr/>
        </p:nvPicPr>
        <p:blipFill rotWithShape="1">
          <a:blip r:embed="rId5"/>
          <a:srcRect l="5857" t="11933" r="6611" b="17003"/>
          <a:stretch/>
        </p:blipFill>
        <p:spPr>
          <a:xfrm>
            <a:off x="6838741" y="328429"/>
            <a:ext cx="3914095" cy="2383268"/>
          </a:xfrm>
          <a:prstGeom prst="rect">
            <a:avLst/>
          </a:prstGeom>
        </p:spPr>
      </p:pic>
      <p:pic>
        <p:nvPicPr>
          <p:cNvPr id="12" name="Picture 11">
            <a:extLst>
              <a:ext uri="{FF2B5EF4-FFF2-40B4-BE49-F238E27FC236}">
                <a16:creationId xmlns:a16="http://schemas.microsoft.com/office/drawing/2014/main" id="{BD8BBA4C-3A8D-4F5A-98CE-53319DB6E408}"/>
              </a:ext>
            </a:extLst>
          </p:cNvPr>
          <p:cNvPicPr>
            <a:picLocks noChangeAspect="1"/>
          </p:cNvPicPr>
          <p:nvPr/>
        </p:nvPicPr>
        <p:blipFill rotWithShape="1">
          <a:blip r:embed="rId6"/>
          <a:srcRect l="5200" t="6085" r="11708" b="3227"/>
          <a:stretch/>
        </p:blipFill>
        <p:spPr>
          <a:xfrm rot="16200000">
            <a:off x="8320975" y="2611645"/>
            <a:ext cx="2948607" cy="4290897"/>
          </a:xfrm>
          <a:prstGeom prst="rect">
            <a:avLst/>
          </a:prstGeom>
        </p:spPr>
      </p:pic>
      <p:pic>
        <p:nvPicPr>
          <p:cNvPr id="16" name="Picture 15">
            <a:extLst>
              <a:ext uri="{FF2B5EF4-FFF2-40B4-BE49-F238E27FC236}">
                <a16:creationId xmlns:a16="http://schemas.microsoft.com/office/drawing/2014/main" id="{86B69B93-9AB8-4B17-8005-13A99BC939CC}"/>
              </a:ext>
            </a:extLst>
          </p:cNvPr>
          <p:cNvPicPr>
            <a:picLocks noChangeAspect="1"/>
          </p:cNvPicPr>
          <p:nvPr/>
        </p:nvPicPr>
        <p:blipFill rotWithShape="1">
          <a:blip r:embed="rId7"/>
          <a:srcRect l="3400" t="13634" r="5464" b="6124"/>
          <a:stretch/>
        </p:blipFill>
        <p:spPr>
          <a:xfrm>
            <a:off x="3439610" y="4554716"/>
            <a:ext cx="3399131" cy="2244616"/>
          </a:xfrm>
          <a:prstGeom prst="rect">
            <a:avLst/>
          </a:prstGeom>
        </p:spPr>
      </p:pic>
      <p:sp>
        <p:nvSpPr>
          <p:cNvPr id="2" name="Arrow: Right 1">
            <a:extLst>
              <a:ext uri="{FF2B5EF4-FFF2-40B4-BE49-F238E27FC236}">
                <a16:creationId xmlns:a16="http://schemas.microsoft.com/office/drawing/2014/main" id="{A046B16E-C111-427C-8861-C458CD8A200D}"/>
              </a:ext>
            </a:extLst>
          </p:cNvPr>
          <p:cNvSpPr/>
          <p:nvPr/>
        </p:nvSpPr>
        <p:spPr>
          <a:xfrm>
            <a:off x="5227983" y="1488638"/>
            <a:ext cx="120594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DCE68260-F000-4AEC-BDAE-F1341065F69F}"/>
              </a:ext>
            </a:extLst>
          </p:cNvPr>
          <p:cNvSpPr/>
          <p:nvPr/>
        </p:nvSpPr>
        <p:spPr>
          <a:xfrm rot="5400000">
            <a:off x="9544185" y="2606761"/>
            <a:ext cx="75013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74502FF6-657D-455E-992D-E9C5BD010560}"/>
              </a:ext>
            </a:extLst>
          </p:cNvPr>
          <p:cNvSpPr/>
          <p:nvPr/>
        </p:nvSpPr>
        <p:spPr>
          <a:xfrm rot="8036550">
            <a:off x="6822484" y="5679623"/>
            <a:ext cx="120594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846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NTFPreCursivefk" panose="03000400000000000000" pitchFamily="66" charset="0"/>
                <a:cs typeface="Calibri"/>
              </a:rPr>
              <a:t>Sequence of learning</a:t>
            </a:r>
          </a:p>
          <a:p>
            <a:endParaRPr lang="en-US" sz="2800" b="1" dirty="0">
              <a:latin typeface="NTFPreCursivefk" panose="03000400000000000000" pitchFamily="66" charset="0"/>
              <a:cs typeface="Calibri"/>
            </a:endParaRPr>
          </a:p>
          <a:p>
            <a:endParaRPr lang="en-US"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79006F24-8D5C-4EAD-A2DD-FD62653F6515}"/>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14" name="Picture 13">
            <a:extLst>
              <a:ext uri="{FF2B5EF4-FFF2-40B4-BE49-F238E27FC236}">
                <a16:creationId xmlns:a16="http://schemas.microsoft.com/office/drawing/2014/main" id="{9E79EE19-17C0-4F27-B667-4736C20BB7EC}"/>
              </a:ext>
            </a:extLst>
          </p:cNvPr>
          <p:cNvPicPr>
            <a:picLocks noChangeAspect="1"/>
          </p:cNvPicPr>
          <p:nvPr/>
        </p:nvPicPr>
        <p:blipFill rotWithShape="1">
          <a:blip r:embed="rId4"/>
          <a:srcRect l="4813" t="8522" r="16383" b="8406"/>
          <a:stretch/>
        </p:blipFill>
        <p:spPr>
          <a:xfrm>
            <a:off x="5711626" y="259455"/>
            <a:ext cx="2067400" cy="2905842"/>
          </a:xfrm>
          <a:prstGeom prst="rect">
            <a:avLst/>
          </a:prstGeom>
        </p:spPr>
      </p:pic>
      <p:pic>
        <p:nvPicPr>
          <p:cNvPr id="18" name="Picture 17">
            <a:extLst>
              <a:ext uri="{FF2B5EF4-FFF2-40B4-BE49-F238E27FC236}">
                <a16:creationId xmlns:a16="http://schemas.microsoft.com/office/drawing/2014/main" id="{EB88EE92-60E3-4E5D-BAA7-65FF592C6FFA}"/>
              </a:ext>
            </a:extLst>
          </p:cNvPr>
          <p:cNvPicPr>
            <a:picLocks noChangeAspect="1"/>
          </p:cNvPicPr>
          <p:nvPr/>
        </p:nvPicPr>
        <p:blipFill rotWithShape="1">
          <a:blip r:embed="rId5"/>
          <a:srcRect l="6598" t="13511" r="8041" b="7324"/>
          <a:stretch/>
        </p:blipFill>
        <p:spPr>
          <a:xfrm>
            <a:off x="5924943" y="3679097"/>
            <a:ext cx="4259794" cy="2962944"/>
          </a:xfrm>
          <a:prstGeom prst="rect">
            <a:avLst/>
          </a:prstGeom>
        </p:spPr>
      </p:pic>
      <p:pic>
        <p:nvPicPr>
          <p:cNvPr id="20" name="Picture 19">
            <a:extLst>
              <a:ext uri="{FF2B5EF4-FFF2-40B4-BE49-F238E27FC236}">
                <a16:creationId xmlns:a16="http://schemas.microsoft.com/office/drawing/2014/main" id="{ABCF47EF-44DA-41B7-AC52-4F015484CD0D}"/>
              </a:ext>
            </a:extLst>
          </p:cNvPr>
          <p:cNvPicPr>
            <a:picLocks noChangeAspect="1"/>
          </p:cNvPicPr>
          <p:nvPr/>
        </p:nvPicPr>
        <p:blipFill rotWithShape="1">
          <a:blip r:embed="rId6"/>
          <a:srcRect l="14109" t="14891" r="23282" b="17005"/>
          <a:stretch/>
        </p:blipFill>
        <p:spPr>
          <a:xfrm>
            <a:off x="9412974" y="307295"/>
            <a:ext cx="2152357" cy="3121705"/>
          </a:xfrm>
          <a:prstGeom prst="rect">
            <a:avLst/>
          </a:prstGeom>
        </p:spPr>
      </p:pic>
      <p:pic>
        <p:nvPicPr>
          <p:cNvPr id="22" name="Picture 21">
            <a:extLst>
              <a:ext uri="{FF2B5EF4-FFF2-40B4-BE49-F238E27FC236}">
                <a16:creationId xmlns:a16="http://schemas.microsoft.com/office/drawing/2014/main" id="{9E787F74-7E3B-4CE4-AE3E-E6058CB3D4D2}"/>
              </a:ext>
            </a:extLst>
          </p:cNvPr>
          <p:cNvPicPr>
            <a:picLocks noChangeAspect="1"/>
          </p:cNvPicPr>
          <p:nvPr/>
        </p:nvPicPr>
        <p:blipFill rotWithShape="1">
          <a:blip r:embed="rId7"/>
          <a:srcRect l="3580" t="8106" r="14872" b="7277"/>
          <a:stretch/>
        </p:blipFill>
        <p:spPr>
          <a:xfrm>
            <a:off x="2355531" y="2978426"/>
            <a:ext cx="2720051" cy="3763240"/>
          </a:xfrm>
          <a:prstGeom prst="rect">
            <a:avLst/>
          </a:prstGeom>
        </p:spPr>
      </p:pic>
      <p:sp>
        <p:nvSpPr>
          <p:cNvPr id="23" name="Arrow: Right 22">
            <a:extLst>
              <a:ext uri="{FF2B5EF4-FFF2-40B4-BE49-F238E27FC236}">
                <a16:creationId xmlns:a16="http://schemas.microsoft.com/office/drawing/2014/main" id="{5D789887-E84F-48D2-A3D4-258BF26B2D9A}"/>
              </a:ext>
            </a:extLst>
          </p:cNvPr>
          <p:cNvSpPr/>
          <p:nvPr/>
        </p:nvSpPr>
        <p:spPr>
          <a:xfrm>
            <a:off x="7865166" y="1342891"/>
            <a:ext cx="120594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3F5B6868-BDB3-47B1-8BD7-D096E99CF9BC}"/>
              </a:ext>
            </a:extLst>
          </p:cNvPr>
          <p:cNvSpPr/>
          <p:nvPr/>
        </p:nvSpPr>
        <p:spPr>
          <a:xfrm rot="7254697">
            <a:off x="10204174" y="3861155"/>
            <a:ext cx="120594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BCDC0694-F443-4FE1-862F-19BF59A359E9}"/>
              </a:ext>
            </a:extLst>
          </p:cNvPr>
          <p:cNvSpPr/>
          <p:nvPr/>
        </p:nvSpPr>
        <p:spPr>
          <a:xfrm rot="10800000">
            <a:off x="4889992" y="4497065"/>
            <a:ext cx="120594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781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NTFPreCursivefk" panose="03000400000000000000" pitchFamily="66" charset="0"/>
                <a:cs typeface="Calibri"/>
              </a:rPr>
              <a:t>RE</a:t>
            </a:r>
            <a:endParaRPr lang="en-US" dirty="0">
              <a:latin typeface="NTFPreCursivefk" panose="03000400000000000000" pitchFamily="66" charset="0"/>
              <a:cs typeface="Calibri"/>
            </a:endParaRPr>
          </a:p>
        </p:txBody>
      </p:sp>
      <p:sp>
        <p:nvSpPr>
          <p:cNvPr id="112" name="Google Shape;112;p3"/>
          <p:cNvSpPr txBox="1">
            <a:spLocks noGrp="1"/>
          </p:cNvSpPr>
          <p:nvPr>
            <p:ph type="subTitle" idx="1"/>
          </p:nvPr>
        </p:nvSpPr>
        <p:spPr>
          <a:xfrm>
            <a:off x="2698270" y="1406592"/>
            <a:ext cx="9296356" cy="5731195"/>
          </a:xfrm>
          <a:prstGeom prst="rect">
            <a:avLst/>
          </a:prstGeom>
          <a:noFill/>
          <a:ln>
            <a:noFill/>
          </a:ln>
        </p:spPr>
        <p:txBody>
          <a:bodyPr spcFirstLastPara="1" wrap="square" lIns="91425" tIns="45700" rIns="91425" bIns="45700" anchor="t" anchorCtr="0">
            <a:noAutofit/>
          </a:bodyPr>
          <a:lstStyle/>
          <a:p>
            <a:pPr marR="0" lvl="0" algn="l" rtl="0">
              <a:spcAft>
                <a:spcPts val="0"/>
              </a:spcAft>
              <a:buFont typeface="Arial" panose="020B0604020202020204" pitchFamily="34" charset="0"/>
              <a:buNone/>
            </a:pPr>
            <a:r>
              <a:rPr lang="en-US" sz="3200" dirty="0">
                <a:latin typeface="NTFPreCursivefk" panose="03000400000000000000" pitchFamily="66" charset="0"/>
                <a:ea typeface="Arial"/>
                <a:cs typeface="Calibri"/>
                <a:sym typeface="Arial"/>
              </a:rPr>
              <a:t>Our RE curriculum is developed to </a:t>
            </a:r>
            <a:r>
              <a:rPr lang="en-GB" sz="3200" dirty="0">
                <a:latin typeface="NTFPreCursivefk" panose="03000400000000000000" pitchFamily="66" charset="0"/>
              </a:rPr>
              <a:t>provoke challenging questions about the ultimate meaning and purpose of life, beliefs about God, the self and the nature of reality, issues of right and wrong, and what it means to be human. </a:t>
            </a:r>
          </a:p>
          <a:p>
            <a:pPr marR="0" lvl="0" algn="l" rtl="0">
              <a:spcAft>
                <a:spcPts val="0"/>
              </a:spcAft>
              <a:buFont typeface="Arial" panose="020B0604020202020204" pitchFamily="34" charset="0"/>
              <a:buNone/>
            </a:pPr>
            <a:r>
              <a:rPr lang="en-GB" sz="3200" dirty="0">
                <a:latin typeface="NTFPreCursivefk" panose="03000400000000000000" pitchFamily="66" charset="0"/>
              </a:rPr>
              <a:t>We give children  opportunities to develop their knowledge of  Christianity and other principal religions and world-views. </a:t>
            </a:r>
          </a:p>
          <a:p>
            <a:pPr marR="0" lvl="0" algn="l" rtl="0">
              <a:spcAft>
                <a:spcPts val="0"/>
              </a:spcAft>
              <a:buFont typeface="Arial" panose="020B0604020202020204" pitchFamily="34" charset="0"/>
              <a:buNone/>
            </a:pPr>
            <a:r>
              <a:rPr lang="en-GB" sz="3200" dirty="0">
                <a:latin typeface="NTFPreCursivefk" panose="03000400000000000000" pitchFamily="66" charset="0"/>
              </a:rPr>
              <a:t>We encourage pupils to learn from and challenge their own ideas about the diversity of different religions, beliefs, values and traditions whilst affirming their own faith or search for meaning. </a:t>
            </a:r>
          </a:p>
          <a:p>
            <a:pPr marR="0" lvl="0" algn="l" rtl="0">
              <a:spcAft>
                <a:spcPts val="0"/>
              </a:spcAft>
              <a:buFont typeface="Arial" panose="020B0604020202020204" pitchFamily="34" charset="0"/>
              <a:buNone/>
            </a:pPr>
            <a:endParaRPr lang="en-US" sz="1200" b="1" dirty="0">
              <a:latin typeface="Calibri"/>
              <a:cs typeface="Arial"/>
            </a:endParaRPr>
          </a:p>
          <a:p>
            <a:pPr marL="0" lvl="0" indent="0" algn="ctr" rtl="0">
              <a:lnSpc>
                <a:spcPct val="90000"/>
              </a:lnSpc>
              <a:spcBef>
                <a:spcPts val="1000"/>
              </a:spcBef>
              <a:spcAft>
                <a:spcPts val="0"/>
              </a:spcAft>
              <a:buClr>
                <a:schemeClr val="dk1"/>
              </a:buClr>
              <a:buSzPts val="2000"/>
              <a:buNone/>
            </a:pPr>
            <a:endParaRPr sz="2000" dirty="0"/>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14BE2B9A-2660-4FF0-839C-2642D42C3600}"/>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fontScale="85000" lnSpcReduction="20000"/>
          </a:bodyPr>
          <a:lstStyle/>
          <a:p>
            <a:pPr>
              <a:spcBef>
                <a:spcPts val="0"/>
              </a:spcBef>
            </a:pPr>
            <a:r>
              <a:rPr lang="en-US" sz="4400" b="1" dirty="0">
                <a:latin typeface="NTFPreCursivefk" panose="03000400000000000000" pitchFamily="66" charset="0"/>
                <a:cs typeface="Calibri"/>
              </a:rPr>
              <a:t>RE</a:t>
            </a:r>
            <a:r>
              <a:rPr lang="en-US" sz="4400" dirty="0">
                <a:latin typeface="NTFPreCursivefk" panose="03000400000000000000" pitchFamily="66" charset="0"/>
              </a:rPr>
              <a:t> </a:t>
            </a:r>
            <a:endParaRPr lang="en-US" sz="4400" b="1" dirty="0">
              <a:latin typeface="NTFPreCursivefk" panose="03000400000000000000" pitchFamily="66" charset="0"/>
              <a:cs typeface="Calibri"/>
            </a:endParaRPr>
          </a:p>
          <a:p>
            <a:pPr marL="0" indent="0" algn="l">
              <a:spcBef>
                <a:spcPts val="0"/>
              </a:spcBef>
            </a:pPr>
            <a:endParaRPr lang="en-US" sz="3600" b="1" dirty="0">
              <a:latin typeface="NTFPreCursivefk" panose="03000400000000000000" pitchFamily="66" charset="0"/>
              <a:cs typeface="Calibri"/>
            </a:endParaRPr>
          </a:p>
          <a:p>
            <a:pPr algn="l">
              <a:spcBef>
                <a:spcPts val="0"/>
              </a:spcBef>
              <a:buSzPct val="100000"/>
            </a:pPr>
            <a:r>
              <a:rPr lang="en-GB" sz="2800" dirty="0">
                <a:latin typeface="NTFPreCursivefk" panose="03000400000000000000" pitchFamily="66" charset="0"/>
              </a:rPr>
              <a:t>Throughout both Reception, Key Stage 1 and Key Stage 2,  pupils learn about Christianity and other religions, recognising the impact of religion and belief both locally and globally. </a:t>
            </a:r>
          </a:p>
          <a:p>
            <a:pPr lvl="0" algn="l">
              <a:buClr>
                <a:schemeClr val="dk1"/>
              </a:buClr>
              <a:buSzPct val="100000"/>
            </a:pPr>
            <a:r>
              <a:rPr lang="en-GB" sz="2800" dirty="0">
                <a:latin typeface="NTFPreCursivefk" panose="03000400000000000000" pitchFamily="66" charset="0"/>
              </a:rPr>
              <a:t>They:</a:t>
            </a:r>
          </a:p>
          <a:p>
            <a:pPr marL="342900" lvl="0" indent="-342900" algn="l">
              <a:buClr>
                <a:schemeClr val="dk1"/>
              </a:buClr>
              <a:buSzPct val="100000"/>
              <a:buFont typeface="Arial"/>
              <a:buChar char="•"/>
            </a:pPr>
            <a:r>
              <a:rPr lang="en-GB" sz="2800" dirty="0">
                <a:latin typeface="NTFPreCursivefk" panose="03000400000000000000" pitchFamily="66" charset="0"/>
              </a:rPr>
              <a:t>make connections between differing aspects of religion and consider different forms of religious expression;</a:t>
            </a:r>
          </a:p>
          <a:p>
            <a:pPr marL="342900" lvl="0" indent="-342900" algn="l">
              <a:buClr>
                <a:schemeClr val="dk1"/>
              </a:buClr>
              <a:buSzPct val="100000"/>
              <a:buFont typeface="Arial"/>
              <a:buChar char="•"/>
            </a:pPr>
            <a:r>
              <a:rPr lang="en-GB" sz="2800" dirty="0">
                <a:latin typeface="NTFPreCursivefk" panose="03000400000000000000" pitchFamily="66" charset="0"/>
              </a:rPr>
              <a:t>consider beliefs, teachings, practices and ways of life central to religion;</a:t>
            </a:r>
          </a:p>
          <a:p>
            <a:pPr marL="342900" lvl="0" indent="-342900" algn="l">
              <a:buClr>
                <a:schemeClr val="dk1"/>
              </a:buClr>
              <a:buSzPct val="100000"/>
              <a:buFont typeface="Arial"/>
              <a:buChar char="•"/>
            </a:pPr>
            <a:r>
              <a:rPr lang="en-GB" sz="2800" dirty="0">
                <a:latin typeface="NTFPreCursivefk" panose="03000400000000000000" pitchFamily="66" charset="0"/>
              </a:rPr>
              <a:t>learn about sacred texts and other sources and consider their meanings;</a:t>
            </a:r>
          </a:p>
          <a:p>
            <a:pPr marL="342900" lvl="0" indent="-342900" algn="l">
              <a:buClr>
                <a:schemeClr val="dk1"/>
              </a:buClr>
              <a:buSzPct val="100000"/>
              <a:buFont typeface="Arial"/>
              <a:buChar char="•"/>
            </a:pPr>
            <a:r>
              <a:rPr lang="en-GB" sz="2800" dirty="0">
                <a:latin typeface="NTFPreCursivefk" panose="03000400000000000000" pitchFamily="66" charset="0"/>
              </a:rPr>
              <a:t>begin to recognise diversity in religion</a:t>
            </a:r>
          </a:p>
          <a:p>
            <a:pPr marL="342900" lvl="0" indent="-342900" algn="l">
              <a:buClr>
                <a:schemeClr val="dk1"/>
              </a:buClr>
              <a:buSzPct val="100000"/>
              <a:buFont typeface="Arial"/>
              <a:buChar char="•"/>
            </a:pPr>
            <a:r>
              <a:rPr lang="en-GB" sz="2800" dirty="0">
                <a:latin typeface="NTFPreCursivefk" panose="03000400000000000000" pitchFamily="66" charset="0"/>
              </a:rPr>
              <a:t>learn about similarities and differences both within and between religions, and the importance of dialogue between people of different beliefs</a:t>
            </a:r>
          </a:p>
          <a:p>
            <a:pPr marL="342900" lvl="0" indent="-342900" algn="l">
              <a:buClr>
                <a:schemeClr val="dk1"/>
              </a:buClr>
              <a:buSzPct val="100000"/>
              <a:buFont typeface="Arial"/>
              <a:buChar char="•"/>
            </a:pPr>
            <a:r>
              <a:rPr lang="en-GB" sz="2800" dirty="0">
                <a:latin typeface="NTFPreCursivefk" panose="03000400000000000000" pitchFamily="66" charset="0"/>
              </a:rPr>
              <a:t>extend the range and use of specialist vocabulary</a:t>
            </a:r>
          </a:p>
          <a:p>
            <a:pPr marL="342900" indent="-342900" algn="l">
              <a:buSzPct val="100000"/>
              <a:buFont typeface="Arial"/>
              <a:buChar char="•"/>
            </a:pPr>
            <a:r>
              <a:rPr lang="en-GB" sz="2800" dirty="0">
                <a:latin typeface="NTFPreCursivefk" panose="03000400000000000000" pitchFamily="66" charset="0"/>
              </a:rPr>
              <a:t>communicate their ideas clearly, recognising other people’s viewpoints</a:t>
            </a:r>
          </a:p>
          <a:p>
            <a:pPr marL="342900" lvl="0" indent="-342900" algn="l">
              <a:buClr>
                <a:schemeClr val="dk1"/>
              </a:buClr>
              <a:buSzPct val="100000"/>
              <a:buFont typeface="Arial"/>
              <a:buChar char="•"/>
            </a:pPr>
            <a:r>
              <a:rPr lang="en-GB" sz="2800" dirty="0">
                <a:latin typeface="NTFPreCursivefk" panose="03000400000000000000" pitchFamily="66" charset="0"/>
              </a:rPr>
              <a:t>consider their own (and others) beliefs and values in the light of their learning in religious education.</a:t>
            </a:r>
          </a:p>
          <a:p>
            <a:pPr marL="0" indent="0" algn="l">
              <a:spcBef>
                <a:spcPts val="0"/>
              </a:spcBef>
            </a:pPr>
            <a:endParaRPr lang="en-US" sz="3600" b="1" u="sng" dirty="0">
              <a:latin typeface="Calibri"/>
              <a:cs typeface="Calibri"/>
            </a:endParaRPr>
          </a:p>
          <a:p>
            <a:pPr marL="0" indent="0" algn="l">
              <a:spcBef>
                <a:spcPts val="0"/>
              </a:spcBef>
            </a:pPr>
            <a:endParaRPr lang="en-US" sz="1800" dirty="0">
              <a:latin typeface="Calibri"/>
              <a:cs typeface="Calibri"/>
            </a:endParaRPr>
          </a:p>
          <a:p>
            <a:pPr marL="0" indent="0" algn="l">
              <a:spcBef>
                <a:spcPts val="0"/>
              </a:spcBef>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7FCC8260-B45E-444C-8BF2-2EFF8B57891D}"/>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a:spcBef>
                <a:spcPts val="0"/>
              </a:spcBef>
            </a:pPr>
            <a:r>
              <a:rPr lang="en-US" sz="4400" dirty="0">
                <a:latin typeface="NTFPreCursivefk" panose="03000400000000000000" pitchFamily="66" charset="0"/>
                <a:cs typeface="Calibri"/>
              </a:rPr>
              <a:t>RE</a:t>
            </a:r>
            <a:r>
              <a:rPr lang="en-US" sz="4400" dirty="0">
                <a:latin typeface="NTFPreCursivefk" panose="03000400000000000000" pitchFamily="66" charset="0"/>
              </a:rPr>
              <a:t> </a:t>
            </a:r>
            <a:endParaRPr lang="en-US" sz="4400" dirty="0">
              <a:latin typeface="NTFPreCursivefk" panose="03000400000000000000" pitchFamily="66" charset="0"/>
              <a:cs typeface="Calibri"/>
            </a:endParaRPr>
          </a:p>
          <a:p>
            <a:pPr marL="0" indent="0" algn="l">
              <a:spcBef>
                <a:spcPts val="0"/>
              </a:spcBef>
            </a:pPr>
            <a:r>
              <a:rPr lang="en-US" sz="2800" dirty="0">
                <a:latin typeface="NTFPreCursivefk" panose="03000400000000000000" pitchFamily="66" charset="0"/>
                <a:cs typeface="Calibri"/>
              </a:rPr>
              <a:t>Early Years Foundation Stage</a:t>
            </a:r>
          </a:p>
          <a:p>
            <a:pPr marL="0" indent="0" algn="l">
              <a:spcBef>
                <a:spcPts val="0"/>
              </a:spcBef>
            </a:pPr>
            <a:endParaRPr lang="en-US" sz="2800" dirty="0">
              <a:latin typeface="NTFPreCursivefk" panose="03000400000000000000" pitchFamily="66" charset="0"/>
              <a:cs typeface="Calibri"/>
            </a:endParaRPr>
          </a:p>
          <a:p>
            <a:pPr marL="0" indent="0" algn="l">
              <a:spcBef>
                <a:spcPts val="0"/>
              </a:spcBef>
            </a:pPr>
            <a:r>
              <a:rPr lang="en-US" sz="2800" dirty="0">
                <a:latin typeface="NTFPreCursivefk" panose="03000400000000000000" pitchFamily="66" charset="0"/>
                <a:cs typeface="Calibri"/>
              </a:rPr>
              <a:t>Children in Reception develop their knowledge of RE when focusing on the Specific Area of Learning – Understanding the World. When exploring People, Culture and Communities they will know some similarities and differences between different religions and cultural communities in this country. They will also be able to explain some similarities and differences between life in this country and in other countries. </a:t>
            </a:r>
          </a:p>
          <a:p>
            <a:pPr marL="0" indent="0" algn="l">
              <a:spcBef>
                <a:spcPts val="0"/>
              </a:spcBef>
            </a:pPr>
            <a:endParaRPr lang="en-US" sz="2800" dirty="0">
              <a:latin typeface="NTFPreCursivefk" panose="03000400000000000000" pitchFamily="66" charset="0"/>
              <a:cs typeface="Calibri"/>
            </a:endParaRPr>
          </a:p>
          <a:p>
            <a:pPr marL="0" indent="0" algn="l">
              <a:spcBef>
                <a:spcPts val="0"/>
              </a:spcBef>
            </a:pPr>
            <a:r>
              <a:rPr lang="en-US" sz="2800" dirty="0">
                <a:latin typeface="NTFPreCursivefk" panose="03000400000000000000" pitchFamily="66" charset="0"/>
                <a:cs typeface="Calibri"/>
              </a:rPr>
              <a:t>These similarities and differences are explored through the use of six key questions. Simple encounters with other faiths are also included to broaden children’s knowledge and understanding. </a:t>
            </a:r>
          </a:p>
          <a:p>
            <a:pPr marL="0" indent="0" algn="l">
              <a:spcBef>
                <a:spcPts val="0"/>
              </a:spcBef>
            </a:pPr>
            <a:endParaRPr lang="en-US" sz="2800" b="1" dirty="0">
              <a:highlight>
                <a:srgbClr val="FFFF00"/>
              </a:highlight>
              <a:latin typeface="Calibri"/>
              <a:cs typeface="Calibri"/>
            </a:endParaRPr>
          </a:p>
          <a:p>
            <a:pPr marL="0" indent="0" algn="l">
              <a:spcBef>
                <a:spcPts val="0"/>
              </a:spcBef>
            </a:pPr>
            <a:endParaRPr lang="en-US" sz="1800" dirty="0">
              <a:highlight>
                <a:srgbClr val="FFFF00"/>
              </a:highlight>
              <a:latin typeface="Calibri"/>
              <a:cs typeface="Calibri"/>
            </a:endParaRPr>
          </a:p>
          <a:p>
            <a:pPr marL="0" indent="0" algn="l">
              <a:spcBef>
                <a:spcPts val="0"/>
              </a:spcBef>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7FCC8260-B45E-444C-8BF2-2EFF8B57891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78368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Rectangle 4">
            <a:extLst>
              <a:ext uri="{FF2B5EF4-FFF2-40B4-BE49-F238E27FC236}">
                <a16:creationId xmlns:a16="http://schemas.microsoft.com/office/drawing/2014/main" id="{13C16D39-36DA-4F22-A10E-A97DF431D596}"/>
              </a:ext>
            </a:extLst>
          </p:cNvPr>
          <p:cNvSpPr/>
          <p:nvPr/>
        </p:nvSpPr>
        <p:spPr>
          <a:xfrm>
            <a:off x="2360762" y="800819"/>
            <a:ext cx="1222074"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E8D5C-B57C-485A-80F8-D09BADFEC05C}"/>
              </a:ext>
            </a:extLst>
          </p:cNvPr>
          <p:cNvSpPr/>
          <p:nvPr/>
        </p:nvSpPr>
        <p:spPr>
          <a:xfrm>
            <a:off x="5725063" y="570780"/>
            <a:ext cx="2631055"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C3C737-17A3-43DD-B2D2-01FD8F13E8AA}"/>
              </a:ext>
            </a:extLst>
          </p:cNvPr>
          <p:cNvSpPr txBox="1"/>
          <p:nvPr/>
        </p:nvSpPr>
        <p:spPr>
          <a:xfrm>
            <a:off x="2360762" y="217179"/>
            <a:ext cx="9596776" cy="523220"/>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cs typeface="Calibri"/>
              </a:rPr>
              <a:t>Content and sequence - </a:t>
            </a:r>
            <a:r>
              <a:rPr lang="en-GB" sz="2400" b="1" dirty="0">
                <a:latin typeface="NTFPreCursivefk" panose="03000400000000000000" pitchFamily="66" charset="0"/>
                <a:cs typeface="Calibri"/>
              </a:rPr>
              <a:t>EYFS</a:t>
            </a:r>
          </a:p>
        </p:txBody>
      </p:sp>
      <p:sp>
        <p:nvSpPr>
          <p:cNvPr id="12" name="Google Shape;86;p1">
            <a:extLst>
              <a:ext uri="{FF2B5EF4-FFF2-40B4-BE49-F238E27FC236}">
                <a16:creationId xmlns:a16="http://schemas.microsoft.com/office/drawing/2014/main" id="{366BEC32-D32A-411B-AE25-AC2E1C5FB863}"/>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B2F99051-5FCF-42EA-8FDC-01A7EDA64AD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7C774CD0-1595-431B-BE48-AC3C6A339A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3B68CDAE-42BB-4DAF-A8D3-FE66DD653105}"/>
              </a:ext>
            </a:extLst>
          </p:cNvPr>
          <p:cNvPicPr>
            <a:picLocks noChangeAspect="1"/>
          </p:cNvPicPr>
          <p:nvPr/>
        </p:nvPicPr>
        <p:blipFill rotWithShape="1">
          <a:blip r:embed="rId4"/>
          <a:srcRect l="17729" t="21739" r="17601" b="18454"/>
          <a:stretch/>
        </p:blipFill>
        <p:spPr>
          <a:xfrm>
            <a:off x="2822712" y="1073366"/>
            <a:ext cx="8514522" cy="5249490"/>
          </a:xfrm>
          <a:prstGeom prst="rect">
            <a:avLst/>
          </a:prstGeom>
        </p:spPr>
      </p:pic>
    </p:spTree>
    <p:extLst>
      <p:ext uri="{BB962C8B-B14F-4D97-AF65-F5344CB8AC3E}">
        <p14:creationId xmlns:p14="http://schemas.microsoft.com/office/powerpoint/2010/main" val="406765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Rectangle 4">
            <a:extLst>
              <a:ext uri="{FF2B5EF4-FFF2-40B4-BE49-F238E27FC236}">
                <a16:creationId xmlns:a16="http://schemas.microsoft.com/office/drawing/2014/main" id="{13C16D39-36DA-4F22-A10E-A97DF431D596}"/>
              </a:ext>
            </a:extLst>
          </p:cNvPr>
          <p:cNvSpPr/>
          <p:nvPr/>
        </p:nvSpPr>
        <p:spPr>
          <a:xfrm>
            <a:off x="2360762" y="800819"/>
            <a:ext cx="1222074"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E8D5C-B57C-485A-80F8-D09BADFEC05C}"/>
              </a:ext>
            </a:extLst>
          </p:cNvPr>
          <p:cNvSpPr/>
          <p:nvPr/>
        </p:nvSpPr>
        <p:spPr>
          <a:xfrm>
            <a:off x="5725063" y="570780"/>
            <a:ext cx="2631055"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C3C737-17A3-43DD-B2D2-01FD8F13E8AA}"/>
              </a:ext>
            </a:extLst>
          </p:cNvPr>
          <p:cNvSpPr txBox="1"/>
          <p:nvPr/>
        </p:nvSpPr>
        <p:spPr>
          <a:xfrm>
            <a:off x="2360762" y="217179"/>
            <a:ext cx="9596776" cy="830997"/>
          </a:xfrm>
          <a:prstGeom prst="rect">
            <a:avLst/>
          </a:prstGeom>
          <a:noFill/>
        </p:spPr>
        <p:txBody>
          <a:bodyPr wrap="square" lIns="91440" tIns="45720" rIns="91440" bIns="45720" rtlCol="0" anchor="t">
            <a:spAutoFit/>
          </a:bodyPr>
          <a:lstStyle/>
          <a:p>
            <a:r>
              <a:rPr lang="en-GB" sz="4800" b="1" dirty="0">
                <a:latin typeface="NTFPreCursivefk"/>
                <a:cs typeface="Calibri"/>
              </a:rPr>
              <a:t>Content and sequence – year 1</a:t>
            </a:r>
          </a:p>
        </p:txBody>
      </p:sp>
      <p:sp>
        <p:nvSpPr>
          <p:cNvPr id="12" name="Google Shape;86;p1">
            <a:extLst>
              <a:ext uri="{FF2B5EF4-FFF2-40B4-BE49-F238E27FC236}">
                <a16:creationId xmlns:a16="http://schemas.microsoft.com/office/drawing/2014/main" id="{366BEC32-D32A-411B-AE25-AC2E1C5FB863}"/>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B2F99051-5FCF-42EA-8FDC-01A7EDA64AD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7C774CD0-1595-431B-BE48-AC3C6A339A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9C27AD4C-296F-A717-1BCB-133EBDA746A7}"/>
              </a:ext>
            </a:extLst>
          </p:cNvPr>
          <p:cNvPicPr>
            <a:picLocks noChangeAspect="1"/>
          </p:cNvPicPr>
          <p:nvPr/>
        </p:nvPicPr>
        <p:blipFill>
          <a:blip r:embed="rId4"/>
          <a:stretch>
            <a:fillRect/>
          </a:stretch>
        </p:blipFill>
        <p:spPr>
          <a:xfrm>
            <a:off x="2237117" y="1555893"/>
            <a:ext cx="9428671" cy="2912328"/>
          </a:xfrm>
          <a:prstGeom prst="rect">
            <a:avLst/>
          </a:prstGeom>
        </p:spPr>
      </p:pic>
    </p:spTree>
    <p:extLst>
      <p:ext uri="{BB962C8B-B14F-4D97-AF65-F5344CB8AC3E}">
        <p14:creationId xmlns:p14="http://schemas.microsoft.com/office/powerpoint/2010/main" val="73273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2</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B3FBD4A3-6B4B-43D4-A3FF-873BFC21CB6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24DE73E3-6BF9-46FA-82BB-32933030CB9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3C94850-9FDC-4FB3-AEAA-48005FB65819}"/>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descr="A colorful squares with black text&#10;&#10;Description automatically generated">
            <a:extLst>
              <a:ext uri="{FF2B5EF4-FFF2-40B4-BE49-F238E27FC236}">
                <a16:creationId xmlns:a16="http://schemas.microsoft.com/office/drawing/2014/main" id="{6DE408B9-AAEA-C681-841A-F723649DEC05}"/>
              </a:ext>
            </a:extLst>
          </p:cNvPr>
          <p:cNvPicPr>
            <a:picLocks noChangeAspect="1"/>
          </p:cNvPicPr>
          <p:nvPr/>
        </p:nvPicPr>
        <p:blipFill>
          <a:blip r:embed="rId4"/>
          <a:stretch>
            <a:fillRect/>
          </a:stretch>
        </p:blipFill>
        <p:spPr>
          <a:xfrm>
            <a:off x="2222740" y="1774181"/>
            <a:ext cx="9989389" cy="2863940"/>
          </a:xfrm>
          <a:prstGeom prst="rect">
            <a:avLst/>
          </a:prstGeom>
        </p:spPr>
      </p:pic>
    </p:spTree>
    <p:extLst>
      <p:ext uri="{BB962C8B-B14F-4D97-AF65-F5344CB8AC3E}">
        <p14:creationId xmlns:p14="http://schemas.microsoft.com/office/powerpoint/2010/main" val="2570220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57AAB1DFA674FA83BF637397B3A55" ma:contentTypeVersion="17" ma:contentTypeDescription="Create a new document." ma:contentTypeScope="" ma:versionID="96253a2e40ea2b4681de5eab12d58011">
  <xsd:schema xmlns:xsd="http://www.w3.org/2001/XMLSchema" xmlns:xs="http://www.w3.org/2001/XMLSchema" xmlns:p="http://schemas.microsoft.com/office/2006/metadata/properties" xmlns:ns2="8ef753ac-1ab9-4312-8ea8-d40ca44b07da" xmlns:ns3="dbec8b44-f7c6-40ed-bdf6-cd9199a1ce7f" targetNamespace="http://schemas.microsoft.com/office/2006/metadata/properties" ma:root="true" ma:fieldsID="4079c9c4125636a2f237840e66160e1e" ns2:_="" ns3:_="">
    <xsd:import namespace="8ef753ac-1ab9-4312-8ea8-d40ca44b07da"/>
    <xsd:import namespace="dbec8b44-f7c6-40ed-bdf6-cd9199a1ce7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753ac-1ab9-4312-8ea8-d40ca44b07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c8b44-f7c6-40ed-bdf6-cd9199a1ce7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74735b8-827c-4f7a-9c95-b8902afce678}" ma:internalName="TaxCatchAll" ma:showField="CatchAllData" ma:web="dbec8b44-f7c6-40ed-bdf6-cd9199a1ce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f753ac-1ab9-4312-8ea8-d40ca44b07da">
      <Terms xmlns="http://schemas.microsoft.com/office/infopath/2007/PartnerControls"/>
    </lcf76f155ced4ddcb4097134ff3c332f>
    <TaxCatchAll xmlns="dbec8b44-f7c6-40ed-bdf6-cd9199a1ce7f" xsi:nil="true"/>
  </documentManagement>
</p:properties>
</file>

<file path=customXml/itemProps1.xml><?xml version="1.0" encoding="utf-8"?>
<ds:datastoreItem xmlns:ds="http://schemas.openxmlformats.org/officeDocument/2006/customXml" ds:itemID="{D3E2FDD6-B766-4447-9834-D85F51CA6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753ac-1ab9-4312-8ea8-d40ca44b07da"/>
    <ds:schemaRef ds:uri="dbec8b44-f7c6-40ed-bdf6-cd9199a1c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7FAD3D-C0CA-4925-AB2D-27A90746EDF7}">
  <ds:schemaRefs>
    <ds:schemaRef ds:uri="http://schemas.microsoft.com/sharepoint/v3/contenttype/forms"/>
  </ds:schemaRefs>
</ds:datastoreItem>
</file>

<file path=customXml/itemProps3.xml><?xml version="1.0" encoding="utf-8"?>
<ds:datastoreItem xmlns:ds="http://schemas.openxmlformats.org/officeDocument/2006/customXml" ds:itemID="{0A57A23C-C3AB-4899-8325-EB9460CB139D}">
  <ds:schemaRef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purl.org/dc/terms/"/>
    <ds:schemaRef ds:uri="http://schemas.microsoft.com/office/2006/documentManagement/types"/>
    <ds:schemaRef ds:uri="8ef753ac-1ab9-4312-8ea8-d40ca44b07da"/>
    <ds:schemaRef ds:uri="http://schemas.openxmlformats.org/package/2006/metadata/core-properties"/>
    <ds:schemaRef ds:uri="dbec8b44-f7c6-40ed-bdf6-cd9199a1ce7f"/>
  </ds:schemaRefs>
</ds:datastoreItem>
</file>

<file path=docProps/app.xml><?xml version="1.0" encoding="utf-8"?>
<Properties xmlns="http://schemas.openxmlformats.org/officeDocument/2006/extended-properties" xmlns:vt="http://schemas.openxmlformats.org/officeDocument/2006/docPropsVTypes">
  <Template>Office Theme</Template>
  <TotalTime>1048</TotalTime>
  <Words>2323</Words>
  <Application>Microsoft Office PowerPoint</Application>
  <PresentationFormat>Widescreen</PresentationFormat>
  <Paragraphs>210</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NTFPreCursive</vt:lpstr>
      <vt:lpstr>NTFPreCursivefk</vt:lpstr>
      <vt:lpstr>Sassoon Penpals Joined</vt:lpstr>
      <vt:lpstr>Office Theme</vt:lpstr>
      <vt:lpstr>  </vt:lpstr>
      <vt:lpstr>Religious Education  Why is RE important?</vt:lpstr>
      <vt:lpstr>RE</vt:lpstr>
      <vt:lpstr>RE</vt:lpstr>
      <vt:lpstr>PowerPoint Presentation</vt:lpstr>
      <vt:lpstr>PowerPoint Presentation</vt:lpstr>
      <vt:lpstr>PowerPoint Presentation</vt:lpstr>
      <vt:lpstr>PowerPoint Presentation</vt:lpstr>
      <vt:lpstr>Content and Sequence: Year 2</vt:lpstr>
      <vt:lpstr>Content and Sequence: Year 3</vt:lpstr>
      <vt:lpstr>Content and Sequence: Year 4</vt:lpstr>
      <vt:lpstr>Content and Sequence: Year 5</vt:lpstr>
      <vt:lpstr>Content and Sequence: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CDalton</cp:lastModifiedBy>
  <cp:revision>841</cp:revision>
  <dcterms:created xsi:type="dcterms:W3CDTF">2021-01-26T21:26:53Z</dcterms:created>
  <dcterms:modified xsi:type="dcterms:W3CDTF">2024-07-16T10:08:13Z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0x01010067357AAB1DFA674FA83BF637397B3A55</vt:lpwstr>
  </property>
  <property fmtid="{D5CDD505-2E9C-101B-9397-08002B2CF9AE}" pid="3" name="MediaServiceImageTags">
    <vt:lpwstr/>
  </property>
</Properties>
</file>