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4" r:id="rId4"/>
    <p:sldMasterId id="2147483648" r:id="rId5"/>
  </p:sldMasterIdLst>
  <p:notesMasterIdLst>
    <p:notesMasterId r:id="rId36"/>
  </p:notesMasterIdLst>
  <p:sldIdLst>
    <p:sldId id="256" r:id="rId6"/>
    <p:sldId id="339" r:id="rId7"/>
    <p:sldId id="257" r:id="rId8"/>
    <p:sldId id="258" r:id="rId9"/>
    <p:sldId id="261" r:id="rId10"/>
    <p:sldId id="302" r:id="rId11"/>
    <p:sldId id="324" r:id="rId12"/>
    <p:sldId id="299" r:id="rId13"/>
    <p:sldId id="270" r:id="rId14"/>
    <p:sldId id="343" r:id="rId15"/>
    <p:sldId id="313" r:id="rId16"/>
    <p:sldId id="326" r:id="rId17"/>
    <p:sldId id="315" r:id="rId18"/>
    <p:sldId id="327" r:id="rId19"/>
    <p:sldId id="325" r:id="rId20"/>
    <p:sldId id="330" r:id="rId21"/>
    <p:sldId id="314" r:id="rId22"/>
    <p:sldId id="351" r:id="rId23"/>
    <p:sldId id="352" r:id="rId24"/>
    <p:sldId id="347" r:id="rId25"/>
    <p:sldId id="346" r:id="rId26"/>
    <p:sldId id="349" r:id="rId27"/>
    <p:sldId id="348" r:id="rId28"/>
    <p:sldId id="350" r:id="rId29"/>
    <p:sldId id="321" r:id="rId30"/>
    <p:sldId id="332" r:id="rId31"/>
    <p:sldId id="334" r:id="rId32"/>
    <p:sldId id="337" r:id="rId33"/>
    <p:sldId id="335" r:id="rId34"/>
    <p:sldId id="345"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8" roundtripDataSignature="AMtx7mgkybcRNci5vzFGHvr2R3gTAhQHC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5A8830"/>
    <a:srgbClr val="6580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3BBF83-6023-4690-B313-57447B45CECA}" v="1997" dt="2023-01-20T11:56:51.830"/>
    <p1510:client id="{2F6AB9AA-D63D-4902-AC8F-591A1B225AE7}" v="74" dt="2023-01-20T11:59:16.063"/>
    <p1510:client id="{2B43B59A-3BD4-4329-A276-5C3CAA4E5E70}" v="2489" dt="2023-01-20T12:36:42.532"/>
    <p1510:client id="{537F90D4-D125-4995-AA22-90A9DDECD9A6}" v="267" dt="2023-01-20T12:05:22.314"/>
    <p1510:client id="{A5ED0196-5F5F-4DF3-A417-FA4D6161F3E4}" v="20" dt="2023-01-20T13:25:39.887"/>
    <p1510:client id="{FB4BF46A-750A-4B23-8CF9-FD3D88CD50EA}" v="175" dt="2023-01-20T09:51:58.127"/>
  </p1510:revLst>
</p1510:revInfo>
</file>

<file path=ppt/tableStyles.xml><?xml version="1.0" encoding="utf-8"?>
<a:tblStyleLst xmlns:a="http://schemas.openxmlformats.org/drawingml/2006/main" def="{B0B42A07-84C1-4659-B30F-697C2D0D7F8F}">
  <a:tblStyle styleId="{B0B42A07-84C1-4659-B30F-697C2D0D7F8F}"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6" d="100"/>
          <a:sy n="96" d="100"/>
        </p:scale>
        <p:origin x="68" y="4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63"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58" Type="http://customschemas.google.com/relationships/presentationmetadata" Target="metadata"/><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13961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97143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748787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51339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53261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09830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769476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983276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369713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6151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808472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235165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867704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74672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187564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16700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792196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843088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10780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931363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13186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4606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9626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5603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15008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9" name="Google Shape;239;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8A87A34-81AB-432B-8DAE-1953F412C126}" type="datetimeFigureOut">
              <a:rPr lang="en-US" smtClean="0"/>
              <a:pPr/>
              <a:t>7/16/2024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838957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smtClean="0"/>
              <a:t>7/16/2024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296320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smtClean="0"/>
              <a:t>7/16/2024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5812401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C093F0D-4F9C-4169-BA31-A2BF1D3246CB}" type="datetimeFigureOut">
              <a:rPr lang="en-GB" smtClean="0"/>
              <a:t>16/07/2024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2CB3F3-E7AB-44B5-9883-A24E94AF6A92}" type="slidenum">
              <a:rPr lang="en-GB" smtClean="0"/>
              <a:t>‹#›</a:t>
            </a:fld>
            <a:endParaRPr lang="en-GB"/>
          </a:p>
        </p:txBody>
      </p:sp>
    </p:spTree>
    <p:extLst>
      <p:ext uri="{BB962C8B-B14F-4D97-AF65-F5344CB8AC3E}">
        <p14:creationId xmlns:p14="http://schemas.microsoft.com/office/powerpoint/2010/main" val="28650394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C093F0D-4F9C-4169-BA31-A2BF1D3246CB}" type="datetimeFigureOut">
              <a:rPr lang="en-GB" smtClean="0"/>
              <a:t>16/07/2024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2CB3F3-E7AB-44B5-9883-A24E94AF6A92}" type="slidenum">
              <a:rPr lang="en-GB" smtClean="0"/>
              <a:t>‹#›</a:t>
            </a:fld>
            <a:endParaRPr lang="en-GB"/>
          </a:p>
        </p:txBody>
      </p:sp>
    </p:spTree>
    <p:extLst>
      <p:ext uri="{BB962C8B-B14F-4D97-AF65-F5344CB8AC3E}">
        <p14:creationId xmlns:p14="http://schemas.microsoft.com/office/powerpoint/2010/main" val="37583547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C093F0D-4F9C-4169-BA31-A2BF1D3246CB}" type="datetimeFigureOut">
              <a:rPr lang="en-GB" smtClean="0"/>
              <a:t>16/07/2024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2CB3F3-E7AB-44B5-9883-A24E94AF6A92}" type="slidenum">
              <a:rPr lang="en-GB" smtClean="0"/>
              <a:t>‹#›</a:t>
            </a:fld>
            <a:endParaRPr lang="en-GB"/>
          </a:p>
        </p:txBody>
      </p:sp>
    </p:spTree>
    <p:extLst>
      <p:ext uri="{BB962C8B-B14F-4D97-AF65-F5344CB8AC3E}">
        <p14:creationId xmlns:p14="http://schemas.microsoft.com/office/powerpoint/2010/main" val="21782551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C093F0D-4F9C-4169-BA31-A2BF1D3246CB}" type="datetimeFigureOut">
              <a:rPr lang="en-GB" smtClean="0"/>
              <a:t>16/07/2024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32CB3F3-E7AB-44B5-9883-A24E94AF6A92}" type="slidenum">
              <a:rPr lang="en-GB" smtClean="0"/>
              <a:t>‹#›</a:t>
            </a:fld>
            <a:endParaRPr lang="en-GB"/>
          </a:p>
        </p:txBody>
      </p:sp>
    </p:spTree>
    <p:extLst>
      <p:ext uri="{BB962C8B-B14F-4D97-AF65-F5344CB8AC3E}">
        <p14:creationId xmlns:p14="http://schemas.microsoft.com/office/powerpoint/2010/main" val="42805513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C093F0D-4F9C-4169-BA31-A2BF1D3246CB}" type="datetimeFigureOut">
              <a:rPr lang="en-GB" smtClean="0"/>
              <a:t>16/07/2024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32CB3F3-E7AB-44B5-9883-A24E94AF6A92}" type="slidenum">
              <a:rPr lang="en-GB" smtClean="0"/>
              <a:t>‹#›</a:t>
            </a:fld>
            <a:endParaRPr lang="en-GB"/>
          </a:p>
        </p:txBody>
      </p:sp>
    </p:spTree>
    <p:extLst>
      <p:ext uri="{BB962C8B-B14F-4D97-AF65-F5344CB8AC3E}">
        <p14:creationId xmlns:p14="http://schemas.microsoft.com/office/powerpoint/2010/main" val="18030241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C093F0D-4F9C-4169-BA31-A2BF1D3246CB}" type="datetimeFigureOut">
              <a:rPr lang="en-GB" smtClean="0"/>
              <a:t>16/07/2024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32CB3F3-E7AB-44B5-9883-A24E94AF6A92}" type="slidenum">
              <a:rPr lang="en-GB" smtClean="0"/>
              <a:t>‹#›</a:t>
            </a:fld>
            <a:endParaRPr lang="en-GB"/>
          </a:p>
        </p:txBody>
      </p:sp>
    </p:spTree>
    <p:extLst>
      <p:ext uri="{BB962C8B-B14F-4D97-AF65-F5344CB8AC3E}">
        <p14:creationId xmlns:p14="http://schemas.microsoft.com/office/powerpoint/2010/main" val="27545351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093F0D-4F9C-4169-BA31-A2BF1D3246CB}" type="datetimeFigureOut">
              <a:rPr lang="en-GB" smtClean="0"/>
              <a:t>16/07/2024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32CB3F3-E7AB-44B5-9883-A24E94AF6A92}" type="slidenum">
              <a:rPr lang="en-GB" smtClean="0"/>
              <a:t>‹#›</a:t>
            </a:fld>
            <a:endParaRPr lang="en-GB"/>
          </a:p>
        </p:txBody>
      </p:sp>
    </p:spTree>
    <p:extLst>
      <p:ext uri="{BB962C8B-B14F-4D97-AF65-F5344CB8AC3E}">
        <p14:creationId xmlns:p14="http://schemas.microsoft.com/office/powerpoint/2010/main" val="27997010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C093F0D-4F9C-4169-BA31-A2BF1D3246CB}" type="datetimeFigureOut">
              <a:rPr lang="en-GB" smtClean="0"/>
              <a:t>16/07/2024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32CB3F3-E7AB-44B5-9883-A24E94AF6A92}" type="slidenum">
              <a:rPr lang="en-GB" smtClean="0"/>
              <a:t>‹#›</a:t>
            </a:fld>
            <a:endParaRPr lang="en-GB"/>
          </a:p>
        </p:txBody>
      </p:sp>
    </p:spTree>
    <p:extLst>
      <p:ext uri="{BB962C8B-B14F-4D97-AF65-F5344CB8AC3E}">
        <p14:creationId xmlns:p14="http://schemas.microsoft.com/office/powerpoint/2010/main" val="3165153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smtClean="0"/>
              <a:t>7/16/2024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2715996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C093F0D-4F9C-4169-BA31-A2BF1D3246CB}" type="datetimeFigureOut">
              <a:rPr lang="en-GB" smtClean="0"/>
              <a:t>16/07/2024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32CB3F3-E7AB-44B5-9883-A24E94AF6A92}" type="slidenum">
              <a:rPr lang="en-GB" smtClean="0"/>
              <a:t>‹#›</a:t>
            </a:fld>
            <a:endParaRPr lang="en-GB"/>
          </a:p>
        </p:txBody>
      </p:sp>
    </p:spTree>
    <p:extLst>
      <p:ext uri="{BB962C8B-B14F-4D97-AF65-F5344CB8AC3E}">
        <p14:creationId xmlns:p14="http://schemas.microsoft.com/office/powerpoint/2010/main" val="27716478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C093F0D-4F9C-4169-BA31-A2BF1D3246CB}" type="datetimeFigureOut">
              <a:rPr lang="en-GB" smtClean="0"/>
              <a:t>16/07/2024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2CB3F3-E7AB-44B5-9883-A24E94AF6A92}" type="slidenum">
              <a:rPr lang="en-GB" smtClean="0"/>
              <a:t>‹#›</a:t>
            </a:fld>
            <a:endParaRPr lang="en-GB"/>
          </a:p>
        </p:txBody>
      </p:sp>
    </p:spTree>
    <p:extLst>
      <p:ext uri="{BB962C8B-B14F-4D97-AF65-F5344CB8AC3E}">
        <p14:creationId xmlns:p14="http://schemas.microsoft.com/office/powerpoint/2010/main" val="17160278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C093F0D-4F9C-4169-BA31-A2BF1D3246CB}" type="datetimeFigureOut">
              <a:rPr lang="en-GB" smtClean="0"/>
              <a:t>16/07/2024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2CB3F3-E7AB-44B5-9883-A24E94AF6A92}" type="slidenum">
              <a:rPr lang="en-GB" smtClean="0"/>
              <a:t>‹#›</a:t>
            </a:fld>
            <a:endParaRPr lang="en-GB"/>
          </a:p>
        </p:txBody>
      </p:sp>
    </p:spTree>
    <p:extLst>
      <p:ext uri="{BB962C8B-B14F-4D97-AF65-F5344CB8AC3E}">
        <p14:creationId xmlns:p14="http://schemas.microsoft.com/office/powerpoint/2010/main" val="2348129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7/16/2024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4276526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A87A34-81AB-432B-8DAE-1953F412C126}" type="datetimeFigureOut">
              <a:rPr lang="en-US" smtClean="0"/>
              <a:t>7/16/2024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48657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A87A34-81AB-432B-8DAE-1953F412C126}" type="datetimeFigureOut">
              <a:rPr lang="en-US" smtClean="0"/>
              <a:t>7/16/2024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647575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smtClean="0"/>
              <a:t>7/16/2024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953793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7/16/2024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4251066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7/16/2024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800822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7/16/2024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972197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7/16/2024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a:p>
        </p:txBody>
      </p:sp>
    </p:spTree>
    <p:extLst>
      <p:ext uri="{BB962C8B-B14F-4D97-AF65-F5344CB8AC3E}">
        <p14:creationId xmlns:p14="http://schemas.microsoft.com/office/powerpoint/2010/main" val="273545158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093F0D-4F9C-4169-BA31-A2BF1D3246CB}" type="datetimeFigureOut">
              <a:rPr lang="en-GB" smtClean="0"/>
              <a:t>16/07/2024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2CB3F3-E7AB-44B5-9883-A24E94AF6A92}" type="slidenum">
              <a:rPr lang="en-GB" smtClean="0"/>
              <a:t>‹#›</a:t>
            </a:fld>
            <a:endParaRPr lang="en-GB"/>
          </a:p>
        </p:txBody>
      </p:sp>
    </p:spTree>
    <p:extLst>
      <p:ext uri="{BB962C8B-B14F-4D97-AF65-F5344CB8AC3E}">
        <p14:creationId xmlns:p14="http://schemas.microsoft.com/office/powerpoint/2010/main" val="10133857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6" name="Google Shape;86;p1"/>
          <p:cNvSpPr/>
          <p:nvPr/>
        </p:nvSpPr>
        <p:spPr>
          <a:xfrm>
            <a:off x="0"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8" name="Google Shape;88;p1"/>
          <p:cNvSpPr txBox="1"/>
          <p:nvPr/>
        </p:nvSpPr>
        <p:spPr>
          <a:xfrm rot="-5400000">
            <a:off x="-545624" y="2831465"/>
            <a:ext cx="3255328"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800" b="1" i="0" u="none" strike="noStrike" cap="none">
                <a:solidFill>
                  <a:schemeClr val="lt1"/>
                </a:solidFill>
                <a:latin typeface="Calibri"/>
                <a:ea typeface="Calibri"/>
                <a:cs typeface="Calibri"/>
                <a:sym typeface="Calibri"/>
              </a:rPr>
              <a:t>Intent</a:t>
            </a:r>
            <a:endParaRPr sz="8800" b="1">
              <a:solidFill>
                <a:schemeClr val="lt1"/>
              </a:solidFill>
              <a:latin typeface="Calibri"/>
              <a:ea typeface="Calibri"/>
              <a:cs typeface="Calibri"/>
              <a:sym typeface="Calibri"/>
            </a:endParaRPr>
          </a:p>
        </p:txBody>
      </p:sp>
      <p:sp>
        <p:nvSpPr>
          <p:cNvPr id="7" name="Title 6">
            <a:extLst>
              <a:ext uri="{FF2B5EF4-FFF2-40B4-BE49-F238E27FC236}">
                <a16:creationId xmlns:a16="http://schemas.microsoft.com/office/drawing/2014/main" id="{F4F5730E-852E-4AE3-A09B-543386252DB8}"/>
              </a:ext>
            </a:extLst>
          </p:cNvPr>
          <p:cNvSpPr>
            <a:spLocks noGrp="1"/>
          </p:cNvSpPr>
          <p:nvPr>
            <p:ph type="ctrTitle"/>
          </p:nvPr>
        </p:nvSpPr>
        <p:spPr>
          <a:xfrm>
            <a:off x="2487283" y="4472288"/>
            <a:ext cx="9144000" cy="2387600"/>
          </a:xfrm>
        </p:spPr>
        <p:txBody>
          <a:bodyPr>
            <a:normAutofit/>
          </a:bodyPr>
          <a:lstStyle/>
          <a:p>
            <a:br>
              <a:rPr lang="en-US"/>
            </a:br>
            <a:endParaRPr lang="en-US" sz="1400"/>
          </a:p>
          <a:p>
            <a:endParaRPr lang="en-US" sz="1400"/>
          </a:p>
        </p:txBody>
      </p:sp>
      <p:sp>
        <p:nvSpPr>
          <p:cNvPr id="8" name="Google Shape;96;p2">
            <a:extLst>
              <a:ext uri="{FF2B5EF4-FFF2-40B4-BE49-F238E27FC236}">
                <a16:creationId xmlns:a16="http://schemas.microsoft.com/office/drawing/2014/main" id="{CDCDB4F8-74F1-4CBC-8594-846C98F0C5D3}"/>
              </a:ext>
            </a:extLst>
          </p:cNvPr>
          <p:cNvSpPr txBox="1">
            <a:spLocks/>
          </p:cNvSpPr>
          <p:nvPr/>
        </p:nvSpPr>
        <p:spPr>
          <a:xfrm>
            <a:off x="2487283" y="885027"/>
            <a:ext cx="9144000" cy="3587261"/>
          </a:xfrm>
          <a:prstGeom prst="rect">
            <a:avLst/>
          </a:prstGeom>
          <a:noFill/>
          <a:ln>
            <a:noFill/>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GB" sz="9600" b="1">
                <a:latin typeface="NTFPreCursivefk" panose="03000400000000000000" pitchFamily="66" charset="0"/>
              </a:rPr>
              <a:t>Physical Education</a:t>
            </a:r>
            <a:br>
              <a:rPr lang="en-GB" sz="15800" b="1">
                <a:latin typeface="NTFPreCursivefk" panose="03000400000000000000" pitchFamily="66" charset="0"/>
              </a:rPr>
            </a:br>
            <a:r>
              <a:rPr lang="en-GB" sz="7200" b="1">
                <a:latin typeface="NTFPreCursivefk" panose="03000400000000000000" pitchFamily="66" charset="0"/>
              </a:rPr>
              <a:t>Intent</a:t>
            </a:r>
            <a:endParaRPr lang="en-US" sz="16600">
              <a:latin typeface="NTFPreCursivefk" panose="03000400000000000000" pitchFamily="66" charset="0"/>
            </a:endParaRPr>
          </a:p>
        </p:txBody>
      </p:sp>
      <p:pic>
        <p:nvPicPr>
          <p:cNvPr id="3" name="Picture 2">
            <a:extLst>
              <a:ext uri="{FF2B5EF4-FFF2-40B4-BE49-F238E27FC236}">
                <a16:creationId xmlns:a16="http://schemas.microsoft.com/office/drawing/2014/main" id="{DA91C5AA-59F0-44C7-A1BA-84A6624E90E1}"/>
              </a:ext>
            </a:extLst>
          </p:cNvPr>
          <p:cNvPicPr>
            <a:picLocks noChangeAspect="1"/>
          </p:cNvPicPr>
          <p:nvPr/>
        </p:nvPicPr>
        <p:blipFill>
          <a:blip r:embed="rId3"/>
          <a:stretch>
            <a:fillRect/>
          </a:stretch>
        </p:blipFill>
        <p:spPr>
          <a:xfrm>
            <a:off x="161778" y="137845"/>
            <a:ext cx="1828800" cy="1435879"/>
          </a:xfrm>
          <a:prstGeom prst="rect">
            <a:avLst/>
          </a:prstGeom>
        </p:spPr>
      </p:pic>
      <p:pic>
        <p:nvPicPr>
          <p:cNvPr id="9" name="Picture 8">
            <a:extLst>
              <a:ext uri="{FF2B5EF4-FFF2-40B4-BE49-F238E27FC236}">
                <a16:creationId xmlns:a16="http://schemas.microsoft.com/office/drawing/2014/main" id="{5A04E43A-EDB3-4231-86C4-3AA56138BC9B}"/>
              </a:ext>
            </a:extLst>
          </p:cNvPr>
          <p:cNvPicPr>
            <a:picLocks noChangeAspect="1"/>
          </p:cNvPicPr>
          <p:nvPr/>
        </p:nvPicPr>
        <p:blipFill>
          <a:blip r:embed="rId4"/>
          <a:stretch>
            <a:fillRect/>
          </a:stretch>
        </p:blipFill>
        <p:spPr>
          <a:xfrm>
            <a:off x="358765" y="5296926"/>
            <a:ext cx="1446551" cy="1446551"/>
          </a:xfrm>
          <a:prstGeom prst="ellipse">
            <a:avLst/>
          </a:prstGeom>
          <a:ln>
            <a:noFill/>
          </a:ln>
          <a:effectLst>
            <a:softEdge rad="1125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7" name="Google Shape;86;p1">
            <a:extLst>
              <a:ext uri="{FF2B5EF4-FFF2-40B4-BE49-F238E27FC236}">
                <a16:creationId xmlns:a16="http://schemas.microsoft.com/office/drawing/2014/main" id="{5DC349D4-E82D-4F3F-B574-7E1BFA622E24}"/>
              </a:ext>
            </a:extLst>
          </p:cNvPr>
          <p:cNvSpPr/>
          <p:nvPr/>
        </p:nvSpPr>
        <p:spPr>
          <a:xfrm>
            <a:off x="9295"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 name="Google Shape;88;p1">
            <a:extLst>
              <a:ext uri="{FF2B5EF4-FFF2-40B4-BE49-F238E27FC236}">
                <a16:creationId xmlns:a16="http://schemas.microsoft.com/office/drawing/2014/main" id="{73611A6C-6F30-408F-99F0-B51BD293421F}"/>
              </a:ext>
            </a:extLst>
          </p:cNvPr>
          <p:cNvSpPr txBox="1"/>
          <p:nvPr/>
        </p:nvSpPr>
        <p:spPr>
          <a:xfrm rot="-5400000">
            <a:off x="-445250" y="3365715"/>
            <a:ext cx="3255328"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i="0" u="none" strike="noStrike" cap="none">
                <a:solidFill>
                  <a:schemeClr val="lt1"/>
                </a:solidFill>
                <a:latin typeface="Calibri"/>
                <a:ea typeface="Calibri"/>
                <a:cs typeface="Calibri"/>
                <a:sym typeface="Calibri"/>
              </a:rPr>
              <a:t>Implementation</a:t>
            </a:r>
            <a:endParaRPr sz="3600" b="1">
              <a:solidFill>
                <a:schemeClr val="lt1"/>
              </a:solidFill>
              <a:latin typeface="Calibri"/>
              <a:ea typeface="Calibri"/>
              <a:cs typeface="Calibri"/>
              <a:sym typeface="Calibri"/>
            </a:endParaRPr>
          </a:p>
        </p:txBody>
      </p:sp>
      <p:sp>
        <p:nvSpPr>
          <p:cNvPr id="2" name="Rectangle 1">
            <a:extLst>
              <a:ext uri="{FF2B5EF4-FFF2-40B4-BE49-F238E27FC236}">
                <a16:creationId xmlns:a16="http://schemas.microsoft.com/office/drawing/2014/main" id="{1A170186-88E1-408C-AAE6-48F2472C21F5}"/>
              </a:ext>
            </a:extLst>
          </p:cNvPr>
          <p:cNvSpPr/>
          <p:nvPr/>
        </p:nvSpPr>
        <p:spPr>
          <a:xfrm>
            <a:off x="2383352" y="181957"/>
            <a:ext cx="9613998" cy="1631216"/>
          </a:xfrm>
          <a:prstGeom prst="rect">
            <a:avLst/>
          </a:prstGeom>
        </p:spPr>
        <p:txBody>
          <a:bodyPr wrap="square" lIns="91440" tIns="45720" rIns="91440" bIns="45720" anchor="t">
            <a:spAutoFit/>
          </a:bodyPr>
          <a:lstStyle/>
          <a:p>
            <a:r>
              <a:rPr lang="en-GB" sz="4000" b="1">
                <a:latin typeface="NTFPreCursivefk" panose="03000400000000000000" pitchFamily="66" charset="0"/>
                <a:ea typeface="Calibri"/>
                <a:cs typeface="Calibri"/>
                <a:sym typeface="Calibri"/>
              </a:rPr>
              <a:t>Implementation</a:t>
            </a:r>
            <a:endParaRPr lang="en-US" sz="2400">
              <a:latin typeface="NTFPreCursivefk" panose="03000400000000000000" pitchFamily="66" charset="0"/>
            </a:endParaRPr>
          </a:p>
          <a:p>
            <a:endParaRPr lang="en-GB" sz="3000">
              <a:latin typeface="Calibri"/>
              <a:cs typeface="Calibri"/>
            </a:endParaRPr>
          </a:p>
          <a:p>
            <a:r>
              <a:rPr lang="en-GB" sz="3000">
                <a:latin typeface="Calibri"/>
                <a:cs typeface="Calibri"/>
              </a:rPr>
              <a:t> </a:t>
            </a:r>
          </a:p>
        </p:txBody>
      </p:sp>
      <p:pic>
        <p:nvPicPr>
          <p:cNvPr id="11" name="Picture 10">
            <a:extLst>
              <a:ext uri="{FF2B5EF4-FFF2-40B4-BE49-F238E27FC236}">
                <a16:creationId xmlns:a16="http://schemas.microsoft.com/office/drawing/2014/main" id="{BF6CD204-035F-4FE9-B50A-65B9A6ECD206}"/>
              </a:ext>
            </a:extLst>
          </p:cNvPr>
          <p:cNvPicPr>
            <a:picLocks noChangeAspect="1"/>
          </p:cNvPicPr>
          <p:nvPr/>
        </p:nvPicPr>
        <p:blipFill>
          <a:blip r:embed="rId3"/>
          <a:stretch>
            <a:fillRect/>
          </a:stretch>
        </p:blipFill>
        <p:spPr>
          <a:xfrm>
            <a:off x="161778" y="137845"/>
            <a:ext cx="1828800" cy="1435879"/>
          </a:xfrm>
          <a:prstGeom prst="rect">
            <a:avLst/>
          </a:prstGeom>
        </p:spPr>
      </p:pic>
      <p:pic>
        <p:nvPicPr>
          <p:cNvPr id="6" name="Picture 5">
            <a:extLst>
              <a:ext uri="{FF2B5EF4-FFF2-40B4-BE49-F238E27FC236}">
                <a16:creationId xmlns:a16="http://schemas.microsoft.com/office/drawing/2014/main" id="{E8C6AA98-2576-4449-ABFE-1D26D6EF2612}"/>
              </a:ext>
            </a:extLst>
          </p:cNvPr>
          <p:cNvPicPr>
            <a:picLocks noChangeAspect="1"/>
          </p:cNvPicPr>
          <p:nvPr/>
        </p:nvPicPr>
        <p:blipFill>
          <a:blip r:embed="rId4"/>
          <a:stretch>
            <a:fillRect/>
          </a:stretch>
        </p:blipFill>
        <p:spPr>
          <a:xfrm>
            <a:off x="352902" y="5296926"/>
            <a:ext cx="1446551" cy="1446551"/>
          </a:xfrm>
          <a:prstGeom prst="ellipse">
            <a:avLst/>
          </a:prstGeom>
          <a:ln>
            <a:noFill/>
          </a:ln>
          <a:effectLst>
            <a:softEdge rad="112500"/>
          </a:effectLst>
        </p:spPr>
      </p:pic>
      <p:sp>
        <p:nvSpPr>
          <p:cNvPr id="3" name="Rectangle 2"/>
          <p:cNvSpPr/>
          <p:nvPr/>
        </p:nvSpPr>
        <p:spPr>
          <a:xfrm>
            <a:off x="2305820" y="737352"/>
            <a:ext cx="9613999" cy="769441"/>
          </a:xfrm>
          <a:prstGeom prst="rect">
            <a:avLst/>
          </a:prstGeom>
        </p:spPr>
        <p:txBody>
          <a:bodyPr wrap="square">
            <a:spAutoFit/>
          </a:bodyPr>
          <a:lstStyle/>
          <a:p>
            <a:r>
              <a:rPr lang="en-GB" sz="2000">
                <a:latin typeface="NTFPreCursivefk" panose="03000400000000000000" pitchFamily="66" charset="0"/>
              </a:rPr>
              <a:t>.</a:t>
            </a:r>
          </a:p>
          <a:p>
            <a:endParaRPr lang="en-GB" sz="2400">
              <a:latin typeface="NTFPreCursivefk" panose="03000400000000000000" pitchFamily="66" charset="0"/>
            </a:endParaRPr>
          </a:p>
        </p:txBody>
      </p:sp>
      <p:sp>
        <p:nvSpPr>
          <p:cNvPr id="4" name="Rectangle 3"/>
          <p:cNvSpPr/>
          <p:nvPr/>
        </p:nvSpPr>
        <p:spPr>
          <a:xfrm>
            <a:off x="2460883" y="1122072"/>
            <a:ext cx="9613999" cy="4834144"/>
          </a:xfrm>
          <a:prstGeom prst="rect">
            <a:avLst/>
          </a:prstGeom>
        </p:spPr>
        <p:txBody>
          <a:bodyPr wrap="square">
            <a:spAutoFit/>
          </a:bodyPr>
          <a:lstStyle/>
          <a:p>
            <a:pPr marL="342900" lvl="0" indent="-342900">
              <a:lnSpc>
                <a:spcPct val="107000"/>
              </a:lnSpc>
              <a:buFont typeface="Symbol" panose="05050102010706020507" pitchFamily="18" charset="2"/>
              <a:buChar char=""/>
            </a:pPr>
            <a:r>
              <a:rPr lang="en-GB" dirty="0">
                <a:latin typeface="NTFPreCursivefk" panose="03000400000000000000" pitchFamily="66" charset="0"/>
                <a:ea typeface="Calibri" panose="020F0502020204030204" pitchFamily="34" charset="0"/>
                <a:cs typeface="Times New Roman" panose="02020603050405020304" pitchFamily="18" charset="0"/>
              </a:rPr>
              <a:t>Children participate in high-quality PE lessons timetabled for 2 hours a week covering two different sports/skills per term. </a:t>
            </a:r>
          </a:p>
          <a:p>
            <a:pPr marL="342900" lvl="0" indent="-342900">
              <a:lnSpc>
                <a:spcPct val="107000"/>
              </a:lnSpc>
              <a:buFont typeface="Symbol" panose="05050102010706020507" pitchFamily="18" charset="2"/>
              <a:buChar char=""/>
            </a:pPr>
            <a:r>
              <a:rPr lang="en-GB" dirty="0">
                <a:latin typeface="NTFPreCursivefk" panose="03000400000000000000" pitchFamily="66" charset="0"/>
                <a:ea typeface="Calibri" panose="020F0502020204030204" pitchFamily="34" charset="0"/>
                <a:cs typeface="Times New Roman" panose="02020603050405020304" pitchFamily="18" charset="0"/>
              </a:rPr>
              <a:t>Teachers use and adapt, </a:t>
            </a:r>
            <a:r>
              <a:rPr lang="en-GB" dirty="0" err="1">
                <a:latin typeface="NTFPreCursivefk" panose="03000400000000000000" pitchFamily="66" charset="0"/>
                <a:ea typeface="Calibri" panose="020F0502020204030204" pitchFamily="34" charset="0"/>
                <a:cs typeface="Times New Roman" panose="02020603050405020304" pitchFamily="18" charset="0"/>
              </a:rPr>
              <a:t>Striver</a:t>
            </a:r>
            <a:r>
              <a:rPr lang="en-GB" dirty="0">
                <a:latin typeface="NTFPreCursivefk" panose="03000400000000000000" pitchFamily="66" charset="0"/>
                <a:ea typeface="Calibri" panose="020F0502020204030204" pitchFamily="34" charset="0"/>
                <a:cs typeface="Times New Roman" panose="02020603050405020304" pitchFamily="18" charset="0"/>
              </a:rPr>
              <a:t> and other P.E specific resources such as LTA school youth tennis scheme for planning lesson content and to ensure lessons across years show progression and all aspects of the National Curriculum are met. </a:t>
            </a:r>
          </a:p>
          <a:p>
            <a:pPr marL="342900" lvl="0" indent="-342900">
              <a:lnSpc>
                <a:spcPct val="107000"/>
              </a:lnSpc>
              <a:buFont typeface="Symbol" panose="05050102010706020507" pitchFamily="18" charset="2"/>
              <a:buChar char=""/>
            </a:pPr>
            <a:r>
              <a:rPr lang="en-GB" dirty="0">
                <a:latin typeface="NTFPreCursivefk" panose="03000400000000000000" pitchFamily="66" charset="0"/>
                <a:ea typeface="Calibri" panose="020F0502020204030204" pitchFamily="34" charset="0"/>
                <a:cs typeface="Times New Roman" panose="02020603050405020304" pitchFamily="18" charset="0"/>
              </a:rPr>
              <a:t>Classes follow the PE long term plan to ensure children participate in a variety of sports and games with progression through the year groups. </a:t>
            </a:r>
          </a:p>
          <a:p>
            <a:pPr marL="342900" lvl="0" indent="-342900">
              <a:lnSpc>
                <a:spcPct val="107000"/>
              </a:lnSpc>
              <a:buFont typeface="Symbol" panose="05050102010706020507" pitchFamily="18" charset="2"/>
              <a:buChar char=""/>
            </a:pPr>
            <a:r>
              <a:rPr lang="en-GB" dirty="0">
                <a:latin typeface="NTFPreCursivefk" panose="03000400000000000000" pitchFamily="66" charset="0"/>
                <a:ea typeface="Calibri" panose="020F0502020204030204" pitchFamily="34" charset="0"/>
                <a:cs typeface="Times New Roman" panose="02020603050405020304" pitchFamily="18" charset="0"/>
              </a:rPr>
              <a:t>Early Years children are taught physical development within the Early Years Framework</a:t>
            </a:r>
          </a:p>
          <a:p>
            <a:pPr marL="342900" lvl="0" indent="-342900">
              <a:lnSpc>
                <a:spcPct val="107000"/>
              </a:lnSpc>
              <a:buFont typeface="Symbol" panose="05050102010706020507" pitchFamily="18" charset="2"/>
              <a:buChar char=""/>
            </a:pPr>
            <a:r>
              <a:rPr lang="en-GB" dirty="0">
                <a:latin typeface="NTFPreCursivefk" panose="03000400000000000000" pitchFamily="66" charset="0"/>
                <a:ea typeface="Calibri" panose="020F0502020204030204" pitchFamily="34" charset="0"/>
                <a:cs typeface="Times New Roman" panose="02020603050405020304" pitchFamily="18" charset="0"/>
              </a:rPr>
              <a:t>Key Stage 1 children are taught a range of fundamental skills to develop agility, balance, and coordination </a:t>
            </a:r>
          </a:p>
          <a:p>
            <a:pPr marL="342900" lvl="0" indent="-342900">
              <a:lnSpc>
                <a:spcPct val="107000"/>
              </a:lnSpc>
              <a:buFont typeface="Symbol" panose="05050102010706020507" pitchFamily="18" charset="2"/>
              <a:buChar char=""/>
            </a:pPr>
            <a:r>
              <a:rPr lang="en-GB" dirty="0">
                <a:latin typeface="NTFPreCursivefk" panose="03000400000000000000" pitchFamily="66" charset="0"/>
                <a:ea typeface="Calibri" panose="020F0502020204030204" pitchFamily="34" charset="0"/>
                <a:cs typeface="Times New Roman" panose="02020603050405020304" pitchFamily="18" charset="0"/>
              </a:rPr>
              <a:t>Key Stage 2 children play modified competitive games and apply and develop a broader range of skills as well as learning how to evaluate and recognise their own success.</a:t>
            </a:r>
          </a:p>
          <a:p>
            <a:pPr marL="342900" lvl="0" indent="-342900">
              <a:lnSpc>
                <a:spcPct val="107000"/>
              </a:lnSpc>
              <a:buFont typeface="Symbol" panose="05050102010706020507" pitchFamily="18" charset="2"/>
              <a:buChar char=""/>
            </a:pPr>
            <a:r>
              <a:rPr lang="en-GB" dirty="0">
                <a:latin typeface="NTFPreCursivefk" panose="03000400000000000000" pitchFamily="66" charset="0"/>
                <a:ea typeface="Calibri" panose="020F0502020204030204" pitchFamily="34" charset="0"/>
                <a:cs typeface="Times New Roman" panose="02020603050405020304" pitchFamily="18" charset="0"/>
              </a:rPr>
              <a:t>Key Stage 2 residential trips provide extra outdoor and adventurous activities and team building skills for their well-being and enhance social and independent skills.</a:t>
            </a:r>
          </a:p>
          <a:p>
            <a:pPr marL="342900" lvl="0" indent="-342900">
              <a:lnSpc>
                <a:spcPct val="107000"/>
              </a:lnSpc>
              <a:spcAft>
                <a:spcPts val="800"/>
              </a:spcAft>
              <a:buFont typeface="Symbol" panose="05050102010706020507" pitchFamily="18" charset="2"/>
              <a:buChar char=""/>
            </a:pPr>
            <a:r>
              <a:rPr lang="en-GB" dirty="0">
                <a:latin typeface="NTFPreCursivefk" panose="03000400000000000000" pitchFamily="66" charset="0"/>
                <a:ea typeface="Calibri" panose="020F0502020204030204" pitchFamily="34" charset="0"/>
                <a:cs typeface="Times New Roman" panose="02020603050405020304" pitchFamily="18" charset="0"/>
              </a:rPr>
              <a:t>Children attend swimming lessons in year groups at the local swimming pool to meet the aim of the national curriculum guidelines of every pupil who can swim at least 25m by the time they leave year 6 and achieve the personal water safety award.</a:t>
            </a:r>
          </a:p>
        </p:txBody>
      </p:sp>
    </p:spTree>
    <p:extLst>
      <p:ext uri="{BB962C8B-B14F-4D97-AF65-F5344CB8AC3E}">
        <p14:creationId xmlns:p14="http://schemas.microsoft.com/office/powerpoint/2010/main" val="3290619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7" name="Google Shape;86;p1">
            <a:extLst>
              <a:ext uri="{FF2B5EF4-FFF2-40B4-BE49-F238E27FC236}">
                <a16:creationId xmlns:a16="http://schemas.microsoft.com/office/drawing/2014/main" id="{5DC349D4-E82D-4F3F-B574-7E1BFA622E24}"/>
              </a:ext>
            </a:extLst>
          </p:cNvPr>
          <p:cNvSpPr/>
          <p:nvPr/>
        </p:nvSpPr>
        <p:spPr>
          <a:xfrm>
            <a:off x="9295"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 name="Google Shape;88;p1">
            <a:extLst>
              <a:ext uri="{FF2B5EF4-FFF2-40B4-BE49-F238E27FC236}">
                <a16:creationId xmlns:a16="http://schemas.microsoft.com/office/drawing/2014/main" id="{73611A6C-6F30-408F-99F0-B51BD293421F}"/>
              </a:ext>
            </a:extLst>
          </p:cNvPr>
          <p:cNvSpPr txBox="1"/>
          <p:nvPr/>
        </p:nvSpPr>
        <p:spPr>
          <a:xfrm rot="-5400000">
            <a:off x="-445250" y="3365715"/>
            <a:ext cx="3255328"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i="0" u="none" strike="noStrike" cap="none">
                <a:solidFill>
                  <a:schemeClr val="lt1"/>
                </a:solidFill>
                <a:latin typeface="Calibri"/>
                <a:ea typeface="Calibri"/>
                <a:cs typeface="Calibri"/>
                <a:sym typeface="Calibri"/>
              </a:rPr>
              <a:t>Implementation</a:t>
            </a:r>
            <a:endParaRPr sz="3600" b="1">
              <a:solidFill>
                <a:schemeClr val="lt1"/>
              </a:solidFill>
              <a:latin typeface="Calibri"/>
              <a:ea typeface="Calibri"/>
              <a:cs typeface="Calibri"/>
              <a:sym typeface="Calibri"/>
            </a:endParaRPr>
          </a:p>
        </p:txBody>
      </p:sp>
      <p:sp>
        <p:nvSpPr>
          <p:cNvPr id="2" name="Rectangle 1">
            <a:extLst>
              <a:ext uri="{FF2B5EF4-FFF2-40B4-BE49-F238E27FC236}">
                <a16:creationId xmlns:a16="http://schemas.microsoft.com/office/drawing/2014/main" id="{1A170186-88E1-408C-AAE6-48F2472C21F5}"/>
              </a:ext>
            </a:extLst>
          </p:cNvPr>
          <p:cNvSpPr/>
          <p:nvPr/>
        </p:nvSpPr>
        <p:spPr>
          <a:xfrm>
            <a:off x="2143061" y="268222"/>
            <a:ext cx="9883044" cy="6852517"/>
          </a:xfrm>
          <a:prstGeom prst="rect">
            <a:avLst/>
          </a:prstGeom>
        </p:spPr>
        <p:txBody>
          <a:bodyPr wrap="square" lIns="91440" tIns="45720" rIns="91440" bIns="45720" anchor="t">
            <a:spAutoFit/>
          </a:bodyPr>
          <a:lstStyle/>
          <a:p>
            <a:pPr lvl="0">
              <a:lnSpc>
                <a:spcPct val="107000"/>
              </a:lnSpc>
            </a:pPr>
            <a:r>
              <a:rPr lang="en-GB" sz="3600" b="1" u="sng" dirty="0">
                <a:latin typeface="NTFPreCursivefk" panose="03000400000000000000" pitchFamily="66" charset="0"/>
                <a:ea typeface="Calibri" panose="020F0502020204030204" pitchFamily="34" charset="0"/>
                <a:cs typeface="Times New Roman" panose="02020603050405020304" pitchFamily="18" charset="0"/>
              </a:rPr>
              <a:t>Extra Curricular Opportunities </a:t>
            </a:r>
          </a:p>
          <a:p>
            <a:pPr lvl="0">
              <a:lnSpc>
                <a:spcPct val="107000"/>
              </a:lnSpc>
            </a:pPr>
            <a:endParaRPr lang="en-GB" sz="3600" b="1" u="sng" dirty="0">
              <a:latin typeface="NTFPreCursivefk" panose="03000400000000000000" pitchFamily="66"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2800" dirty="0">
                <a:latin typeface="NTFPreCursivefk" panose="03000400000000000000" pitchFamily="66" charset="0"/>
                <a:ea typeface="Calibri" panose="020F0502020204030204" pitchFamily="34" charset="0"/>
                <a:cs typeface="Times New Roman" panose="02020603050405020304" pitchFamily="18" charset="0"/>
              </a:rPr>
              <a:t>We invite pupils to attend and to participate in extracurricular activities that are inclusive, enjoyable and increase children’s physical activity. Sports clubs are offered to KS1 and KS2 children. External sport coaches provide extracurricular activities such as football, dance, netball hockey and basketball. We run clubs that are free of charge to make sure every child can take part in clubs out of school hours.</a:t>
            </a:r>
          </a:p>
          <a:p>
            <a:pPr marL="342900" lvl="0" indent="-342900">
              <a:lnSpc>
                <a:spcPct val="107000"/>
              </a:lnSpc>
              <a:buFont typeface="Symbol" panose="05050102010706020507" pitchFamily="18" charset="2"/>
              <a:buChar char=""/>
            </a:pPr>
            <a:r>
              <a:rPr lang="en-GB" sz="2800" dirty="0">
                <a:latin typeface="NTFPreCursivefk" panose="03000400000000000000" pitchFamily="66" charset="0"/>
                <a:ea typeface="Calibri" panose="020F0502020204030204" pitchFamily="34" charset="0"/>
                <a:cs typeface="Times New Roman" panose="02020603050405020304" pitchFamily="18" charset="0"/>
              </a:rPr>
              <a:t>We have two play leaders employed at lunchtime to ensure children are developing a range of basic skills such as aiming, catching and skipping.</a:t>
            </a:r>
          </a:p>
          <a:p>
            <a:pPr marL="342900" lvl="0" indent="-342900">
              <a:lnSpc>
                <a:spcPct val="107000"/>
              </a:lnSpc>
              <a:spcAft>
                <a:spcPts val="800"/>
              </a:spcAft>
              <a:buFont typeface="Symbol" panose="05050102010706020507" pitchFamily="18" charset="2"/>
              <a:buChar char=""/>
            </a:pPr>
            <a:r>
              <a:rPr lang="en-GB" sz="2800" dirty="0">
                <a:latin typeface="NTFPreCursivefk" panose="03000400000000000000" pitchFamily="66" charset="0"/>
                <a:ea typeface="Calibri" panose="020F0502020204030204" pitchFamily="34" charset="0"/>
                <a:cs typeface="Times New Roman" panose="02020603050405020304" pitchFamily="18" charset="0"/>
              </a:rPr>
              <a:t>Annual whole-school Sports days highlight the skills the children have acquired during the year</a:t>
            </a:r>
          </a:p>
          <a:p>
            <a:endParaRPr lang="en-GB" sz="2800" dirty="0">
              <a:latin typeface="Calibri"/>
              <a:cs typeface="Calibri"/>
            </a:endParaRPr>
          </a:p>
          <a:p>
            <a:endParaRPr lang="en-GB" sz="2800" dirty="0">
              <a:latin typeface="Sassoon Penpals Joined" panose="02000400000000000000" pitchFamily="50" charset="0"/>
            </a:endParaRPr>
          </a:p>
        </p:txBody>
      </p:sp>
      <p:sp>
        <p:nvSpPr>
          <p:cNvPr id="17" name="Rectangle 16">
            <a:extLst>
              <a:ext uri="{FF2B5EF4-FFF2-40B4-BE49-F238E27FC236}">
                <a16:creationId xmlns:a16="http://schemas.microsoft.com/office/drawing/2014/main" id="{FC0A9D22-8980-4A01-A706-9E3E5F126428}"/>
              </a:ext>
            </a:extLst>
          </p:cNvPr>
          <p:cNvSpPr/>
          <p:nvPr/>
        </p:nvSpPr>
        <p:spPr>
          <a:xfrm>
            <a:off x="3584327" y="3615588"/>
            <a:ext cx="2571053" cy="369332"/>
          </a:xfrm>
          <a:prstGeom prst="rect">
            <a:avLst/>
          </a:prstGeom>
        </p:spPr>
        <p:txBody>
          <a:bodyPr wrap="square" lIns="91440" tIns="45720" rIns="91440" bIns="45720" anchor="t">
            <a:spAutoFit/>
          </a:bodyPr>
          <a:lstStyle/>
          <a:p>
            <a:endParaRPr lang="en-US">
              <a:latin typeface="Sassoon Penpals Joined" panose="02000400000000000000" pitchFamily="50" charset="0"/>
            </a:endParaRPr>
          </a:p>
        </p:txBody>
      </p:sp>
      <p:sp>
        <p:nvSpPr>
          <p:cNvPr id="18" name="Rectangle 17">
            <a:extLst>
              <a:ext uri="{FF2B5EF4-FFF2-40B4-BE49-F238E27FC236}">
                <a16:creationId xmlns:a16="http://schemas.microsoft.com/office/drawing/2014/main" id="{935865CD-6996-4D84-9082-36048F49E249}"/>
              </a:ext>
            </a:extLst>
          </p:cNvPr>
          <p:cNvSpPr/>
          <p:nvPr/>
        </p:nvSpPr>
        <p:spPr>
          <a:xfrm>
            <a:off x="7950032" y="3427988"/>
            <a:ext cx="3543947" cy="400110"/>
          </a:xfrm>
          <a:prstGeom prst="rect">
            <a:avLst/>
          </a:prstGeom>
        </p:spPr>
        <p:txBody>
          <a:bodyPr wrap="square" lIns="91440" tIns="45720" rIns="91440" bIns="45720" anchor="t">
            <a:spAutoFit/>
          </a:bodyPr>
          <a:lstStyle/>
          <a:p>
            <a:endParaRPr lang="en-GB" sz="2000">
              <a:latin typeface="Calibri"/>
              <a:cs typeface="Calibri"/>
            </a:endParaRPr>
          </a:p>
        </p:txBody>
      </p:sp>
      <p:pic>
        <p:nvPicPr>
          <p:cNvPr id="13" name="Picture 12">
            <a:extLst>
              <a:ext uri="{FF2B5EF4-FFF2-40B4-BE49-F238E27FC236}">
                <a16:creationId xmlns:a16="http://schemas.microsoft.com/office/drawing/2014/main" id="{51EFA25A-872F-4F02-AEF6-F0AFBE894968}"/>
              </a:ext>
            </a:extLst>
          </p:cNvPr>
          <p:cNvPicPr>
            <a:picLocks noChangeAspect="1"/>
          </p:cNvPicPr>
          <p:nvPr/>
        </p:nvPicPr>
        <p:blipFill>
          <a:blip r:embed="rId3"/>
          <a:stretch>
            <a:fillRect/>
          </a:stretch>
        </p:blipFill>
        <p:spPr>
          <a:xfrm>
            <a:off x="161778" y="137845"/>
            <a:ext cx="1828800" cy="1435879"/>
          </a:xfrm>
          <a:prstGeom prst="rect">
            <a:avLst/>
          </a:prstGeom>
        </p:spPr>
      </p:pic>
    </p:spTree>
    <p:extLst>
      <p:ext uri="{BB962C8B-B14F-4D97-AF65-F5344CB8AC3E}">
        <p14:creationId xmlns:p14="http://schemas.microsoft.com/office/powerpoint/2010/main" val="2219748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7" name="Google Shape;86;p1">
            <a:extLst>
              <a:ext uri="{FF2B5EF4-FFF2-40B4-BE49-F238E27FC236}">
                <a16:creationId xmlns:a16="http://schemas.microsoft.com/office/drawing/2014/main" id="{5DC349D4-E82D-4F3F-B574-7E1BFA622E24}"/>
              </a:ext>
            </a:extLst>
          </p:cNvPr>
          <p:cNvSpPr/>
          <p:nvPr/>
        </p:nvSpPr>
        <p:spPr>
          <a:xfrm>
            <a:off x="9295"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 name="Google Shape;88;p1">
            <a:extLst>
              <a:ext uri="{FF2B5EF4-FFF2-40B4-BE49-F238E27FC236}">
                <a16:creationId xmlns:a16="http://schemas.microsoft.com/office/drawing/2014/main" id="{73611A6C-6F30-408F-99F0-B51BD293421F}"/>
              </a:ext>
            </a:extLst>
          </p:cNvPr>
          <p:cNvSpPr txBox="1"/>
          <p:nvPr/>
        </p:nvSpPr>
        <p:spPr>
          <a:xfrm rot="-5400000">
            <a:off x="-445250" y="3365715"/>
            <a:ext cx="3255328"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i="0" u="none" strike="noStrike" cap="none">
                <a:solidFill>
                  <a:schemeClr val="lt1"/>
                </a:solidFill>
                <a:latin typeface="Calibri"/>
                <a:ea typeface="Calibri"/>
                <a:cs typeface="Calibri"/>
                <a:sym typeface="Calibri"/>
              </a:rPr>
              <a:t>Implementation</a:t>
            </a:r>
            <a:endParaRPr sz="3600" b="1">
              <a:solidFill>
                <a:schemeClr val="lt1"/>
              </a:solidFill>
              <a:latin typeface="Calibri"/>
              <a:ea typeface="Calibri"/>
              <a:cs typeface="Calibri"/>
              <a:sym typeface="Calibri"/>
            </a:endParaRPr>
          </a:p>
        </p:txBody>
      </p:sp>
      <p:sp>
        <p:nvSpPr>
          <p:cNvPr id="3" name="TextBox 2">
            <a:extLst>
              <a:ext uri="{FF2B5EF4-FFF2-40B4-BE49-F238E27FC236}">
                <a16:creationId xmlns:a16="http://schemas.microsoft.com/office/drawing/2014/main" id="{CC9FD419-9CB3-4F0A-959D-D31FBB4530D7}"/>
              </a:ext>
            </a:extLst>
          </p:cNvPr>
          <p:cNvSpPr txBox="1"/>
          <p:nvPr/>
        </p:nvSpPr>
        <p:spPr>
          <a:xfrm>
            <a:off x="2314135" y="369970"/>
            <a:ext cx="9980585" cy="5613075"/>
          </a:xfrm>
          <a:prstGeom prst="rect">
            <a:avLst/>
          </a:prstGeom>
          <a:noFill/>
        </p:spPr>
        <p:txBody>
          <a:bodyPr wrap="square" lIns="91440" tIns="45720" rIns="91440" bIns="45720" rtlCol="0" anchor="t">
            <a:spAutoFit/>
          </a:bodyPr>
          <a:lstStyle/>
          <a:p>
            <a:pPr>
              <a:lnSpc>
                <a:spcPct val="107000"/>
              </a:lnSpc>
            </a:pPr>
            <a:r>
              <a:rPr lang="en-GB" sz="3600" b="1" u="sng" dirty="0">
                <a:latin typeface="NTFPreCursivefk" panose="03000400000000000000" pitchFamily="66" charset="0"/>
                <a:ea typeface="Calibri" panose="020F0502020204030204" pitchFamily="34" charset="0"/>
                <a:cs typeface="Times New Roman" panose="02020603050405020304" pitchFamily="18" charset="0"/>
              </a:rPr>
              <a:t>Extra Curricular Opportunities – Continued:</a:t>
            </a:r>
          </a:p>
          <a:p>
            <a:pPr>
              <a:lnSpc>
                <a:spcPct val="107000"/>
              </a:lnSpc>
            </a:pPr>
            <a:endParaRPr lang="en-GB" sz="3600" b="1" u="sng" dirty="0">
              <a:latin typeface="NTFPreCursivefk" panose="03000400000000000000" pitchFamily="66"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2800" dirty="0">
                <a:latin typeface="NTFPreCursivefk" panose="03000400000000000000" pitchFamily="66" charset="0"/>
                <a:ea typeface="Calibri" panose="020F0502020204030204" pitchFamily="34" charset="0"/>
                <a:cs typeface="Times New Roman" panose="02020603050405020304" pitchFamily="18" charset="0"/>
              </a:rPr>
              <a:t>Competitions between house teams and year groups and inter school competitions through Forest Heath Suffolk Schools Partnership</a:t>
            </a:r>
          </a:p>
          <a:p>
            <a:pPr marL="342900" lvl="0" indent="-342900">
              <a:lnSpc>
                <a:spcPct val="107000"/>
              </a:lnSpc>
              <a:buFont typeface="Symbol" panose="05050102010706020507" pitchFamily="18" charset="2"/>
              <a:buChar char=""/>
            </a:pPr>
            <a:r>
              <a:rPr lang="en-GB" sz="2800" dirty="0">
                <a:latin typeface="NTFPreCursivefk" panose="03000400000000000000" pitchFamily="66" charset="0"/>
                <a:ea typeface="Calibri" panose="020F0502020204030204" pitchFamily="34" charset="0"/>
                <a:cs typeface="Times New Roman" panose="02020603050405020304" pitchFamily="18" charset="0"/>
              </a:rPr>
              <a:t>All children participate in the daily mile for at least 15 minutes every day. </a:t>
            </a:r>
          </a:p>
          <a:p>
            <a:pPr marL="342900" lvl="0" indent="-342900">
              <a:lnSpc>
                <a:spcPct val="107000"/>
              </a:lnSpc>
              <a:buFont typeface="Symbol" panose="05050102010706020507" pitchFamily="18" charset="2"/>
              <a:buChar char=""/>
            </a:pPr>
            <a:r>
              <a:rPr lang="en-GB" sz="2800" dirty="0">
                <a:latin typeface="NTFPreCursivefk" panose="03000400000000000000" pitchFamily="66" charset="0"/>
                <a:ea typeface="Calibri" panose="020F0502020204030204" pitchFamily="34" charset="0"/>
                <a:cs typeface="Times New Roman" panose="02020603050405020304" pitchFamily="18" charset="0"/>
              </a:rPr>
              <a:t>Sport Premium money is used to provide additional equipment for break time/lunch time </a:t>
            </a:r>
          </a:p>
          <a:p>
            <a:pPr marL="342900" lvl="0" indent="-342900">
              <a:lnSpc>
                <a:spcPct val="107000"/>
              </a:lnSpc>
              <a:buFont typeface="Symbol" panose="05050102010706020507" pitchFamily="18" charset="2"/>
              <a:buChar char=""/>
            </a:pPr>
            <a:r>
              <a:rPr lang="en-GB" sz="2800" dirty="0">
                <a:latin typeface="NTFPreCursivefk" panose="03000400000000000000" pitchFamily="66" charset="0"/>
                <a:ea typeface="Calibri" panose="020F0502020204030204" pitchFamily="34" charset="0"/>
                <a:cs typeface="Times New Roman" panose="02020603050405020304" pitchFamily="18" charset="0"/>
              </a:rPr>
              <a:t>Sports leaders from years 5 and 6 promote activity and clubs and provide pupil voice at meetings with staff.</a:t>
            </a:r>
          </a:p>
          <a:p>
            <a:endParaRPr lang="en-GB" sz="2400" b="1" dirty="0">
              <a:cs typeface="Calibri"/>
            </a:endParaRPr>
          </a:p>
          <a:p>
            <a:endParaRPr lang="en-GB" sz="2400" dirty="0">
              <a:cs typeface="Calibri"/>
            </a:endParaRPr>
          </a:p>
          <a:p>
            <a:endParaRPr lang="en-GB" sz="2400" dirty="0">
              <a:cs typeface="Calibri"/>
            </a:endParaRPr>
          </a:p>
        </p:txBody>
      </p:sp>
      <p:pic>
        <p:nvPicPr>
          <p:cNvPr id="12" name="Picture 11">
            <a:extLst>
              <a:ext uri="{FF2B5EF4-FFF2-40B4-BE49-F238E27FC236}">
                <a16:creationId xmlns:a16="http://schemas.microsoft.com/office/drawing/2014/main" id="{934297FB-ADC8-407B-AF03-48DA67EB1FF4}"/>
              </a:ext>
            </a:extLst>
          </p:cNvPr>
          <p:cNvPicPr>
            <a:picLocks noChangeAspect="1"/>
          </p:cNvPicPr>
          <p:nvPr/>
        </p:nvPicPr>
        <p:blipFill>
          <a:blip r:embed="rId3"/>
          <a:stretch>
            <a:fillRect/>
          </a:stretch>
        </p:blipFill>
        <p:spPr>
          <a:xfrm>
            <a:off x="161778" y="137845"/>
            <a:ext cx="1828800" cy="1435879"/>
          </a:xfrm>
          <a:prstGeom prst="rect">
            <a:avLst/>
          </a:prstGeom>
        </p:spPr>
      </p:pic>
    </p:spTree>
    <p:extLst>
      <p:ext uri="{BB962C8B-B14F-4D97-AF65-F5344CB8AC3E}">
        <p14:creationId xmlns:p14="http://schemas.microsoft.com/office/powerpoint/2010/main" val="4005971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7" name="Google Shape;86;p1">
            <a:extLst>
              <a:ext uri="{FF2B5EF4-FFF2-40B4-BE49-F238E27FC236}">
                <a16:creationId xmlns:a16="http://schemas.microsoft.com/office/drawing/2014/main" id="{5DC349D4-E82D-4F3F-B574-7E1BFA622E24}"/>
              </a:ext>
            </a:extLst>
          </p:cNvPr>
          <p:cNvSpPr/>
          <p:nvPr/>
        </p:nvSpPr>
        <p:spPr>
          <a:xfrm>
            <a:off x="9295"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 name="Google Shape;88;p1">
            <a:extLst>
              <a:ext uri="{FF2B5EF4-FFF2-40B4-BE49-F238E27FC236}">
                <a16:creationId xmlns:a16="http://schemas.microsoft.com/office/drawing/2014/main" id="{73611A6C-6F30-408F-99F0-B51BD293421F}"/>
              </a:ext>
            </a:extLst>
          </p:cNvPr>
          <p:cNvSpPr txBox="1"/>
          <p:nvPr/>
        </p:nvSpPr>
        <p:spPr>
          <a:xfrm rot="-5400000">
            <a:off x="-445250" y="3365715"/>
            <a:ext cx="3255328"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i="0" u="none" strike="noStrike" cap="none">
                <a:solidFill>
                  <a:schemeClr val="lt1"/>
                </a:solidFill>
                <a:latin typeface="Calibri"/>
                <a:ea typeface="Calibri"/>
                <a:cs typeface="Calibri"/>
                <a:sym typeface="Calibri"/>
              </a:rPr>
              <a:t>Implementation</a:t>
            </a:r>
            <a:endParaRPr sz="3600" b="1">
              <a:solidFill>
                <a:schemeClr val="lt1"/>
              </a:solidFill>
              <a:latin typeface="Calibri"/>
              <a:ea typeface="Calibri"/>
              <a:cs typeface="Calibri"/>
              <a:sym typeface="Calibri"/>
            </a:endParaRPr>
          </a:p>
        </p:txBody>
      </p:sp>
      <p:sp>
        <p:nvSpPr>
          <p:cNvPr id="3" name="TextBox 2">
            <a:extLst>
              <a:ext uri="{FF2B5EF4-FFF2-40B4-BE49-F238E27FC236}">
                <a16:creationId xmlns:a16="http://schemas.microsoft.com/office/drawing/2014/main" id="{CC9FD419-9CB3-4F0A-959D-D31FBB4530D7}"/>
              </a:ext>
            </a:extLst>
          </p:cNvPr>
          <p:cNvSpPr txBox="1"/>
          <p:nvPr/>
        </p:nvSpPr>
        <p:spPr>
          <a:xfrm>
            <a:off x="2359640" y="137845"/>
            <a:ext cx="5335138" cy="6801862"/>
          </a:xfrm>
          <a:prstGeom prst="rect">
            <a:avLst/>
          </a:prstGeom>
          <a:noFill/>
        </p:spPr>
        <p:txBody>
          <a:bodyPr wrap="square" lIns="91440" tIns="45720" rIns="91440" bIns="45720" rtlCol="0" anchor="t">
            <a:spAutoFit/>
          </a:bodyPr>
          <a:lstStyle/>
          <a:p>
            <a:r>
              <a:rPr lang="en-GB" sz="3600" b="1" dirty="0">
                <a:latin typeface="NTFPreCursivefk" panose="03000400000000000000" pitchFamily="66" charset="0"/>
              </a:rPr>
              <a:t>Content and Sequence – EYFS</a:t>
            </a:r>
          </a:p>
          <a:p>
            <a:r>
              <a:rPr lang="en-GB" sz="3600" b="1" dirty="0">
                <a:latin typeface="NTFPreCursivefk" panose="03000400000000000000" pitchFamily="66" charset="0"/>
                <a:cs typeface="Calibri"/>
              </a:rPr>
              <a:t>PE</a:t>
            </a:r>
          </a:p>
          <a:p>
            <a:endParaRPr lang="en-GB" sz="3600" b="1" dirty="0">
              <a:latin typeface="NTFPreCursivefk" panose="03000400000000000000" pitchFamily="66" charset="0"/>
              <a:cs typeface="Calibri"/>
            </a:endParaRPr>
          </a:p>
          <a:p>
            <a:r>
              <a:rPr lang="en-GB" sz="3600" dirty="0">
                <a:latin typeface="NTFPreCursivefk" panose="03000400000000000000" pitchFamily="66" charset="0"/>
                <a:cs typeface="Calibri"/>
              </a:rPr>
              <a:t>EYFS PE follows the </a:t>
            </a:r>
            <a:r>
              <a:rPr lang="en-GB" sz="3600" dirty="0" err="1">
                <a:latin typeface="NTFPreCursivefk" panose="03000400000000000000" pitchFamily="66" charset="0"/>
                <a:cs typeface="Calibri"/>
              </a:rPr>
              <a:t>Striver</a:t>
            </a:r>
            <a:r>
              <a:rPr lang="en-GB" sz="3600" dirty="0">
                <a:latin typeface="NTFPreCursivefk" panose="03000400000000000000" pitchFamily="66" charset="0"/>
                <a:cs typeface="Calibri"/>
              </a:rPr>
              <a:t> units. </a:t>
            </a:r>
          </a:p>
          <a:p>
            <a:endParaRPr lang="en-GB" sz="3600" dirty="0">
              <a:latin typeface="NTFPreCursivefk" panose="03000400000000000000" pitchFamily="66" charset="0"/>
              <a:cs typeface="Calibri"/>
            </a:endParaRPr>
          </a:p>
          <a:p>
            <a:r>
              <a:rPr lang="en-GB" sz="3600" dirty="0">
                <a:latin typeface="NTFPreCursivefk" panose="03000400000000000000" pitchFamily="66" charset="0"/>
                <a:cs typeface="Calibri"/>
              </a:rPr>
              <a:t>Each half term, they have a different focus around their physical development and expressive arts and design.</a:t>
            </a:r>
          </a:p>
          <a:p>
            <a:endParaRPr lang="en-GB" sz="2400" b="1" dirty="0">
              <a:ea typeface="+mn-lt"/>
              <a:cs typeface="+mn-lt"/>
            </a:endParaRPr>
          </a:p>
          <a:p>
            <a:endParaRPr lang="en-GB" sz="2400" b="1" dirty="0">
              <a:ea typeface="+mn-lt"/>
              <a:cs typeface="+mn-lt"/>
            </a:endParaRPr>
          </a:p>
          <a:p>
            <a:endParaRPr lang="en-GB" sz="2800" b="1" dirty="0">
              <a:cs typeface="Calibri"/>
            </a:endParaRPr>
          </a:p>
        </p:txBody>
      </p:sp>
      <p:sp>
        <p:nvSpPr>
          <p:cNvPr id="2" name="TextBox 1">
            <a:extLst>
              <a:ext uri="{FF2B5EF4-FFF2-40B4-BE49-F238E27FC236}">
                <a16:creationId xmlns:a16="http://schemas.microsoft.com/office/drawing/2014/main" id="{949020FA-5CA5-4DBB-831B-CF7D9D6E248D}"/>
              </a:ext>
            </a:extLst>
          </p:cNvPr>
          <p:cNvSpPr txBox="1"/>
          <p:nvPr/>
        </p:nvSpPr>
        <p:spPr>
          <a:xfrm>
            <a:off x="4724400" y="3200400"/>
            <a:ext cx="661070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pic>
        <p:nvPicPr>
          <p:cNvPr id="11" name="Picture 10">
            <a:extLst>
              <a:ext uri="{FF2B5EF4-FFF2-40B4-BE49-F238E27FC236}">
                <a16:creationId xmlns:a16="http://schemas.microsoft.com/office/drawing/2014/main" id="{68C759AB-48EA-41BB-A662-E9913AF8C0A8}"/>
              </a:ext>
            </a:extLst>
          </p:cNvPr>
          <p:cNvPicPr>
            <a:picLocks noChangeAspect="1"/>
          </p:cNvPicPr>
          <p:nvPr/>
        </p:nvPicPr>
        <p:blipFill>
          <a:blip r:embed="rId3"/>
          <a:stretch>
            <a:fillRect/>
          </a:stretch>
        </p:blipFill>
        <p:spPr>
          <a:xfrm>
            <a:off x="161778" y="137845"/>
            <a:ext cx="1828800" cy="1435879"/>
          </a:xfrm>
          <a:prstGeom prst="rect">
            <a:avLst/>
          </a:prstGeom>
        </p:spPr>
      </p:pic>
      <p:pic>
        <p:nvPicPr>
          <p:cNvPr id="5" name="Picture 4">
            <a:extLst>
              <a:ext uri="{FF2B5EF4-FFF2-40B4-BE49-F238E27FC236}">
                <a16:creationId xmlns:a16="http://schemas.microsoft.com/office/drawing/2014/main" id="{51296B60-BCEA-BB2B-A4D0-75F725DFF75F}"/>
              </a:ext>
            </a:extLst>
          </p:cNvPr>
          <p:cNvPicPr>
            <a:picLocks noChangeAspect="1"/>
          </p:cNvPicPr>
          <p:nvPr/>
        </p:nvPicPr>
        <p:blipFill>
          <a:blip r:embed="rId4"/>
          <a:stretch>
            <a:fillRect/>
          </a:stretch>
        </p:blipFill>
        <p:spPr>
          <a:xfrm>
            <a:off x="7865852" y="137845"/>
            <a:ext cx="2152357" cy="6737813"/>
          </a:xfrm>
          <a:prstGeom prst="rect">
            <a:avLst/>
          </a:prstGeom>
        </p:spPr>
      </p:pic>
    </p:spTree>
    <p:extLst>
      <p:ext uri="{BB962C8B-B14F-4D97-AF65-F5344CB8AC3E}">
        <p14:creationId xmlns:p14="http://schemas.microsoft.com/office/powerpoint/2010/main" val="17127786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7" name="Google Shape;86;p1">
            <a:extLst>
              <a:ext uri="{FF2B5EF4-FFF2-40B4-BE49-F238E27FC236}">
                <a16:creationId xmlns:a16="http://schemas.microsoft.com/office/drawing/2014/main" id="{5DC349D4-E82D-4F3F-B574-7E1BFA622E24}"/>
              </a:ext>
            </a:extLst>
          </p:cNvPr>
          <p:cNvSpPr/>
          <p:nvPr/>
        </p:nvSpPr>
        <p:spPr>
          <a:xfrm>
            <a:off x="9295"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 name="Google Shape;88;p1">
            <a:extLst>
              <a:ext uri="{FF2B5EF4-FFF2-40B4-BE49-F238E27FC236}">
                <a16:creationId xmlns:a16="http://schemas.microsoft.com/office/drawing/2014/main" id="{73611A6C-6F30-408F-99F0-B51BD293421F}"/>
              </a:ext>
            </a:extLst>
          </p:cNvPr>
          <p:cNvSpPr txBox="1"/>
          <p:nvPr/>
        </p:nvSpPr>
        <p:spPr>
          <a:xfrm rot="-5400000">
            <a:off x="-445250" y="3365715"/>
            <a:ext cx="3255328"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i="0" u="none" strike="noStrike" cap="none">
                <a:solidFill>
                  <a:schemeClr val="lt1"/>
                </a:solidFill>
                <a:latin typeface="Calibri"/>
                <a:ea typeface="Calibri"/>
                <a:cs typeface="Calibri"/>
                <a:sym typeface="Calibri"/>
              </a:rPr>
              <a:t>Implementation</a:t>
            </a:r>
            <a:endParaRPr sz="3600" b="1">
              <a:solidFill>
                <a:schemeClr val="lt1"/>
              </a:solidFill>
              <a:latin typeface="Calibri"/>
              <a:ea typeface="Calibri"/>
              <a:cs typeface="Calibri"/>
              <a:sym typeface="Calibri"/>
            </a:endParaRPr>
          </a:p>
        </p:txBody>
      </p:sp>
      <p:sp>
        <p:nvSpPr>
          <p:cNvPr id="2" name="TextBox 1">
            <a:extLst>
              <a:ext uri="{FF2B5EF4-FFF2-40B4-BE49-F238E27FC236}">
                <a16:creationId xmlns:a16="http://schemas.microsoft.com/office/drawing/2014/main" id="{949020FA-5CA5-4DBB-831B-CF7D9D6E248D}"/>
              </a:ext>
            </a:extLst>
          </p:cNvPr>
          <p:cNvSpPr txBox="1"/>
          <p:nvPr/>
        </p:nvSpPr>
        <p:spPr>
          <a:xfrm>
            <a:off x="4724400" y="3200400"/>
            <a:ext cx="661070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pic>
        <p:nvPicPr>
          <p:cNvPr id="11" name="Picture 10">
            <a:extLst>
              <a:ext uri="{FF2B5EF4-FFF2-40B4-BE49-F238E27FC236}">
                <a16:creationId xmlns:a16="http://schemas.microsoft.com/office/drawing/2014/main" id="{0E12483F-143B-4A7B-AE09-F17BC1AF0D5F}"/>
              </a:ext>
            </a:extLst>
          </p:cNvPr>
          <p:cNvPicPr>
            <a:picLocks noChangeAspect="1"/>
          </p:cNvPicPr>
          <p:nvPr/>
        </p:nvPicPr>
        <p:blipFill>
          <a:blip r:embed="rId3"/>
          <a:stretch>
            <a:fillRect/>
          </a:stretch>
        </p:blipFill>
        <p:spPr>
          <a:xfrm>
            <a:off x="161778" y="137845"/>
            <a:ext cx="1828800" cy="1435879"/>
          </a:xfrm>
          <a:prstGeom prst="rect">
            <a:avLst/>
          </a:prstGeom>
        </p:spPr>
      </p:pic>
      <p:pic>
        <p:nvPicPr>
          <p:cNvPr id="4" name="Picture 3">
            <a:extLst>
              <a:ext uri="{FF2B5EF4-FFF2-40B4-BE49-F238E27FC236}">
                <a16:creationId xmlns:a16="http://schemas.microsoft.com/office/drawing/2014/main" id="{33CD6D4C-0C40-4206-D25D-E089CF17BE57}"/>
              </a:ext>
            </a:extLst>
          </p:cNvPr>
          <p:cNvPicPr>
            <a:picLocks noChangeAspect="1"/>
          </p:cNvPicPr>
          <p:nvPr/>
        </p:nvPicPr>
        <p:blipFill>
          <a:blip r:embed="rId4"/>
          <a:stretch>
            <a:fillRect/>
          </a:stretch>
        </p:blipFill>
        <p:spPr>
          <a:xfrm>
            <a:off x="2355533" y="1573724"/>
            <a:ext cx="2876951" cy="4410691"/>
          </a:xfrm>
          <a:prstGeom prst="rect">
            <a:avLst/>
          </a:prstGeom>
        </p:spPr>
      </p:pic>
      <p:sp>
        <p:nvSpPr>
          <p:cNvPr id="5" name="TextBox 4">
            <a:extLst>
              <a:ext uri="{FF2B5EF4-FFF2-40B4-BE49-F238E27FC236}">
                <a16:creationId xmlns:a16="http://schemas.microsoft.com/office/drawing/2014/main" id="{D868E662-EEDD-3E8C-B2A2-C982F62E7D65}"/>
              </a:ext>
            </a:extLst>
          </p:cNvPr>
          <p:cNvSpPr txBox="1"/>
          <p:nvPr/>
        </p:nvSpPr>
        <p:spPr>
          <a:xfrm>
            <a:off x="2359640" y="137845"/>
            <a:ext cx="9423362" cy="5139869"/>
          </a:xfrm>
          <a:prstGeom prst="rect">
            <a:avLst/>
          </a:prstGeom>
          <a:noFill/>
        </p:spPr>
        <p:txBody>
          <a:bodyPr wrap="square" lIns="91440" tIns="45720" rIns="91440" bIns="45720" rtlCol="0" anchor="t">
            <a:spAutoFit/>
          </a:bodyPr>
          <a:lstStyle/>
          <a:p>
            <a:r>
              <a:rPr lang="en-GB" sz="3600" b="1" dirty="0">
                <a:latin typeface="NTFPreCursivefk" panose="03000400000000000000" pitchFamily="66" charset="0"/>
              </a:rPr>
              <a:t>Content and Sequence – EYFS CUSP Foundations Unit Autumn 2 – Physical Development</a:t>
            </a:r>
          </a:p>
          <a:p>
            <a:endParaRPr lang="en-GB" sz="3600" b="1" dirty="0">
              <a:latin typeface="NTFPreCursivefk" panose="03000400000000000000" pitchFamily="66" charset="0"/>
              <a:cs typeface="Calibri"/>
            </a:endParaRPr>
          </a:p>
          <a:p>
            <a:pPr algn="r"/>
            <a:r>
              <a:rPr lang="en-GB" sz="3600" dirty="0">
                <a:latin typeface="NTFPreCursivefk" panose="03000400000000000000" pitchFamily="66" charset="0"/>
                <a:cs typeface="Calibri"/>
              </a:rPr>
              <a:t>Autumn 2 will focus on the </a:t>
            </a:r>
          </a:p>
          <a:p>
            <a:pPr algn="r"/>
            <a:r>
              <a:rPr lang="en-GB" sz="3600" dirty="0">
                <a:latin typeface="NTFPreCursivefk" panose="03000400000000000000" pitchFamily="66" charset="0"/>
                <a:cs typeface="Calibri"/>
              </a:rPr>
              <a:t>CUSP Foundations unit and allow them </a:t>
            </a:r>
          </a:p>
          <a:p>
            <a:pPr algn="r"/>
            <a:r>
              <a:rPr lang="en-GB" sz="3600" dirty="0">
                <a:latin typeface="NTFPreCursivefk" panose="03000400000000000000" pitchFamily="66" charset="0"/>
                <a:cs typeface="Calibri"/>
              </a:rPr>
              <a:t>to express physical development </a:t>
            </a:r>
          </a:p>
          <a:p>
            <a:pPr algn="r"/>
            <a:r>
              <a:rPr lang="en-GB" sz="3600" dirty="0">
                <a:latin typeface="NTFPreCursivefk" panose="03000400000000000000" pitchFamily="66" charset="0"/>
                <a:cs typeface="Calibri"/>
              </a:rPr>
              <a:t>and expressive art and design.  </a:t>
            </a:r>
          </a:p>
          <a:p>
            <a:endParaRPr lang="en-GB" sz="2400" b="1" dirty="0">
              <a:ea typeface="+mn-lt"/>
              <a:cs typeface="+mn-lt"/>
            </a:endParaRPr>
          </a:p>
          <a:p>
            <a:endParaRPr lang="en-GB" sz="2400" b="1" dirty="0">
              <a:ea typeface="+mn-lt"/>
              <a:cs typeface="+mn-lt"/>
            </a:endParaRPr>
          </a:p>
          <a:p>
            <a:endParaRPr lang="en-GB" sz="2800" b="1" dirty="0">
              <a:cs typeface="Calibri"/>
            </a:endParaRPr>
          </a:p>
        </p:txBody>
      </p:sp>
    </p:spTree>
    <p:extLst>
      <p:ext uri="{BB962C8B-B14F-4D97-AF65-F5344CB8AC3E}">
        <p14:creationId xmlns:p14="http://schemas.microsoft.com/office/powerpoint/2010/main" val="22871120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5" name="Google Shape;145;p6"/>
          <p:cNvSpPr txBox="1">
            <a:spLocks noGrp="1"/>
          </p:cNvSpPr>
          <p:nvPr>
            <p:ph type="subTitle" idx="1"/>
          </p:nvPr>
        </p:nvSpPr>
        <p:spPr>
          <a:xfrm>
            <a:off x="2470047" y="392022"/>
            <a:ext cx="9310392" cy="6191657"/>
          </a:xfrm>
          <a:prstGeom prst="rect">
            <a:avLst/>
          </a:prstGeom>
          <a:noFill/>
          <a:ln>
            <a:noFill/>
          </a:ln>
        </p:spPr>
        <p:txBody>
          <a:bodyPr spcFirstLastPara="1" vert="horz" wrap="square" lIns="91425" tIns="45700" rIns="91425" bIns="45700" rtlCol="0" anchor="t" anchorCtr="0">
            <a:noAutofit/>
          </a:bodyPr>
          <a:lstStyle/>
          <a:p>
            <a:pPr algn="l">
              <a:spcBef>
                <a:spcPts val="0"/>
              </a:spcBef>
            </a:pPr>
            <a:r>
              <a:rPr lang="en-US" sz="4000" b="1">
                <a:latin typeface="NTFPreCursivefk" panose="03000400000000000000" pitchFamily="66" charset="0"/>
                <a:cs typeface="Calibri"/>
              </a:rPr>
              <a:t>PE in EYFS</a:t>
            </a:r>
          </a:p>
          <a:p>
            <a:pPr algn="l">
              <a:spcBef>
                <a:spcPts val="0"/>
              </a:spcBef>
            </a:pPr>
            <a:endParaRPr lang="en-US" sz="2200" b="1">
              <a:latin typeface="Calibri"/>
              <a:cs typeface="Calibri"/>
            </a:endParaRPr>
          </a:p>
        </p:txBody>
      </p:sp>
      <p:sp>
        <p:nvSpPr>
          <p:cNvPr id="8" name="Google Shape;86;p1">
            <a:extLst>
              <a:ext uri="{FF2B5EF4-FFF2-40B4-BE49-F238E27FC236}">
                <a16:creationId xmlns:a16="http://schemas.microsoft.com/office/drawing/2014/main" id="{0181247D-7641-4C32-AC0E-E86610DA7C91}"/>
              </a:ext>
            </a:extLst>
          </p:cNvPr>
          <p:cNvSpPr/>
          <p:nvPr/>
        </p:nvSpPr>
        <p:spPr>
          <a:xfrm>
            <a:off x="0"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 name="Google Shape;88;p1">
            <a:extLst>
              <a:ext uri="{FF2B5EF4-FFF2-40B4-BE49-F238E27FC236}">
                <a16:creationId xmlns:a16="http://schemas.microsoft.com/office/drawing/2014/main" id="{7C95CE7B-DADD-4CA3-807D-B24FC4C7AB73}"/>
              </a:ext>
            </a:extLst>
          </p:cNvPr>
          <p:cNvSpPr txBox="1"/>
          <p:nvPr/>
        </p:nvSpPr>
        <p:spPr>
          <a:xfrm rot="-5400000">
            <a:off x="-545624" y="2831465"/>
            <a:ext cx="3255328"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800" b="1" i="0" u="none" strike="noStrike" cap="none">
                <a:solidFill>
                  <a:schemeClr val="lt1"/>
                </a:solidFill>
                <a:latin typeface="Calibri"/>
                <a:ea typeface="Calibri"/>
                <a:cs typeface="Calibri"/>
                <a:sym typeface="Calibri"/>
              </a:rPr>
              <a:t>Intent</a:t>
            </a:r>
            <a:endParaRPr sz="8800" b="1">
              <a:solidFill>
                <a:schemeClr val="lt1"/>
              </a:solidFill>
              <a:latin typeface="Calibri"/>
              <a:ea typeface="Calibri"/>
              <a:cs typeface="Calibri"/>
              <a:sym typeface="Calibri"/>
            </a:endParaRPr>
          </a:p>
        </p:txBody>
      </p:sp>
      <p:pic>
        <p:nvPicPr>
          <p:cNvPr id="17" name="Picture 16">
            <a:extLst>
              <a:ext uri="{FF2B5EF4-FFF2-40B4-BE49-F238E27FC236}">
                <a16:creationId xmlns:a16="http://schemas.microsoft.com/office/drawing/2014/main" id="{62B262AD-193E-4201-881C-FCD5AA697D98}"/>
              </a:ext>
            </a:extLst>
          </p:cNvPr>
          <p:cNvPicPr>
            <a:picLocks noChangeAspect="1"/>
          </p:cNvPicPr>
          <p:nvPr/>
        </p:nvPicPr>
        <p:blipFill>
          <a:blip r:embed="rId3"/>
          <a:stretch>
            <a:fillRect/>
          </a:stretch>
        </p:blipFill>
        <p:spPr>
          <a:xfrm>
            <a:off x="161778" y="137845"/>
            <a:ext cx="1828800" cy="1435879"/>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70047" y="1448849"/>
            <a:ext cx="3158837" cy="4211782"/>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47816" y="2515057"/>
            <a:ext cx="2767736" cy="3145574"/>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72847" y="884970"/>
            <a:ext cx="2384226" cy="2493818"/>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41800" y="430244"/>
            <a:ext cx="1921669" cy="3657600"/>
          </a:xfrm>
          <a:prstGeom prst="rect">
            <a:avLst/>
          </a:prstGeom>
        </p:spPr>
      </p:pic>
      <p:sp>
        <p:nvSpPr>
          <p:cNvPr id="6" name="Rectangle 5">
            <a:extLst>
              <a:ext uri="{FF2B5EF4-FFF2-40B4-BE49-F238E27FC236}">
                <a16:creationId xmlns:a16="http://schemas.microsoft.com/office/drawing/2014/main" id="{40C8C43F-767E-41C0-8E38-68902E7CBB66}"/>
              </a:ext>
            </a:extLst>
          </p:cNvPr>
          <p:cNvSpPr/>
          <p:nvPr/>
        </p:nvSpPr>
        <p:spPr>
          <a:xfrm>
            <a:off x="2580884" y="5881574"/>
            <a:ext cx="6096000" cy="830997"/>
          </a:xfrm>
          <a:prstGeom prst="rect">
            <a:avLst/>
          </a:prstGeom>
        </p:spPr>
        <p:txBody>
          <a:bodyPr>
            <a:spAutoFit/>
          </a:bodyPr>
          <a:lstStyle/>
          <a:p>
            <a:endParaRPr lang="en-GB" sz="2400">
              <a:latin typeface="NTFPreCursivefk" panose="03000400000000000000" pitchFamily="66" charset="0"/>
            </a:endParaRPr>
          </a:p>
          <a:p>
            <a:r>
              <a:rPr lang="en-GB" sz="2400">
                <a:latin typeface="NTFPreCursivefk" panose="03000400000000000000" pitchFamily="66" charset="0"/>
              </a:rPr>
              <a:t>Physical Development and Expressive Arts and Design.</a:t>
            </a:r>
          </a:p>
        </p:txBody>
      </p:sp>
    </p:spTree>
    <p:extLst>
      <p:ext uri="{BB962C8B-B14F-4D97-AF65-F5344CB8AC3E}">
        <p14:creationId xmlns:p14="http://schemas.microsoft.com/office/powerpoint/2010/main" val="3248197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7" name="Google Shape;86;p1">
            <a:extLst>
              <a:ext uri="{FF2B5EF4-FFF2-40B4-BE49-F238E27FC236}">
                <a16:creationId xmlns:a16="http://schemas.microsoft.com/office/drawing/2014/main" id="{5DC349D4-E82D-4F3F-B574-7E1BFA622E24}"/>
              </a:ext>
            </a:extLst>
          </p:cNvPr>
          <p:cNvSpPr/>
          <p:nvPr/>
        </p:nvSpPr>
        <p:spPr>
          <a:xfrm>
            <a:off x="9295"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 name="Google Shape;88;p1">
            <a:extLst>
              <a:ext uri="{FF2B5EF4-FFF2-40B4-BE49-F238E27FC236}">
                <a16:creationId xmlns:a16="http://schemas.microsoft.com/office/drawing/2014/main" id="{73611A6C-6F30-408F-99F0-B51BD293421F}"/>
              </a:ext>
            </a:extLst>
          </p:cNvPr>
          <p:cNvSpPr txBox="1"/>
          <p:nvPr/>
        </p:nvSpPr>
        <p:spPr>
          <a:xfrm rot="-5400000">
            <a:off x="-445250" y="3365715"/>
            <a:ext cx="3255328"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i="0" u="none" strike="noStrike" cap="none">
                <a:solidFill>
                  <a:schemeClr val="lt1"/>
                </a:solidFill>
                <a:latin typeface="Calibri"/>
                <a:ea typeface="Calibri"/>
                <a:cs typeface="Calibri"/>
                <a:sym typeface="Calibri"/>
              </a:rPr>
              <a:t>Implementation</a:t>
            </a:r>
            <a:endParaRPr sz="3600" b="1">
              <a:solidFill>
                <a:schemeClr val="lt1"/>
              </a:solidFill>
              <a:latin typeface="Calibri"/>
              <a:ea typeface="Calibri"/>
              <a:cs typeface="Calibri"/>
              <a:sym typeface="Calibri"/>
            </a:endParaRPr>
          </a:p>
        </p:txBody>
      </p:sp>
      <p:sp>
        <p:nvSpPr>
          <p:cNvPr id="3" name="TextBox 2">
            <a:extLst>
              <a:ext uri="{FF2B5EF4-FFF2-40B4-BE49-F238E27FC236}">
                <a16:creationId xmlns:a16="http://schemas.microsoft.com/office/drawing/2014/main" id="{CC9FD419-9CB3-4F0A-959D-D31FBB4530D7}"/>
              </a:ext>
            </a:extLst>
          </p:cNvPr>
          <p:cNvSpPr txBox="1"/>
          <p:nvPr/>
        </p:nvSpPr>
        <p:spPr>
          <a:xfrm>
            <a:off x="2389650" y="136651"/>
            <a:ext cx="9380230" cy="1323439"/>
          </a:xfrm>
          <a:prstGeom prst="rect">
            <a:avLst/>
          </a:prstGeom>
          <a:noFill/>
        </p:spPr>
        <p:txBody>
          <a:bodyPr wrap="square" lIns="91440" tIns="45720" rIns="91440" bIns="45720" rtlCol="0" anchor="t">
            <a:spAutoFit/>
          </a:bodyPr>
          <a:lstStyle/>
          <a:p>
            <a:r>
              <a:rPr lang="en-GB" sz="2800" b="1">
                <a:latin typeface="NTFPreCursivefk" panose="03000400000000000000" pitchFamily="66" charset="0"/>
              </a:rPr>
              <a:t>Long Term Plan showing content and sequence for the rest of the school. </a:t>
            </a:r>
            <a:endParaRPr lang="en-GB" sz="2800" b="1">
              <a:latin typeface="NTFPreCursivefk" panose="03000400000000000000" pitchFamily="66" charset="0"/>
              <a:cs typeface="Calibri"/>
            </a:endParaRPr>
          </a:p>
          <a:p>
            <a:endParaRPr lang="en-GB" sz="2800" b="1">
              <a:cs typeface="Calibri"/>
            </a:endParaRPr>
          </a:p>
          <a:p>
            <a:endParaRPr lang="en-GB" sz="2400">
              <a:cs typeface="Calibri"/>
            </a:endParaRPr>
          </a:p>
        </p:txBody>
      </p:sp>
      <p:pic>
        <p:nvPicPr>
          <p:cNvPr id="13" name="Picture 12">
            <a:extLst>
              <a:ext uri="{FF2B5EF4-FFF2-40B4-BE49-F238E27FC236}">
                <a16:creationId xmlns:a16="http://schemas.microsoft.com/office/drawing/2014/main" id="{EF0A9F51-7A24-4FAF-919C-AAC800B8903C}"/>
              </a:ext>
            </a:extLst>
          </p:cNvPr>
          <p:cNvPicPr>
            <a:picLocks noChangeAspect="1"/>
          </p:cNvPicPr>
          <p:nvPr/>
        </p:nvPicPr>
        <p:blipFill>
          <a:blip r:embed="rId3"/>
          <a:stretch>
            <a:fillRect/>
          </a:stretch>
        </p:blipFill>
        <p:spPr>
          <a:xfrm>
            <a:off x="161778" y="137845"/>
            <a:ext cx="1828800" cy="1435879"/>
          </a:xfrm>
          <a:prstGeom prst="rect">
            <a:avLst/>
          </a:prstGeom>
        </p:spPr>
      </p:pic>
      <p:pic>
        <p:nvPicPr>
          <p:cNvPr id="5" name="Picture 4">
            <a:extLst>
              <a:ext uri="{FF2B5EF4-FFF2-40B4-BE49-F238E27FC236}">
                <a16:creationId xmlns:a16="http://schemas.microsoft.com/office/drawing/2014/main" id="{E871186E-D49B-BF5E-11FA-A1F7A4830B0F}"/>
              </a:ext>
            </a:extLst>
          </p:cNvPr>
          <p:cNvPicPr>
            <a:picLocks noChangeAspect="1"/>
          </p:cNvPicPr>
          <p:nvPr/>
        </p:nvPicPr>
        <p:blipFill>
          <a:blip r:embed="rId4"/>
          <a:stretch>
            <a:fillRect/>
          </a:stretch>
        </p:blipFill>
        <p:spPr>
          <a:xfrm>
            <a:off x="4518383" y="686727"/>
            <a:ext cx="5801925" cy="6034622"/>
          </a:xfrm>
          <a:prstGeom prst="rect">
            <a:avLst/>
          </a:prstGeom>
        </p:spPr>
      </p:pic>
    </p:spTree>
    <p:extLst>
      <p:ext uri="{BB962C8B-B14F-4D97-AF65-F5344CB8AC3E}">
        <p14:creationId xmlns:p14="http://schemas.microsoft.com/office/powerpoint/2010/main" val="14806398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7" name="Google Shape;86;p1">
            <a:extLst>
              <a:ext uri="{FF2B5EF4-FFF2-40B4-BE49-F238E27FC236}">
                <a16:creationId xmlns:a16="http://schemas.microsoft.com/office/drawing/2014/main" id="{5DC349D4-E82D-4F3F-B574-7E1BFA622E24}"/>
              </a:ext>
            </a:extLst>
          </p:cNvPr>
          <p:cNvSpPr/>
          <p:nvPr/>
        </p:nvSpPr>
        <p:spPr>
          <a:xfrm>
            <a:off x="9295"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 name="Google Shape;88;p1">
            <a:extLst>
              <a:ext uri="{FF2B5EF4-FFF2-40B4-BE49-F238E27FC236}">
                <a16:creationId xmlns:a16="http://schemas.microsoft.com/office/drawing/2014/main" id="{73611A6C-6F30-408F-99F0-B51BD293421F}"/>
              </a:ext>
            </a:extLst>
          </p:cNvPr>
          <p:cNvSpPr txBox="1"/>
          <p:nvPr/>
        </p:nvSpPr>
        <p:spPr>
          <a:xfrm rot="-5400000">
            <a:off x="-445250" y="3365715"/>
            <a:ext cx="3255328"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i="0" u="none" strike="noStrike" cap="none">
                <a:solidFill>
                  <a:schemeClr val="lt1"/>
                </a:solidFill>
                <a:latin typeface="Calibri"/>
                <a:ea typeface="Calibri"/>
                <a:cs typeface="Calibri"/>
                <a:sym typeface="Calibri"/>
              </a:rPr>
              <a:t>Implementation</a:t>
            </a:r>
            <a:endParaRPr sz="3600" b="1">
              <a:solidFill>
                <a:schemeClr val="lt1"/>
              </a:solidFill>
              <a:latin typeface="Calibri"/>
              <a:ea typeface="Calibri"/>
              <a:cs typeface="Calibri"/>
              <a:sym typeface="Calibri"/>
            </a:endParaRPr>
          </a:p>
        </p:txBody>
      </p:sp>
      <p:sp>
        <p:nvSpPr>
          <p:cNvPr id="3" name="TextBox 2">
            <a:extLst>
              <a:ext uri="{FF2B5EF4-FFF2-40B4-BE49-F238E27FC236}">
                <a16:creationId xmlns:a16="http://schemas.microsoft.com/office/drawing/2014/main" id="{CC9FD419-9CB3-4F0A-959D-D31FBB4530D7}"/>
              </a:ext>
            </a:extLst>
          </p:cNvPr>
          <p:cNvSpPr txBox="1"/>
          <p:nvPr/>
        </p:nvSpPr>
        <p:spPr>
          <a:xfrm>
            <a:off x="2810945" y="137845"/>
            <a:ext cx="5915287" cy="523220"/>
          </a:xfrm>
          <a:prstGeom prst="rect">
            <a:avLst/>
          </a:prstGeom>
          <a:noFill/>
        </p:spPr>
        <p:txBody>
          <a:bodyPr wrap="square" lIns="91440" tIns="45720" rIns="91440" bIns="45720" rtlCol="0" anchor="t">
            <a:spAutoFit/>
          </a:bodyPr>
          <a:lstStyle/>
          <a:p>
            <a:r>
              <a:rPr lang="en-GB" sz="2800" b="1" dirty="0">
                <a:latin typeface="NTFPreCursivefk" panose="03000400000000000000" pitchFamily="66" charset="0"/>
              </a:rPr>
              <a:t>Planning: An example plan – year 4 dance </a:t>
            </a:r>
            <a:endParaRPr lang="en-GB" sz="2800" b="1" dirty="0">
              <a:latin typeface="NTFPreCursivefk" panose="03000400000000000000" pitchFamily="66" charset="0"/>
              <a:cs typeface="Calibri"/>
            </a:endParaRPr>
          </a:p>
        </p:txBody>
      </p:sp>
      <p:pic>
        <p:nvPicPr>
          <p:cNvPr id="11" name="Picture 10">
            <a:extLst>
              <a:ext uri="{FF2B5EF4-FFF2-40B4-BE49-F238E27FC236}">
                <a16:creationId xmlns:a16="http://schemas.microsoft.com/office/drawing/2014/main" id="{4B66A8CA-C3DF-4BFE-A8CA-E176963E7FD7}"/>
              </a:ext>
            </a:extLst>
          </p:cNvPr>
          <p:cNvPicPr>
            <a:picLocks noChangeAspect="1"/>
          </p:cNvPicPr>
          <p:nvPr/>
        </p:nvPicPr>
        <p:blipFill>
          <a:blip r:embed="rId3"/>
          <a:stretch>
            <a:fillRect/>
          </a:stretch>
        </p:blipFill>
        <p:spPr>
          <a:xfrm>
            <a:off x="161778" y="137845"/>
            <a:ext cx="1828800" cy="1435879"/>
          </a:xfrm>
          <a:prstGeom prst="rect">
            <a:avLst/>
          </a:prstGeom>
        </p:spPr>
      </p:pic>
      <p:pic>
        <p:nvPicPr>
          <p:cNvPr id="5" name="Picture 4">
            <a:extLst>
              <a:ext uri="{FF2B5EF4-FFF2-40B4-BE49-F238E27FC236}">
                <a16:creationId xmlns:a16="http://schemas.microsoft.com/office/drawing/2014/main" id="{B3F16B46-59A9-AD51-42B0-1F3532A9CF33}"/>
              </a:ext>
            </a:extLst>
          </p:cNvPr>
          <p:cNvPicPr>
            <a:picLocks noChangeAspect="1"/>
          </p:cNvPicPr>
          <p:nvPr/>
        </p:nvPicPr>
        <p:blipFill>
          <a:blip r:embed="rId4"/>
          <a:stretch>
            <a:fillRect/>
          </a:stretch>
        </p:blipFill>
        <p:spPr>
          <a:xfrm>
            <a:off x="2355533" y="793211"/>
            <a:ext cx="9428428" cy="3858223"/>
          </a:xfrm>
          <a:prstGeom prst="rect">
            <a:avLst/>
          </a:prstGeom>
        </p:spPr>
      </p:pic>
    </p:spTree>
    <p:extLst>
      <p:ext uri="{BB962C8B-B14F-4D97-AF65-F5344CB8AC3E}">
        <p14:creationId xmlns:p14="http://schemas.microsoft.com/office/powerpoint/2010/main" val="12567593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7" name="Google Shape;86;p1">
            <a:extLst>
              <a:ext uri="{FF2B5EF4-FFF2-40B4-BE49-F238E27FC236}">
                <a16:creationId xmlns:a16="http://schemas.microsoft.com/office/drawing/2014/main" id="{5DC349D4-E82D-4F3F-B574-7E1BFA622E24}"/>
              </a:ext>
            </a:extLst>
          </p:cNvPr>
          <p:cNvSpPr/>
          <p:nvPr/>
        </p:nvSpPr>
        <p:spPr>
          <a:xfrm>
            <a:off x="9295"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 name="Google Shape;88;p1">
            <a:extLst>
              <a:ext uri="{FF2B5EF4-FFF2-40B4-BE49-F238E27FC236}">
                <a16:creationId xmlns:a16="http://schemas.microsoft.com/office/drawing/2014/main" id="{73611A6C-6F30-408F-99F0-B51BD293421F}"/>
              </a:ext>
            </a:extLst>
          </p:cNvPr>
          <p:cNvSpPr txBox="1"/>
          <p:nvPr/>
        </p:nvSpPr>
        <p:spPr>
          <a:xfrm rot="-5400000">
            <a:off x="-445250" y="3365715"/>
            <a:ext cx="3255328"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i="0" u="none" strike="noStrike" cap="none">
                <a:solidFill>
                  <a:schemeClr val="lt1"/>
                </a:solidFill>
                <a:latin typeface="Calibri"/>
                <a:ea typeface="Calibri"/>
                <a:cs typeface="Calibri"/>
                <a:sym typeface="Calibri"/>
              </a:rPr>
              <a:t>Implementation</a:t>
            </a:r>
            <a:endParaRPr sz="3600" b="1">
              <a:solidFill>
                <a:schemeClr val="lt1"/>
              </a:solidFill>
              <a:latin typeface="Calibri"/>
              <a:ea typeface="Calibri"/>
              <a:cs typeface="Calibri"/>
              <a:sym typeface="Calibri"/>
            </a:endParaRPr>
          </a:p>
        </p:txBody>
      </p:sp>
      <p:sp>
        <p:nvSpPr>
          <p:cNvPr id="3" name="TextBox 2">
            <a:extLst>
              <a:ext uri="{FF2B5EF4-FFF2-40B4-BE49-F238E27FC236}">
                <a16:creationId xmlns:a16="http://schemas.microsoft.com/office/drawing/2014/main" id="{CC9FD419-9CB3-4F0A-959D-D31FBB4530D7}"/>
              </a:ext>
            </a:extLst>
          </p:cNvPr>
          <p:cNvSpPr txBox="1"/>
          <p:nvPr/>
        </p:nvSpPr>
        <p:spPr>
          <a:xfrm>
            <a:off x="2810945" y="137845"/>
            <a:ext cx="5915287" cy="523220"/>
          </a:xfrm>
          <a:prstGeom prst="rect">
            <a:avLst/>
          </a:prstGeom>
          <a:noFill/>
        </p:spPr>
        <p:txBody>
          <a:bodyPr wrap="square" lIns="91440" tIns="45720" rIns="91440" bIns="45720" rtlCol="0" anchor="t">
            <a:spAutoFit/>
          </a:bodyPr>
          <a:lstStyle/>
          <a:p>
            <a:r>
              <a:rPr lang="en-GB" sz="2800" b="1" dirty="0">
                <a:latin typeface="NTFPreCursivefk" panose="03000400000000000000" pitchFamily="66" charset="0"/>
              </a:rPr>
              <a:t>Planning: An example plan – year 4 dance </a:t>
            </a:r>
            <a:endParaRPr lang="en-GB" sz="2800" b="1" dirty="0">
              <a:latin typeface="NTFPreCursivefk" panose="03000400000000000000" pitchFamily="66" charset="0"/>
              <a:cs typeface="Calibri"/>
            </a:endParaRPr>
          </a:p>
        </p:txBody>
      </p:sp>
      <p:pic>
        <p:nvPicPr>
          <p:cNvPr id="11" name="Picture 10">
            <a:extLst>
              <a:ext uri="{FF2B5EF4-FFF2-40B4-BE49-F238E27FC236}">
                <a16:creationId xmlns:a16="http://schemas.microsoft.com/office/drawing/2014/main" id="{4B66A8CA-C3DF-4BFE-A8CA-E176963E7FD7}"/>
              </a:ext>
            </a:extLst>
          </p:cNvPr>
          <p:cNvPicPr>
            <a:picLocks noChangeAspect="1"/>
          </p:cNvPicPr>
          <p:nvPr/>
        </p:nvPicPr>
        <p:blipFill>
          <a:blip r:embed="rId3"/>
          <a:stretch>
            <a:fillRect/>
          </a:stretch>
        </p:blipFill>
        <p:spPr>
          <a:xfrm>
            <a:off x="161778" y="137845"/>
            <a:ext cx="1828800" cy="1435879"/>
          </a:xfrm>
          <a:prstGeom prst="rect">
            <a:avLst/>
          </a:prstGeom>
        </p:spPr>
      </p:pic>
      <p:pic>
        <p:nvPicPr>
          <p:cNvPr id="4" name="Picture 3">
            <a:extLst>
              <a:ext uri="{FF2B5EF4-FFF2-40B4-BE49-F238E27FC236}">
                <a16:creationId xmlns:a16="http://schemas.microsoft.com/office/drawing/2014/main" id="{2DC18155-BF0A-2C49-4BB4-C5CD14D6E153}"/>
              </a:ext>
            </a:extLst>
          </p:cNvPr>
          <p:cNvPicPr>
            <a:picLocks noChangeAspect="1"/>
          </p:cNvPicPr>
          <p:nvPr/>
        </p:nvPicPr>
        <p:blipFill>
          <a:blip r:embed="rId4"/>
          <a:stretch>
            <a:fillRect/>
          </a:stretch>
        </p:blipFill>
        <p:spPr>
          <a:xfrm>
            <a:off x="2463494" y="756866"/>
            <a:ext cx="9566727" cy="5936358"/>
          </a:xfrm>
          <a:prstGeom prst="rect">
            <a:avLst/>
          </a:prstGeom>
        </p:spPr>
      </p:pic>
    </p:spTree>
    <p:extLst>
      <p:ext uri="{BB962C8B-B14F-4D97-AF65-F5344CB8AC3E}">
        <p14:creationId xmlns:p14="http://schemas.microsoft.com/office/powerpoint/2010/main" val="39419449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7" name="Google Shape;86;p1">
            <a:extLst>
              <a:ext uri="{FF2B5EF4-FFF2-40B4-BE49-F238E27FC236}">
                <a16:creationId xmlns:a16="http://schemas.microsoft.com/office/drawing/2014/main" id="{5DC349D4-E82D-4F3F-B574-7E1BFA622E24}"/>
              </a:ext>
            </a:extLst>
          </p:cNvPr>
          <p:cNvSpPr/>
          <p:nvPr/>
        </p:nvSpPr>
        <p:spPr>
          <a:xfrm>
            <a:off x="9295"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 name="Google Shape;88;p1">
            <a:extLst>
              <a:ext uri="{FF2B5EF4-FFF2-40B4-BE49-F238E27FC236}">
                <a16:creationId xmlns:a16="http://schemas.microsoft.com/office/drawing/2014/main" id="{73611A6C-6F30-408F-99F0-B51BD293421F}"/>
              </a:ext>
            </a:extLst>
          </p:cNvPr>
          <p:cNvSpPr txBox="1"/>
          <p:nvPr/>
        </p:nvSpPr>
        <p:spPr>
          <a:xfrm rot="-5400000">
            <a:off x="-445250" y="3365715"/>
            <a:ext cx="3255328"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i="0" u="none" strike="noStrike" cap="none">
                <a:solidFill>
                  <a:schemeClr val="lt1"/>
                </a:solidFill>
                <a:latin typeface="Calibri"/>
                <a:ea typeface="Calibri"/>
                <a:cs typeface="Calibri"/>
                <a:sym typeface="Calibri"/>
              </a:rPr>
              <a:t>Implementation</a:t>
            </a:r>
            <a:endParaRPr sz="3600" b="1">
              <a:solidFill>
                <a:schemeClr val="lt1"/>
              </a:solidFill>
              <a:latin typeface="Calibri"/>
              <a:ea typeface="Calibri"/>
              <a:cs typeface="Calibri"/>
              <a:sym typeface="Calibri"/>
            </a:endParaRPr>
          </a:p>
        </p:txBody>
      </p:sp>
      <p:sp>
        <p:nvSpPr>
          <p:cNvPr id="3" name="TextBox 2">
            <a:extLst>
              <a:ext uri="{FF2B5EF4-FFF2-40B4-BE49-F238E27FC236}">
                <a16:creationId xmlns:a16="http://schemas.microsoft.com/office/drawing/2014/main" id="{CC9FD419-9CB3-4F0A-959D-D31FBB4530D7}"/>
              </a:ext>
            </a:extLst>
          </p:cNvPr>
          <p:cNvSpPr txBox="1"/>
          <p:nvPr/>
        </p:nvSpPr>
        <p:spPr>
          <a:xfrm>
            <a:off x="2810945" y="137845"/>
            <a:ext cx="5915287" cy="523220"/>
          </a:xfrm>
          <a:prstGeom prst="rect">
            <a:avLst/>
          </a:prstGeom>
          <a:noFill/>
        </p:spPr>
        <p:txBody>
          <a:bodyPr wrap="square" lIns="91440" tIns="45720" rIns="91440" bIns="45720" rtlCol="0" anchor="t">
            <a:spAutoFit/>
          </a:bodyPr>
          <a:lstStyle/>
          <a:p>
            <a:r>
              <a:rPr lang="en-GB" sz="2800" b="1" dirty="0">
                <a:latin typeface="NTFPreCursivefk" panose="03000400000000000000" pitchFamily="66" charset="0"/>
              </a:rPr>
              <a:t>Planning: An example plan – year 4 dance </a:t>
            </a:r>
            <a:endParaRPr lang="en-GB" sz="2800" b="1" dirty="0">
              <a:latin typeface="NTFPreCursivefk" panose="03000400000000000000" pitchFamily="66" charset="0"/>
              <a:cs typeface="Calibri"/>
            </a:endParaRPr>
          </a:p>
        </p:txBody>
      </p:sp>
      <p:pic>
        <p:nvPicPr>
          <p:cNvPr id="11" name="Picture 10">
            <a:extLst>
              <a:ext uri="{FF2B5EF4-FFF2-40B4-BE49-F238E27FC236}">
                <a16:creationId xmlns:a16="http://schemas.microsoft.com/office/drawing/2014/main" id="{4B66A8CA-C3DF-4BFE-A8CA-E176963E7FD7}"/>
              </a:ext>
            </a:extLst>
          </p:cNvPr>
          <p:cNvPicPr>
            <a:picLocks noChangeAspect="1"/>
          </p:cNvPicPr>
          <p:nvPr/>
        </p:nvPicPr>
        <p:blipFill>
          <a:blip r:embed="rId3"/>
          <a:stretch>
            <a:fillRect/>
          </a:stretch>
        </p:blipFill>
        <p:spPr>
          <a:xfrm>
            <a:off x="161778" y="137845"/>
            <a:ext cx="1828800" cy="1435879"/>
          </a:xfrm>
          <a:prstGeom prst="rect">
            <a:avLst/>
          </a:prstGeom>
        </p:spPr>
      </p:pic>
      <p:pic>
        <p:nvPicPr>
          <p:cNvPr id="5" name="Picture 4">
            <a:extLst>
              <a:ext uri="{FF2B5EF4-FFF2-40B4-BE49-F238E27FC236}">
                <a16:creationId xmlns:a16="http://schemas.microsoft.com/office/drawing/2014/main" id="{BDBF861E-BA2B-DF55-03C9-078C6FC41B2D}"/>
              </a:ext>
            </a:extLst>
          </p:cNvPr>
          <p:cNvPicPr>
            <a:picLocks noChangeAspect="1"/>
          </p:cNvPicPr>
          <p:nvPr/>
        </p:nvPicPr>
        <p:blipFill>
          <a:blip r:embed="rId4"/>
          <a:stretch>
            <a:fillRect/>
          </a:stretch>
        </p:blipFill>
        <p:spPr>
          <a:xfrm>
            <a:off x="3376233" y="675891"/>
            <a:ext cx="5439534" cy="5506218"/>
          </a:xfrm>
          <a:prstGeom prst="rect">
            <a:avLst/>
          </a:prstGeom>
        </p:spPr>
      </p:pic>
      <p:cxnSp>
        <p:nvCxnSpPr>
          <p:cNvPr id="9" name="Straight Arrow Connector 8">
            <a:extLst>
              <a:ext uri="{FF2B5EF4-FFF2-40B4-BE49-F238E27FC236}">
                <a16:creationId xmlns:a16="http://schemas.microsoft.com/office/drawing/2014/main" id="{7C9CD5DA-B2F4-A77F-BA3F-EB6681D49814}"/>
              </a:ext>
            </a:extLst>
          </p:cNvPr>
          <p:cNvCxnSpPr/>
          <p:nvPr/>
        </p:nvCxnSpPr>
        <p:spPr>
          <a:xfrm flipV="1">
            <a:off x="6622026" y="5316524"/>
            <a:ext cx="2610464" cy="4648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41A79320-09B1-9ACF-6130-9D7710BAD046}"/>
              </a:ext>
            </a:extLst>
          </p:cNvPr>
          <p:cNvPicPr>
            <a:picLocks noChangeAspect="1"/>
          </p:cNvPicPr>
          <p:nvPr/>
        </p:nvPicPr>
        <p:blipFill>
          <a:blip r:embed="rId5"/>
          <a:stretch>
            <a:fillRect/>
          </a:stretch>
        </p:blipFill>
        <p:spPr>
          <a:xfrm>
            <a:off x="9232490" y="1904787"/>
            <a:ext cx="2638793" cy="3048425"/>
          </a:xfrm>
          <a:prstGeom prst="rect">
            <a:avLst/>
          </a:prstGeom>
        </p:spPr>
      </p:pic>
      <p:sp>
        <p:nvSpPr>
          <p:cNvPr id="13" name="TextBox 12">
            <a:extLst>
              <a:ext uri="{FF2B5EF4-FFF2-40B4-BE49-F238E27FC236}">
                <a16:creationId xmlns:a16="http://schemas.microsoft.com/office/drawing/2014/main" id="{CB5511DA-428D-DDFB-5FCC-EB55938CF2A1}"/>
              </a:ext>
            </a:extLst>
          </p:cNvPr>
          <p:cNvSpPr txBox="1"/>
          <p:nvPr/>
        </p:nvSpPr>
        <p:spPr>
          <a:xfrm>
            <a:off x="9527458" y="5102942"/>
            <a:ext cx="2343825" cy="1015663"/>
          </a:xfrm>
          <a:prstGeom prst="rect">
            <a:avLst/>
          </a:prstGeom>
          <a:noFill/>
        </p:spPr>
        <p:txBody>
          <a:bodyPr wrap="square" rtlCol="0">
            <a:spAutoFit/>
          </a:bodyPr>
          <a:lstStyle/>
          <a:p>
            <a:pPr algn="ctr"/>
            <a:r>
              <a:rPr lang="en-GB" sz="2000" dirty="0">
                <a:latin typeface="NTFPreCursivefk" panose="03000400000000000000" pitchFamily="66" charset="0"/>
              </a:rPr>
              <a:t>Links to see a video or image demonstration of movement</a:t>
            </a:r>
          </a:p>
        </p:txBody>
      </p:sp>
    </p:spTree>
    <p:extLst>
      <p:ext uri="{BB962C8B-B14F-4D97-AF65-F5344CB8AC3E}">
        <p14:creationId xmlns:p14="http://schemas.microsoft.com/office/powerpoint/2010/main" val="3116038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6" name="Google Shape;96;p2"/>
          <p:cNvSpPr txBox="1">
            <a:spLocks noGrp="1"/>
          </p:cNvSpPr>
          <p:nvPr>
            <p:ph type="ctrTitle"/>
          </p:nvPr>
        </p:nvSpPr>
        <p:spPr>
          <a:xfrm>
            <a:off x="2623324" y="121369"/>
            <a:ext cx="8971472" cy="2374963"/>
          </a:xfrm>
          <a:prstGeom prst="rect">
            <a:avLst/>
          </a:prstGeom>
          <a:noFill/>
          <a:ln>
            <a:noFill/>
          </a:ln>
        </p:spPr>
        <p:txBody>
          <a:bodyPr spcFirstLastPara="1" wrap="square" lIns="91425" tIns="45700" rIns="91425" bIns="45700" anchor="b" anchorCtr="0">
            <a:normAutofit fontScale="90000"/>
          </a:bodyPr>
          <a:lstStyle/>
          <a:p>
            <a:pPr>
              <a:spcBef>
                <a:spcPts val="0"/>
              </a:spcBef>
            </a:pPr>
            <a:r>
              <a:rPr lang="en-US" sz="6700" b="1">
                <a:latin typeface="NTFPreCursivefk" panose="03000400000000000000" pitchFamily="66" charset="0"/>
                <a:cs typeface="Calibri"/>
              </a:rPr>
              <a:t>PE</a:t>
            </a:r>
            <a:br>
              <a:rPr lang="en-US" sz="4400" b="1">
                <a:latin typeface="NTFPreCursivefk" panose="03000400000000000000" pitchFamily="66" charset="0"/>
                <a:cs typeface="Calibri"/>
              </a:rPr>
            </a:br>
            <a:br>
              <a:rPr lang="en-US" sz="4400" b="1">
                <a:latin typeface="NTFPreCursivefk" panose="03000400000000000000" pitchFamily="66" charset="0"/>
                <a:cs typeface="Calibri"/>
              </a:rPr>
            </a:br>
            <a:r>
              <a:rPr lang="en-US" b="1">
                <a:latin typeface="NTFPreCursivefk" panose="03000400000000000000" pitchFamily="66" charset="0"/>
                <a:cs typeface="Calibri"/>
              </a:rPr>
              <a:t>Why is PE important?</a:t>
            </a:r>
          </a:p>
        </p:txBody>
      </p:sp>
      <p:sp>
        <p:nvSpPr>
          <p:cNvPr id="101" name="Google Shape;101;p2"/>
          <p:cNvSpPr txBox="1">
            <a:spLocks noGrp="1"/>
          </p:cNvSpPr>
          <p:nvPr>
            <p:ph type="subTitle" idx="1"/>
          </p:nvPr>
        </p:nvSpPr>
        <p:spPr>
          <a:xfrm>
            <a:off x="2565977" y="2753881"/>
            <a:ext cx="9554805" cy="3995082"/>
          </a:xfrm>
          <a:prstGeom prst="rect">
            <a:avLst/>
          </a:prstGeom>
          <a:noFill/>
          <a:ln>
            <a:noFill/>
          </a:ln>
        </p:spPr>
        <p:txBody>
          <a:bodyPr spcFirstLastPara="1" wrap="square" lIns="91425" tIns="45700" rIns="91425" bIns="45700" anchor="t" anchorCtr="0">
            <a:noAutofit/>
          </a:bodyPr>
          <a:lstStyle/>
          <a:p>
            <a:pPr algn="l"/>
            <a:r>
              <a:rPr lang="en-GB" sz="2800">
                <a:latin typeface="NTFPreCursivefk" panose="03000400000000000000" pitchFamily="66" charset="0"/>
              </a:rPr>
              <a:t>At Laureate Community Academy, Physical Education is an integral part of our curriculum that is inclusive and engages all pupils. We want children to be inspired and develop a lifelong passion for Sport and Physical Activity.</a:t>
            </a:r>
            <a:br>
              <a:rPr lang="en-GB" sz="2800">
                <a:latin typeface="NTFPreCursivefk" panose="03000400000000000000" pitchFamily="66" charset="0"/>
              </a:rPr>
            </a:br>
            <a:r>
              <a:rPr lang="en-GB" sz="2800">
                <a:latin typeface="NTFPreCursivefk" panose="03000400000000000000" pitchFamily="66" charset="0"/>
              </a:rPr>
              <a:t>Children develop the knowledge, skills, and competence to excel in a broad range of sports and physical activities. We aim to deliver high-quality teaching and learning opportunities that enables all children to achieve their personal best. </a:t>
            </a:r>
          </a:p>
          <a:p>
            <a:endParaRPr lang="en-GB" sz="2800"/>
          </a:p>
          <a:p>
            <a:pPr algn="l"/>
            <a:endParaRPr lang="en-US" sz="2800">
              <a:latin typeface="Calibri"/>
              <a:ea typeface="+mn-lt"/>
              <a:cs typeface="+mn-lt"/>
            </a:endParaRPr>
          </a:p>
        </p:txBody>
      </p:sp>
      <p:sp>
        <p:nvSpPr>
          <p:cNvPr id="9" name="Google Shape;86;p1">
            <a:extLst>
              <a:ext uri="{FF2B5EF4-FFF2-40B4-BE49-F238E27FC236}">
                <a16:creationId xmlns:a16="http://schemas.microsoft.com/office/drawing/2014/main" id="{4A8FB25F-9371-479B-9CC2-2A164654F418}"/>
              </a:ext>
            </a:extLst>
          </p:cNvPr>
          <p:cNvSpPr/>
          <p:nvPr/>
        </p:nvSpPr>
        <p:spPr>
          <a:xfrm>
            <a:off x="0"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 name="Google Shape;88;p1">
            <a:extLst>
              <a:ext uri="{FF2B5EF4-FFF2-40B4-BE49-F238E27FC236}">
                <a16:creationId xmlns:a16="http://schemas.microsoft.com/office/drawing/2014/main" id="{329414A7-93A6-4DE1-BF58-7B7D04797C35}"/>
              </a:ext>
            </a:extLst>
          </p:cNvPr>
          <p:cNvSpPr txBox="1"/>
          <p:nvPr/>
        </p:nvSpPr>
        <p:spPr>
          <a:xfrm rot="-5400000">
            <a:off x="-545624" y="2831465"/>
            <a:ext cx="3255328"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800" b="1" i="0" u="none" strike="noStrike" cap="none">
                <a:solidFill>
                  <a:schemeClr val="lt1"/>
                </a:solidFill>
                <a:latin typeface="Calibri"/>
                <a:ea typeface="Calibri"/>
                <a:cs typeface="Calibri"/>
                <a:sym typeface="Calibri"/>
              </a:rPr>
              <a:t>Intent</a:t>
            </a:r>
            <a:endParaRPr sz="8800" b="1">
              <a:solidFill>
                <a:schemeClr val="lt1"/>
              </a:solidFill>
              <a:latin typeface="Calibri"/>
              <a:ea typeface="Calibri"/>
              <a:cs typeface="Calibri"/>
              <a:sym typeface="Calibri"/>
            </a:endParaRPr>
          </a:p>
        </p:txBody>
      </p:sp>
      <p:pic>
        <p:nvPicPr>
          <p:cNvPr id="8" name="Picture 7">
            <a:extLst>
              <a:ext uri="{FF2B5EF4-FFF2-40B4-BE49-F238E27FC236}">
                <a16:creationId xmlns:a16="http://schemas.microsoft.com/office/drawing/2014/main" id="{0001EF6F-3734-44AF-B2DC-A9A019A45928}"/>
              </a:ext>
            </a:extLst>
          </p:cNvPr>
          <p:cNvPicPr>
            <a:picLocks noChangeAspect="1"/>
          </p:cNvPicPr>
          <p:nvPr/>
        </p:nvPicPr>
        <p:blipFill>
          <a:blip r:embed="rId3"/>
          <a:stretch>
            <a:fillRect/>
          </a:stretch>
        </p:blipFill>
        <p:spPr>
          <a:xfrm>
            <a:off x="161778" y="137845"/>
            <a:ext cx="1828800" cy="1435879"/>
          </a:xfrm>
          <a:prstGeom prst="rect">
            <a:avLst/>
          </a:prstGeom>
        </p:spPr>
      </p:pic>
      <p:pic>
        <p:nvPicPr>
          <p:cNvPr id="7" name="Picture 6">
            <a:extLst>
              <a:ext uri="{FF2B5EF4-FFF2-40B4-BE49-F238E27FC236}">
                <a16:creationId xmlns:a16="http://schemas.microsoft.com/office/drawing/2014/main" id="{E8C6AA98-2576-4449-ABFE-1D26D6EF2612}"/>
              </a:ext>
            </a:extLst>
          </p:cNvPr>
          <p:cNvPicPr>
            <a:picLocks noChangeAspect="1"/>
          </p:cNvPicPr>
          <p:nvPr/>
        </p:nvPicPr>
        <p:blipFill>
          <a:blip r:embed="rId4"/>
          <a:stretch>
            <a:fillRect/>
          </a:stretch>
        </p:blipFill>
        <p:spPr>
          <a:xfrm>
            <a:off x="352902" y="5296926"/>
            <a:ext cx="1446551" cy="1446551"/>
          </a:xfrm>
          <a:prstGeom prst="ellipse">
            <a:avLst/>
          </a:prstGeom>
          <a:ln>
            <a:noFill/>
          </a:ln>
          <a:effectLst>
            <a:softEdge rad="112500"/>
          </a:effectLst>
        </p:spPr>
      </p:pic>
    </p:spTree>
    <p:extLst>
      <p:ext uri="{BB962C8B-B14F-4D97-AF65-F5344CB8AC3E}">
        <p14:creationId xmlns:p14="http://schemas.microsoft.com/office/powerpoint/2010/main" val="4279207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 name="Google Shape;86;p1">
            <a:extLst>
              <a:ext uri="{FF2B5EF4-FFF2-40B4-BE49-F238E27FC236}">
                <a16:creationId xmlns:a16="http://schemas.microsoft.com/office/drawing/2014/main" id="{4A8FB25F-9371-479B-9CC2-2A164654F418}"/>
              </a:ext>
            </a:extLst>
          </p:cNvPr>
          <p:cNvSpPr/>
          <p:nvPr/>
        </p:nvSpPr>
        <p:spPr>
          <a:xfrm>
            <a:off x="0"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 name="Google Shape;88;p1">
            <a:extLst>
              <a:ext uri="{FF2B5EF4-FFF2-40B4-BE49-F238E27FC236}">
                <a16:creationId xmlns:a16="http://schemas.microsoft.com/office/drawing/2014/main" id="{329414A7-93A6-4DE1-BF58-7B7D04797C35}"/>
              </a:ext>
            </a:extLst>
          </p:cNvPr>
          <p:cNvSpPr txBox="1"/>
          <p:nvPr/>
        </p:nvSpPr>
        <p:spPr>
          <a:xfrm rot="16200000">
            <a:off x="-1465774" y="3517228"/>
            <a:ext cx="5081251"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b="1">
                <a:solidFill>
                  <a:schemeClr val="lt1"/>
                </a:solidFill>
                <a:latin typeface="Calibri"/>
                <a:ea typeface="Calibri"/>
                <a:cs typeface="Calibri"/>
                <a:sym typeface="Calibri"/>
              </a:rPr>
              <a:t>Implementation</a:t>
            </a:r>
            <a:endParaRPr lang="en-US" sz="5400" b="1">
              <a:solidFill>
                <a:schemeClr val="lt1"/>
              </a:solidFill>
              <a:latin typeface="Calibri"/>
              <a:ea typeface="Calibri"/>
              <a:cs typeface="Calibri"/>
            </a:endParaRPr>
          </a:p>
        </p:txBody>
      </p:sp>
      <p:pic>
        <p:nvPicPr>
          <p:cNvPr id="8" name="Picture 7">
            <a:extLst>
              <a:ext uri="{FF2B5EF4-FFF2-40B4-BE49-F238E27FC236}">
                <a16:creationId xmlns:a16="http://schemas.microsoft.com/office/drawing/2014/main" id="{0001EF6F-3734-44AF-B2DC-A9A019A45928}"/>
              </a:ext>
            </a:extLst>
          </p:cNvPr>
          <p:cNvPicPr>
            <a:picLocks noChangeAspect="1"/>
          </p:cNvPicPr>
          <p:nvPr/>
        </p:nvPicPr>
        <p:blipFill>
          <a:blip r:embed="rId3"/>
          <a:stretch>
            <a:fillRect/>
          </a:stretch>
        </p:blipFill>
        <p:spPr>
          <a:xfrm>
            <a:off x="161778" y="137845"/>
            <a:ext cx="1828800" cy="1435879"/>
          </a:xfrm>
          <a:prstGeom prst="rect">
            <a:avLst/>
          </a:prstGeom>
        </p:spPr>
      </p:pic>
      <p:sp>
        <p:nvSpPr>
          <p:cNvPr id="11" name="Title 1"/>
          <p:cNvSpPr>
            <a:spLocks noGrp="1"/>
          </p:cNvSpPr>
          <p:nvPr>
            <p:ph type="ctrTitle"/>
          </p:nvPr>
        </p:nvSpPr>
        <p:spPr>
          <a:xfrm>
            <a:off x="4561804" y="0"/>
            <a:ext cx="3994367" cy="570821"/>
          </a:xfrm>
        </p:spPr>
        <p:txBody>
          <a:bodyPr>
            <a:normAutofit/>
          </a:bodyPr>
          <a:lstStyle/>
          <a:p>
            <a:r>
              <a:rPr lang="en-GB" sz="2800" u="sng" dirty="0">
                <a:latin typeface="NTFPreCursive" panose="03000400000000000000" pitchFamily="66" charset="0"/>
              </a:rPr>
              <a:t>Metacognition in PE</a:t>
            </a:r>
          </a:p>
        </p:txBody>
      </p:sp>
      <p:sp>
        <p:nvSpPr>
          <p:cNvPr id="12" name="TextBox 11"/>
          <p:cNvSpPr txBox="1"/>
          <p:nvPr/>
        </p:nvSpPr>
        <p:spPr>
          <a:xfrm>
            <a:off x="2511122" y="570822"/>
            <a:ext cx="9310764" cy="6232475"/>
          </a:xfrm>
          <a:prstGeom prst="rect">
            <a:avLst/>
          </a:prstGeom>
          <a:noFill/>
        </p:spPr>
        <p:txBody>
          <a:bodyPr wrap="square" lIns="91440" tIns="45720" rIns="91440" bIns="45720" rtlCol="0" anchor="t">
            <a:spAutoFit/>
          </a:bodyPr>
          <a:lstStyle/>
          <a:p>
            <a:r>
              <a:rPr lang="en-GB" sz="1900" u="sng">
                <a:latin typeface="NTFPreCursive"/>
              </a:rPr>
              <a:t>Activate prior knowledge</a:t>
            </a:r>
          </a:p>
          <a:p>
            <a:pPr marL="800100" lvl="1" indent="-342900">
              <a:buFont typeface="Arial" panose="020B0604020202020204" pitchFamily="34" charset="0"/>
              <a:buChar char="•"/>
            </a:pPr>
            <a:r>
              <a:rPr lang="en-GB" sz="1900">
                <a:latin typeface="NTFPreCursive"/>
              </a:rPr>
              <a:t>Recap prior learning within that block of activity. </a:t>
            </a:r>
            <a:endParaRPr lang="en-GB" sz="1900">
              <a:latin typeface="NTFPreCursive" panose="03000400000000000000" pitchFamily="66" charset="0"/>
            </a:endParaRPr>
          </a:p>
          <a:p>
            <a:pPr marL="800100" lvl="1" indent="-342900">
              <a:buFont typeface="Arial" panose="020B0604020202020204" pitchFamily="34" charset="0"/>
              <a:buChar char="•"/>
            </a:pPr>
            <a:r>
              <a:rPr lang="en-GB" sz="1900">
                <a:latin typeface="NTFPreCursive"/>
              </a:rPr>
              <a:t>Discussion of previous techniques </a:t>
            </a:r>
          </a:p>
          <a:p>
            <a:pPr marL="800100" lvl="1" indent="-342900">
              <a:buFont typeface="Arial" panose="020B0604020202020204" pitchFamily="34" charset="0"/>
              <a:buChar char="•"/>
            </a:pPr>
            <a:r>
              <a:rPr lang="en-GB" sz="1900">
                <a:latin typeface="NTFPreCursive"/>
              </a:rPr>
              <a:t>Recap of sport specific vocabulary</a:t>
            </a:r>
          </a:p>
          <a:p>
            <a:pPr marL="800100" lvl="1" indent="-342900">
              <a:buFont typeface="Arial" panose="020B0604020202020204" pitchFamily="34" charset="0"/>
              <a:buChar char="•"/>
            </a:pPr>
            <a:r>
              <a:rPr lang="en-GB" sz="1900">
                <a:ea typeface="+mn-lt"/>
                <a:cs typeface="+mn-lt"/>
              </a:rPr>
              <a:t>Discussion of role models within that sport. </a:t>
            </a:r>
          </a:p>
          <a:p>
            <a:r>
              <a:rPr lang="en-GB" sz="1900" u="sng">
                <a:latin typeface="NTFPreCursive"/>
              </a:rPr>
              <a:t>Explicit strategy instruction</a:t>
            </a:r>
          </a:p>
          <a:p>
            <a:pPr marL="800100" lvl="1" indent="-342900">
              <a:buFont typeface="Arial" panose="020B0604020202020204" pitchFamily="34" charset="0"/>
              <a:buChar char="•"/>
            </a:pPr>
            <a:r>
              <a:rPr lang="en-GB" sz="1900">
                <a:latin typeface="NTFPreCursive"/>
              </a:rPr>
              <a:t>What skill are we focusing on today. What are we aiming to achieve by the end of the session. How does this fit into the progression of the unit</a:t>
            </a:r>
            <a:endParaRPr lang="en-GB" sz="1900">
              <a:latin typeface="NTFPreCursive" panose="03000400000000000000" pitchFamily="66" charset="0"/>
            </a:endParaRPr>
          </a:p>
          <a:p>
            <a:r>
              <a:rPr lang="en-GB" sz="1900" u="sng">
                <a:latin typeface="NTFPreCursive"/>
              </a:rPr>
              <a:t>Modelling of learned strategy</a:t>
            </a:r>
          </a:p>
          <a:p>
            <a:pPr marL="800100" lvl="1" indent="-342900">
              <a:buFont typeface="Arial" panose="020B0604020202020204" pitchFamily="34" charset="0"/>
              <a:buChar char="•"/>
            </a:pPr>
            <a:r>
              <a:rPr lang="en-GB" sz="1900">
                <a:latin typeface="NTFPreCursive"/>
              </a:rPr>
              <a:t>Demonstration of technique (either teacher or student led with verbal dictation). Using videos or technology to aid modelling difficult techniques. </a:t>
            </a:r>
            <a:endParaRPr lang="en-GB" sz="1900">
              <a:latin typeface="NTFPreCursive" panose="03000400000000000000" pitchFamily="66" charset="0"/>
            </a:endParaRPr>
          </a:p>
          <a:p>
            <a:pPr marL="800100" lvl="1" indent="-342900">
              <a:buFont typeface="Arial" panose="020B0604020202020204" pitchFamily="34" charset="0"/>
              <a:buChar char="•"/>
            </a:pPr>
            <a:r>
              <a:rPr lang="en-GB" sz="1900">
                <a:latin typeface="NTFPreCursive"/>
              </a:rPr>
              <a:t>Using thinking out loud to demonstrate specific requirements of that technique</a:t>
            </a:r>
          </a:p>
          <a:p>
            <a:r>
              <a:rPr lang="en-GB" sz="1900" u="sng">
                <a:latin typeface="NTFPreCursive"/>
              </a:rPr>
              <a:t>Memorisation of learned strategy</a:t>
            </a:r>
          </a:p>
          <a:p>
            <a:pPr marL="800100" lvl="1" indent="-342900">
              <a:buFont typeface="Arial" panose="020B0604020202020204" pitchFamily="34" charset="0"/>
              <a:buChar char="•"/>
            </a:pPr>
            <a:r>
              <a:rPr lang="en-GB" sz="1900">
                <a:latin typeface="NTFPreCursive"/>
              </a:rPr>
              <a:t>Through practice, explore the technique and apply their understanding. Questioning of reason for movements/actions. </a:t>
            </a:r>
            <a:endParaRPr lang="en-GB" sz="1900">
              <a:latin typeface="NTFPreCursive" panose="03000400000000000000" pitchFamily="66" charset="0"/>
            </a:endParaRPr>
          </a:p>
          <a:p>
            <a:r>
              <a:rPr lang="en-GB" sz="1900" u="sng">
                <a:latin typeface="NTFPreCursive"/>
              </a:rPr>
              <a:t>Guided practice</a:t>
            </a:r>
          </a:p>
          <a:p>
            <a:pPr marL="800100" lvl="1" indent="-342900">
              <a:buFont typeface="Arial" panose="020B0604020202020204" pitchFamily="34" charset="0"/>
              <a:buChar char="•"/>
            </a:pPr>
            <a:r>
              <a:rPr lang="en-GB" sz="1900">
                <a:latin typeface="NTFPreCursive"/>
              </a:rPr>
              <a:t>Guide students in their exploration and aid with adapting techniques for the movement/action. Model to be repeated if necessary. </a:t>
            </a:r>
            <a:endParaRPr lang="en-GB" sz="1900">
              <a:latin typeface="NTFPreCursive" panose="03000400000000000000" pitchFamily="66" charset="0"/>
            </a:endParaRPr>
          </a:p>
          <a:p>
            <a:r>
              <a:rPr lang="en-GB" sz="1900" u="sng">
                <a:latin typeface="NTFPreCursive"/>
              </a:rPr>
              <a:t>Independent practice</a:t>
            </a:r>
          </a:p>
          <a:p>
            <a:pPr marL="800100" lvl="1" indent="-342900">
              <a:buFont typeface="Arial" panose="020B0604020202020204" pitchFamily="34" charset="0"/>
              <a:buChar char="•"/>
            </a:pPr>
            <a:r>
              <a:rPr lang="en-GB" sz="1900">
                <a:latin typeface="NTFPreCursive"/>
              </a:rPr>
              <a:t>Children to practice and explore the different techniques with the scaffolded focuses.</a:t>
            </a:r>
            <a:endParaRPr lang="en-GB" sz="1900">
              <a:latin typeface="NTFPreCursive" panose="03000400000000000000" pitchFamily="66" charset="0"/>
            </a:endParaRPr>
          </a:p>
          <a:p>
            <a:pPr lvl="1"/>
            <a:r>
              <a:rPr lang="en-GB" sz="1900" u="sng">
                <a:latin typeface="NTFPreCursive"/>
              </a:rPr>
              <a:t>Structured reflection</a:t>
            </a:r>
            <a:endParaRPr lang="en-GB" sz="1900" u="sng">
              <a:latin typeface="NTFPreCursive" panose="03000400000000000000" pitchFamily="66" charset="0"/>
            </a:endParaRPr>
          </a:p>
        </p:txBody>
      </p:sp>
    </p:spTree>
    <p:extLst>
      <p:ext uri="{BB962C8B-B14F-4D97-AF65-F5344CB8AC3E}">
        <p14:creationId xmlns:p14="http://schemas.microsoft.com/office/powerpoint/2010/main" val="11153040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 name="Google Shape;86;p1">
            <a:extLst>
              <a:ext uri="{FF2B5EF4-FFF2-40B4-BE49-F238E27FC236}">
                <a16:creationId xmlns:a16="http://schemas.microsoft.com/office/drawing/2014/main" id="{4A8FB25F-9371-479B-9CC2-2A164654F418}"/>
              </a:ext>
            </a:extLst>
          </p:cNvPr>
          <p:cNvSpPr/>
          <p:nvPr/>
        </p:nvSpPr>
        <p:spPr>
          <a:xfrm>
            <a:off x="0"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8" name="Picture 7">
            <a:extLst>
              <a:ext uri="{FF2B5EF4-FFF2-40B4-BE49-F238E27FC236}">
                <a16:creationId xmlns:a16="http://schemas.microsoft.com/office/drawing/2014/main" id="{0001EF6F-3734-44AF-B2DC-A9A019A45928}"/>
              </a:ext>
            </a:extLst>
          </p:cNvPr>
          <p:cNvPicPr>
            <a:picLocks noChangeAspect="1"/>
          </p:cNvPicPr>
          <p:nvPr/>
        </p:nvPicPr>
        <p:blipFill>
          <a:blip r:embed="rId3"/>
          <a:stretch>
            <a:fillRect/>
          </a:stretch>
        </p:blipFill>
        <p:spPr>
          <a:xfrm>
            <a:off x="161778" y="137845"/>
            <a:ext cx="1828800" cy="1435879"/>
          </a:xfrm>
          <a:prstGeom prst="rect">
            <a:avLst/>
          </a:prstGeom>
        </p:spPr>
      </p:pic>
      <p:sp>
        <p:nvSpPr>
          <p:cNvPr id="14" name="TextBox 13"/>
          <p:cNvSpPr txBox="1"/>
          <p:nvPr/>
        </p:nvSpPr>
        <p:spPr>
          <a:xfrm>
            <a:off x="2414867" y="847585"/>
            <a:ext cx="9238357" cy="6232475"/>
          </a:xfrm>
          <a:prstGeom prst="rect">
            <a:avLst/>
          </a:prstGeom>
          <a:noFill/>
        </p:spPr>
        <p:txBody>
          <a:bodyPr wrap="square" lIns="91440" tIns="45720" rIns="91440" bIns="45720" rtlCol="0" anchor="t">
            <a:spAutoFit/>
          </a:bodyPr>
          <a:lstStyle/>
          <a:p>
            <a:r>
              <a:rPr lang="en-GB" sz="1900" u="sng">
                <a:latin typeface="NTFPreCursive"/>
              </a:rPr>
              <a:t>Activate prior knowledge</a:t>
            </a:r>
          </a:p>
          <a:p>
            <a:pPr marL="342900" indent="-342900">
              <a:buFont typeface="Arial"/>
              <a:buChar char="•"/>
            </a:pPr>
            <a:r>
              <a:rPr lang="en-GB" sz="1900">
                <a:latin typeface="NTFPreCursive"/>
              </a:rPr>
              <a:t>Teacher discuss the key parts of the prior learning (previous experience of that sport/movement) and key techniques needed in a hockey session, e.g. discussing dribbling.</a:t>
            </a:r>
            <a:endParaRPr lang="en-GB" sz="1900">
              <a:latin typeface="NTFPreCursive" panose="03000400000000000000" pitchFamily="66" charset="0"/>
            </a:endParaRPr>
          </a:p>
          <a:p>
            <a:r>
              <a:rPr lang="en-GB" sz="1900" u="sng">
                <a:latin typeface="NTFPreCursive"/>
              </a:rPr>
              <a:t>Explicit strategy instruction</a:t>
            </a:r>
            <a:endParaRPr lang="en-GB" sz="1900">
              <a:latin typeface="NTFPreCursive" panose="03000400000000000000" pitchFamily="66" charset="0"/>
            </a:endParaRPr>
          </a:p>
          <a:p>
            <a:pPr marL="342900" indent="-342900">
              <a:buFont typeface="Arial"/>
              <a:buChar char="•"/>
            </a:pPr>
            <a:r>
              <a:rPr lang="en-GB" sz="1900">
                <a:latin typeface="NTFPreCursive"/>
              </a:rPr>
              <a:t>The teacher explains how the lesson's focus links to the aim of successfully playing hockey. Questioning of what techniques are needed (e.g. appropriate hold of the stick and correct body position for dribbling).</a:t>
            </a:r>
            <a:endParaRPr lang="en-GB" sz="1900">
              <a:latin typeface="NTFPreCursive" panose="03000400000000000000" pitchFamily="66" charset="0"/>
            </a:endParaRPr>
          </a:p>
          <a:p>
            <a:r>
              <a:rPr lang="en-GB" sz="1900" u="sng">
                <a:latin typeface="NTFPreCursive"/>
              </a:rPr>
              <a:t>Modelling of learned strategy</a:t>
            </a:r>
          </a:p>
          <a:p>
            <a:pPr marL="342900" indent="-342900">
              <a:buFont typeface="Arial"/>
              <a:buChar char="•"/>
            </a:pPr>
            <a:r>
              <a:rPr lang="en-GB" sz="1900">
                <a:latin typeface="NTFPreCursive"/>
              </a:rPr>
              <a:t>Two-way question and answer to recall previous knowledge and ensure technique is correct. Teacher or student demonstrates whilst the teacher or class dictates the necessary requirements.  </a:t>
            </a:r>
            <a:endParaRPr lang="en-GB" sz="1900">
              <a:latin typeface="NTFPreCursive" panose="03000400000000000000" pitchFamily="66" charset="0"/>
            </a:endParaRPr>
          </a:p>
          <a:p>
            <a:r>
              <a:rPr lang="en-GB" sz="1900" u="sng">
                <a:latin typeface="NTFPreCursive"/>
              </a:rPr>
              <a:t>Memorisation of learned strategy</a:t>
            </a:r>
          </a:p>
          <a:p>
            <a:pPr marL="342900" indent="-342900">
              <a:buFont typeface="Arial"/>
              <a:buChar char="•"/>
            </a:pPr>
            <a:r>
              <a:rPr lang="en-GB" sz="1900">
                <a:latin typeface="NTFPreCursive"/>
              </a:rPr>
              <a:t>Students demonstrate the stance needed and how to hold the stick to show understanding of technique</a:t>
            </a:r>
            <a:endParaRPr lang="en-GB" sz="1900">
              <a:latin typeface="NTFPreCursive" panose="03000400000000000000" pitchFamily="66" charset="0"/>
            </a:endParaRPr>
          </a:p>
          <a:p>
            <a:r>
              <a:rPr lang="en-GB" sz="1900" u="sng">
                <a:latin typeface="NTFPreCursive"/>
              </a:rPr>
              <a:t>Guided practice</a:t>
            </a:r>
          </a:p>
          <a:p>
            <a:pPr marL="342900" indent="-342900">
              <a:buFont typeface="Arial"/>
              <a:buChar char="•"/>
            </a:pPr>
            <a:r>
              <a:rPr lang="en-GB" sz="1900">
                <a:latin typeface="NTFPreCursive"/>
              </a:rPr>
              <a:t>Exploring the technique with movement.</a:t>
            </a:r>
            <a:endParaRPr lang="en-GB" sz="1900">
              <a:latin typeface="NTFPreCursive" panose="03000400000000000000" pitchFamily="66" charset="0"/>
            </a:endParaRPr>
          </a:p>
          <a:p>
            <a:pPr marL="342900" indent="-342900">
              <a:buFont typeface="Arial"/>
              <a:buChar char="•"/>
            </a:pPr>
            <a:r>
              <a:rPr lang="en-GB" sz="1900">
                <a:latin typeface="NTFPreCursive"/>
              </a:rPr>
              <a:t>Teacher to help students with technique to ensure correct application </a:t>
            </a:r>
          </a:p>
          <a:p>
            <a:r>
              <a:rPr lang="en-GB" sz="1900" u="sng">
                <a:latin typeface="NTFPreCursive"/>
              </a:rPr>
              <a:t>Independent practice </a:t>
            </a:r>
            <a:endParaRPr lang="en-GB" sz="1900" u="sng">
              <a:latin typeface="NTFPreCursive" panose="03000400000000000000" pitchFamily="66" charset="0"/>
            </a:endParaRPr>
          </a:p>
          <a:p>
            <a:pPr marL="342900" indent="-342900">
              <a:buFont typeface="Arial"/>
              <a:buChar char="•"/>
            </a:pPr>
            <a:r>
              <a:rPr lang="en-GB" sz="1900">
                <a:latin typeface="NTFPreCursive"/>
              </a:rPr>
              <a:t>Applying technique in practice drills and eventually controlled small sided games. </a:t>
            </a:r>
            <a:endParaRPr lang="en-GB" sz="1900">
              <a:latin typeface="NTFPreCursive" panose="03000400000000000000" pitchFamily="66" charset="0"/>
            </a:endParaRPr>
          </a:p>
          <a:p>
            <a:endParaRPr lang="en-GB" sz="1900">
              <a:latin typeface="NTFPreCursive" panose="03000400000000000000" pitchFamily="66" charset="0"/>
            </a:endParaRPr>
          </a:p>
        </p:txBody>
      </p:sp>
      <p:sp>
        <p:nvSpPr>
          <p:cNvPr id="15" name="Title 1"/>
          <p:cNvSpPr>
            <a:spLocks noGrp="1"/>
          </p:cNvSpPr>
          <p:nvPr>
            <p:ph type="ctrTitle"/>
          </p:nvPr>
        </p:nvSpPr>
        <p:spPr>
          <a:xfrm>
            <a:off x="3672851" y="137845"/>
            <a:ext cx="6304947" cy="570821"/>
          </a:xfrm>
        </p:spPr>
        <p:txBody>
          <a:bodyPr>
            <a:normAutofit/>
          </a:bodyPr>
          <a:lstStyle/>
          <a:p>
            <a:r>
              <a:rPr lang="en-GB" sz="2800" u="sng">
                <a:latin typeface="NTFPreCursive"/>
              </a:rPr>
              <a:t>Worked example (Year 5 – Hockey)</a:t>
            </a:r>
            <a:endParaRPr lang="en-GB" sz="2800" u="sng">
              <a:latin typeface="NTFPreCursive" panose="03000400000000000000" pitchFamily="66" charset="0"/>
            </a:endParaRPr>
          </a:p>
        </p:txBody>
      </p:sp>
      <p:sp>
        <p:nvSpPr>
          <p:cNvPr id="3" name="Google Shape;88;p1">
            <a:extLst>
              <a:ext uri="{FF2B5EF4-FFF2-40B4-BE49-F238E27FC236}">
                <a16:creationId xmlns:a16="http://schemas.microsoft.com/office/drawing/2014/main" id="{6988FFD5-435D-583B-1441-54C3123AE329}"/>
              </a:ext>
            </a:extLst>
          </p:cNvPr>
          <p:cNvSpPr txBox="1"/>
          <p:nvPr/>
        </p:nvSpPr>
        <p:spPr>
          <a:xfrm rot="16200000">
            <a:off x="-1465774" y="3517228"/>
            <a:ext cx="5081251"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b="1">
                <a:solidFill>
                  <a:schemeClr val="lt1"/>
                </a:solidFill>
                <a:latin typeface="Calibri"/>
                <a:ea typeface="Calibri"/>
                <a:cs typeface="Calibri"/>
                <a:sym typeface="Calibri"/>
              </a:rPr>
              <a:t>Implementation</a:t>
            </a:r>
            <a:endParaRPr lang="en-US" sz="5400" b="1">
              <a:solidFill>
                <a:schemeClr val="lt1"/>
              </a:solidFill>
              <a:latin typeface="Calibri"/>
              <a:ea typeface="Calibri"/>
              <a:cs typeface="Calibri"/>
            </a:endParaRPr>
          </a:p>
        </p:txBody>
      </p:sp>
    </p:spTree>
    <p:extLst>
      <p:ext uri="{BB962C8B-B14F-4D97-AF65-F5344CB8AC3E}">
        <p14:creationId xmlns:p14="http://schemas.microsoft.com/office/powerpoint/2010/main" val="17648177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7" name="Google Shape;86;p1">
            <a:extLst>
              <a:ext uri="{FF2B5EF4-FFF2-40B4-BE49-F238E27FC236}">
                <a16:creationId xmlns:a16="http://schemas.microsoft.com/office/drawing/2014/main" id="{5DC349D4-E82D-4F3F-B574-7E1BFA622E24}"/>
              </a:ext>
            </a:extLst>
          </p:cNvPr>
          <p:cNvSpPr/>
          <p:nvPr/>
        </p:nvSpPr>
        <p:spPr>
          <a:xfrm>
            <a:off x="9295"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 name="Google Shape;88;p1">
            <a:extLst>
              <a:ext uri="{FF2B5EF4-FFF2-40B4-BE49-F238E27FC236}">
                <a16:creationId xmlns:a16="http://schemas.microsoft.com/office/drawing/2014/main" id="{73611A6C-6F30-408F-99F0-B51BD293421F}"/>
              </a:ext>
            </a:extLst>
          </p:cNvPr>
          <p:cNvSpPr txBox="1"/>
          <p:nvPr/>
        </p:nvSpPr>
        <p:spPr>
          <a:xfrm rot="-5400000">
            <a:off x="-445250" y="3365715"/>
            <a:ext cx="3255328"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i="0" u="none" strike="noStrike" cap="none">
                <a:solidFill>
                  <a:schemeClr val="lt1"/>
                </a:solidFill>
                <a:latin typeface="Calibri"/>
                <a:ea typeface="Calibri"/>
                <a:cs typeface="Calibri"/>
                <a:sym typeface="Calibri"/>
              </a:rPr>
              <a:t>Implementation</a:t>
            </a:r>
            <a:endParaRPr sz="3600" b="1">
              <a:solidFill>
                <a:schemeClr val="lt1"/>
              </a:solidFill>
              <a:latin typeface="Calibri"/>
              <a:ea typeface="Calibri"/>
              <a:cs typeface="Calibri"/>
              <a:sym typeface="Calibri"/>
            </a:endParaRPr>
          </a:p>
        </p:txBody>
      </p:sp>
      <p:sp>
        <p:nvSpPr>
          <p:cNvPr id="3" name="TextBox 2">
            <a:extLst>
              <a:ext uri="{FF2B5EF4-FFF2-40B4-BE49-F238E27FC236}">
                <a16:creationId xmlns:a16="http://schemas.microsoft.com/office/drawing/2014/main" id="{CC9FD419-9CB3-4F0A-959D-D31FBB4530D7}"/>
              </a:ext>
            </a:extLst>
          </p:cNvPr>
          <p:cNvSpPr txBox="1"/>
          <p:nvPr/>
        </p:nvSpPr>
        <p:spPr>
          <a:xfrm>
            <a:off x="2462337" y="211960"/>
            <a:ext cx="6976632" cy="4955203"/>
          </a:xfrm>
          <a:prstGeom prst="rect">
            <a:avLst/>
          </a:prstGeom>
          <a:noFill/>
        </p:spPr>
        <p:txBody>
          <a:bodyPr wrap="square" lIns="91440" tIns="45720" rIns="91440" bIns="45720" rtlCol="0" anchor="t">
            <a:spAutoFit/>
          </a:bodyPr>
          <a:lstStyle/>
          <a:p>
            <a:r>
              <a:rPr lang="en-GB" sz="2800" b="1" dirty="0">
                <a:latin typeface="NTFPreCursivefk"/>
              </a:rPr>
              <a:t>Tailoring for SEND</a:t>
            </a:r>
          </a:p>
          <a:p>
            <a:endParaRPr lang="en-GB" sz="2800" b="1" dirty="0">
              <a:latin typeface="NTFPreCursivefk" panose="03000400000000000000" pitchFamily="66" charset="0"/>
            </a:endParaRPr>
          </a:p>
          <a:p>
            <a:r>
              <a:rPr lang="en-GB" sz="2000" dirty="0">
                <a:latin typeface="NTFPreCursivefk"/>
              </a:rPr>
              <a:t>We plan for the first 20% and scaffold the lesson and tasks to meet their needs. Then we remove the scaffolding, as appropriate, to meet the needs of other pupils. </a:t>
            </a:r>
            <a:endParaRPr lang="en-GB" sz="3200" dirty="0">
              <a:latin typeface="NTFPreCursivefk" panose="03000400000000000000" pitchFamily="66" charset="0"/>
            </a:endParaRPr>
          </a:p>
          <a:p>
            <a:endParaRPr lang="en-GB" sz="2000" dirty="0">
              <a:latin typeface="NTFPreCursivefk"/>
            </a:endParaRPr>
          </a:p>
          <a:p>
            <a:r>
              <a:rPr lang="en-GB" sz="2000" dirty="0">
                <a:latin typeface="NTFPreCursivefk"/>
              </a:rPr>
              <a:t>We aim to provide all children with the opportunity to confidently progress in their physical and sport education. We strive for all children to access the PE curriculum equally, but this can vary in how it looks depending on individual's needs.</a:t>
            </a:r>
            <a:endParaRPr lang="en-GB" sz="2000" dirty="0">
              <a:latin typeface="NTFPreCursivefk"/>
              <a:cs typeface="Calibri"/>
            </a:endParaRPr>
          </a:p>
          <a:p>
            <a:endParaRPr lang="en-GB" sz="2000" dirty="0">
              <a:latin typeface="NTFPreCursivefk"/>
              <a:cs typeface="Calibri"/>
            </a:endParaRPr>
          </a:p>
          <a:p>
            <a:r>
              <a:rPr lang="en-GB" sz="2000" dirty="0">
                <a:latin typeface="NTFPreCursivefk"/>
                <a:cs typeface="Calibri"/>
              </a:rPr>
              <a:t>The </a:t>
            </a:r>
            <a:r>
              <a:rPr lang="en-GB" sz="2000" dirty="0" err="1">
                <a:latin typeface="NTFPreCursivefk"/>
                <a:cs typeface="Calibri"/>
              </a:rPr>
              <a:t>Striver</a:t>
            </a:r>
            <a:r>
              <a:rPr lang="en-GB" sz="2000" dirty="0">
                <a:latin typeface="NTFPreCursivefk"/>
                <a:cs typeface="Calibri"/>
              </a:rPr>
              <a:t> has a strong focus on adapting the aims of the lesson to suit the individual needs. This is deliberately planned to ensure they can access the work. The main adaptions are focused on the space used, the equipment, the task.</a:t>
            </a:r>
          </a:p>
        </p:txBody>
      </p:sp>
      <p:pic>
        <p:nvPicPr>
          <p:cNvPr id="11" name="Picture 10">
            <a:extLst>
              <a:ext uri="{FF2B5EF4-FFF2-40B4-BE49-F238E27FC236}">
                <a16:creationId xmlns:a16="http://schemas.microsoft.com/office/drawing/2014/main" id="{01EE8F04-5172-482A-AB18-3DAB425387D5}"/>
              </a:ext>
            </a:extLst>
          </p:cNvPr>
          <p:cNvPicPr>
            <a:picLocks noChangeAspect="1"/>
          </p:cNvPicPr>
          <p:nvPr/>
        </p:nvPicPr>
        <p:blipFill>
          <a:blip r:embed="rId3"/>
          <a:stretch>
            <a:fillRect/>
          </a:stretch>
        </p:blipFill>
        <p:spPr>
          <a:xfrm>
            <a:off x="161778" y="137845"/>
            <a:ext cx="1828800" cy="1435879"/>
          </a:xfrm>
          <a:prstGeom prst="rect">
            <a:avLst/>
          </a:prstGeom>
        </p:spPr>
      </p:pic>
      <p:pic>
        <p:nvPicPr>
          <p:cNvPr id="4" name="Picture 3">
            <a:extLst>
              <a:ext uri="{FF2B5EF4-FFF2-40B4-BE49-F238E27FC236}">
                <a16:creationId xmlns:a16="http://schemas.microsoft.com/office/drawing/2014/main" id="{3DFBB41F-1337-6CCA-A1BB-2EB92627E06A}"/>
              </a:ext>
            </a:extLst>
          </p:cNvPr>
          <p:cNvPicPr>
            <a:picLocks noChangeAspect="1"/>
          </p:cNvPicPr>
          <p:nvPr/>
        </p:nvPicPr>
        <p:blipFill>
          <a:blip r:embed="rId4"/>
          <a:stretch>
            <a:fillRect/>
          </a:stretch>
        </p:blipFill>
        <p:spPr>
          <a:xfrm>
            <a:off x="9606731" y="2689561"/>
            <a:ext cx="2181529" cy="3629532"/>
          </a:xfrm>
          <a:prstGeom prst="rect">
            <a:avLst/>
          </a:prstGeom>
        </p:spPr>
      </p:pic>
    </p:spTree>
    <p:extLst>
      <p:ext uri="{BB962C8B-B14F-4D97-AF65-F5344CB8AC3E}">
        <p14:creationId xmlns:p14="http://schemas.microsoft.com/office/powerpoint/2010/main" val="9897936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7" name="Google Shape;86;p1">
            <a:extLst>
              <a:ext uri="{FF2B5EF4-FFF2-40B4-BE49-F238E27FC236}">
                <a16:creationId xmlns:a16="http://schemas.microsoft.com/office/drawing/2014/main" id="{5DC349D4-E82D-4F3F-B574-7E1BFA622E24}"/>
              </a:ext>
            </a:extLst>
          </p:cNvPr>
          <p:cNvSpPr/>
          <p:nvPr/>
        </p:nvSpPr>
        <p:spPr>
          <a:xfrm>
            <a:off x="9295"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 name="Google Shape;88;p1">
            <a:extLst>
              <a:ext uri="{FF2B5EF4-FFF2-40B4-BE49-F238E27FC236}">
                <a16:creationId xmlns:a16="http://schemas.microsoft.com/office/drawing/2014/main" id="{73611A6C-6F30-408F-99F0-B51BD293421F}"/>
              </a:ext>
            </a:extLst>
          </p:cNvPr>
          <p:cNvSpPr txBox="1"/>
          <p:nvPr/>
        </p:nvSpPr>
        <p:spPr>
          <a:xfrm rot="-5400000">
            <a:off x="-445250" y="3365715"/>
            <a:ext cx="3255328"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i="0" u="none" strike="noStrike" cap="none">
                <a:solidFill>
                  <a:schemeClr val="lt1"/>
                </a:solidFill>
                <a:latin typeface="Calibri"/>
                <a:ea typeface="Calibri"/>
                <a:cs typeface="Calibri"/>
                <a:sym typeface="Calibri"/>
              </a:rPr>
              <a:t>Implementation</a:t>
            </a:r>
            <a:endParaRPr sz="3600" b="1">
              <a:solidFill>
                <a:schemeClr val="lt1"/>
              </a:solidFill>
              <a:latin typeface="Calibri"/>
              <a:ea typeface="Calibri"/>
              <a:cs typeface="Calibri"/>
              <a:sym typeface="Calibri"/>
            </a:endParaRPr>
          </a:p>
        </p:txBody>
      </p:sp>
      <p:sp>
        <p:nvSpPr>
          <p:cNvPr id="3" name="TextBox 2">
            <a:extLst>
              <a:ext uri="{FF2B5EF4-FFF2-40B4-BE49-F238E27FC236}">
                <a16:creationId xmlns:a16="http://schemas.microsoft.com/office/drawing/2014/main" id="{CC9FD419-9CB3-4F0A-959D-D31FBB4530D7}"/>
              </a:ext>
            </a:extLst>
          </p:cNvPr>
          <p:cNvSpPr txBox="1"/>
          <p:nvPr/>
        </p:nvSpPr>
        <p:spPr>
          <a:xfrm>
            <a:off x="2335335" y="141405"/>
            <a:ext cx="9492871" cy="6340197"/>
          </a:xfrm>
          <a:prstGeom prst="rect">
            <a:avLst/>
          </a:prstGeom>
          <a:noFill/>
        </p:spPr>
        <p:txBody>
          <a:bodyPr wrap="square" lIns="91440" tIns="45720" rIns="91440" bIns="45720" rtlCol="0" anchor="t">
            <a:spAutoFit/>
          </a:bodyPr>
          <a:lstStyle/>
          <a:p>
            <a:r>
              <a:rPr lang="en-GB" sz="2800" b="1" dirty="0">
                <a:latin typeface="NTFPreCursivefk"/>
              </a:rPr>
              <a:t>Tailoring for SEND continued</a:t>
            </a:r>
            <a:endParaRPr lang="en-GB" sz="2800" b="1" dirty="0">
              <a:latin typeface="NTFPreCursivefk" panose="03000400000000000000" pitchFamily="66" charset="0"/>
            </a:endParaRPr>
          </a:p>
          <a:p>
            <a:endParaRPr lang="en-GB" b="1" dirty="0">
              <a:latin typeface="NTFPreCursivefk"/>
              <a:ea typeface="+mn-lt"/>
              <a:cs typeface="+mn-lt"/>
            </a:endParaRPr>
          </a:p>
          <a:p>
            <a:r>
              <a:rPr lang="en-GB" sz="2000" dirty="0">
                <a:latin typeface="NTFPreCursivefk"/>
                <a:ea typeface="+mn-lt"/>
                <a:cs typeface="+mn-lt"/>
              </a:rPr>
              <a:t>Some pupils may have specific advice and guidance in their EHCP, and / or may have a risk assessment which all adults need to be aware of.</a:t>
            </a:r>
          </a:p>
          <a:p>
            <a:endParaRPr lang="en-GB" sz="2000" dirty="0">
              <a:latin typeface="NTFPreCursivefk"/>
              <a:ea typeface="+mn-lt"/>
              <a:cs typeface="+mn-lt"/>
            </a:endParaRPr>
          </a:p>
          <a:p>
            <a:r>
              <a:rPr lang="en-GB" sz="2000" dirty="0">
                <a:latin typeface="NTFPreCursivefk"/>
                <a:ea typeface="+mn-lt"/>
                <a:cs typeface="+mn-lt"/>
              </a:rPr>
              <a:t>Some pupils may require individual task boards to enable them to follow a series of steps where a task has been broken down into smaller, more manageable chunks. </a:t>
            </a:r>
            <a:endParaRPr lang="en-GB" dirty="0">
              <a:latin typeface="NTFPreCursivefk"/>
              <a:ea typeface="+mn-lt"/>
              <a:cs typeface="+mn-lt"/>
            </a:endParaRPr>
          </a:p>
          <a:p>
            <a:endParaRPr lang="en-GB" sz="2000" dirty="0">
              <a:latin typeface="NTFPreCursivefk"/>
              <a:ea typeface="+mn-lt"/>
              <a:cs typeface="+mn-lt"/>
            </a:endParaRPr>
          </a:p>
          <a:p>
            <a:r>
              <a:rPr lang="en-GB" sz="2000" dirty="0">
                <a:latin typeface="NTFPreCursivefk"/>
                <a:ea typeface="+mn-lt"/>
                <a:cs typeface="+mn-lt"/>
              </a:rPr>
              <a:t>Some pupils may have a hearing impairment. Teachers should think carefully about how this impacts their ability to hear and produce sounds and consider how best to adapt the PE lessons to ensure these pupils can be successful. This may be adapting lessons to be in a different environment to reduce the overload on hearing. Also, this may include using visual aids, pre-teaching of instructions and targeted adult proximity / support.</a:t>
            </a:r>
          </a:p>
          <a:p>
            <a:endParaRPr lang="en-GB" sz="2000" dirty="0">
              <a:latin typeface="NTFPreCursivefk"/>
              <a:ea typeface="+mn-lt"/>
              <a:cs typeface="+mn-lt"/>
            </a:endParaRPr>
          </a:p>
          <a:p>
            <a:r>
              <a:rPr lang="en-GB" sz="2000" dirty="0">
                <a:latin typeface="NTFPreCursivefk"/>
                <a:ea typeface="+mn-lt"/>
                <a:cs typeface="+mn-lt"/>
              </a:rPr>
              <a:t>Some pupils may have a visual impairment. This may impact their ability to see demonstrations or to work with partners at a distance. Teachers should think carefully about how they can adapt these lessons, considering proximity, adapted equipment (coloured or with noises). Giving the student a smaller  space to work in may be appropriate. </a:t>
            </a:r>
          </a:p>
          <a:p>
            <a:endParaRPr lang="en-GB" sz="2000" dirty="0">
              <a:latin typeface="NTFPreCursivefk"/>
              <a:ea typeface="+mn-lt"/>
              <a:cs typeface="+mn-lt"/>
            </a:endParaRPr>
          </a:p>
          <a:p>
            <a:endParaRPr lang="en-GB" sz="2000" dirty="0">
              <a:latin typeface="NTFPreCursivefk"/>
              <a:cs typeface="Calibri"/>
            </a:endParaRPr>
          </a:p>
        </p:txBody>
      </p:sp>
      <p:pic>
        <p:nvPicPr>
          <p:cNvPr id="11" name="Picture 10">
            <a:extLst>
              <a:ext uri="{FF2B5EF4-FFF2-40B4-BE49-F238E27FC236}">
                <a16:creationId xmlns:a16="http://schemas.microsoft.com/office/drawing/2014/main" id="{01EE8F04-5172-482A-AB18-3DAB425387D5}"/>
              </a:ext>
            </a:extLst>
          </p:cNvPr>
          <p:cNvPicPr>
            <a:picLocks noChangeAspect="1"/>
          </p:cNvPicPr>
          <p:nvPr/>
        </p:nvPicPr>
        <p:blipFill>
          <a:blip r:embed="rId3"/>
          <a:stretch>
            <a:fillRect/>
          </a:stretch>
        </p:blipFill>
        <p:spPr>
          <a:xfrm>
            <a:off x="161778" y="137845"/>
            <a:ext cx="1828800" cy="1435879"/>
          </a:xfrm>
          <a:prstGeom prst="rect">
            <a:avLst/>
          </a:prstGeom>
        </p:spPr>
      </p:pic>
    </p:spTree>
    <p:extLst>
      <p:ext uri="{BB962C8B-B14F-4D97-AF65-F5344CB8AC3E}">
        <p14:creationId xmlns:p14="http://schemas.microsoft.com/office/powerpoint/2010/main" val="40249311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7" name="Google Shape;86;p1">
            <a:extLst>
              <a:ext uri="{FF2B5EF4-FFF2-40B4-BE49-F238E27FC236}">
                <a16:creationId xmlns:a16="http://schemas.microsoft.com/office/drawing/2014/main" id="{5DC349D4-E82D-4F3F-B574-7E1BFA622E24}"/>
              </a:ext>
            </a:extLst>
          </p:cNvPr>
          <p:cNvSpPr/>
          <p:nvPr/>
        </p:nvSpPr>
        <p:spPr>
          <a:xfrm>
            <a:off x="9295"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 name="Google Shape;88;p1">
            <a:extLst>
              <a:ext uri="{FF2B5EF4-FFF2-40B4-BE49-F238E27FC236}">
                <a16:creationId xmlns:a16="http://schemas.microsoft.com/office/drawing/2014/main" id="{73611A6C-6F30-408F-99F0-B51BD293421F}"/>
              </a:ext>
            </a:extLst>
          </p:cNvPr>
          <p:cNvSpPr txBox="1"/>
          <p:nvPr/>
        </p:nvSpPr>
        <p:spPr>
          <a:xfrm rot="-5400000">
            <a:off x="-445250" y="3365715"/>
            <a:ext cx="3255328"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i="0" u="none" strike="noStrike" cap="none">
                <a:solidFill>
                  <a:schemeClr val="lt1"/>
                </a:solidFill>
                <a:latin typeface="Calibri"/>
                <a:ea typeface="Calibri"/>
                <a:cs typeface="Calibri"/>
                <a:sym typeface="Calibri"/>
              </a:rPr>
              <a:t>Implementation</a:t>
            </a:r>
            <a:endParaRPr sz="3600" b="1">
              <a:solidFill>
                <a:schemeClr val="lt1"/>
              </a:solidFill>
              <a:latin typeface="Calibri"/>
              <a:ea typeface="Calibri"/>
              <a:cs typeface="Calibri"/>
              <a:sym typeface="Calibri"/>
            </a:endParaRPr>
          </a:p>
        </p:txBody>
      </p:sp>
      <p:sp>
        <p:nvSpPr>
          <p:cNvPr id="3" name="TextBox 2">
            <a:extLst>
              <a:ext uri="{FF2B5EF4-FFF2-40B4-BE49-F238E27FC236}">
                <a16:creationId xmlns:a16="http://schemas.microsoft.com/office/drawing/2014/main" id="{CC9FD419-9CB3-4F0A-959D-D31FBB4530D7}"/>
              </a:ext>
            </a:extLst>
          </p:cNvPr>
          <p:cNvSpPr txBox="1"/>
          <p:nvPr/>
        </p:nvSpPr>
        <p:spPr>
          <a:xfrm>
            <a:off x="2264782" y="141405"/>
            <a:ext cx="9578174" cy="6186309"/>
          </a:xfrm>
          <a:prstGeom prst="rect">
            <a:avLst/>
          </a:prstGeom>
          <a:noFill/>
        </p:spPr>
        <p:txBody>
          <a:bodyPr wrap="square" lIns="91440" tIns="45720" rIns="91440" bIns="45720" rtlCol="0" anchor="t">
            <a:spAutoFit/>
          </a:bodyPr>
          <a:lstStyle/>
          <a:p>
            <a:r>
              <a:rPr lang="en-GB" sz="2800" b="1" dirty="0">
                <a:latin typeface="NTFPreCursivefk"/>
              </a:rPr>
              <a:t>Tailoring for SEND continued</a:t>
            </a:r>
            <a:endParaRPr lang="en-GB" sz="2800" b="1" dirty="0">
              <a:latin typeface="NTFPreCursivefk" panose="03000400000000000000" pitchFamily="66" charset="0"/>
            </a:endParaRPr>
          </a:p>
          <a:p>
            <a:endParaRPr lang="en-GB" sz="2800" b="1" dirty="0">
              <a:latin typeface="NTFPreCursivefk"/>
              <a:ea typeface="+mn-lt"/>
              <a:cs typeface="+mn-lt"/>
            </a:endParaRPr>
          </a:p>
          <a:p>
            <a:r>
              <a:rPr lang="en-GB" sz="2000" dirty="0">
                <a:latin typeface="NTFPreCursivefk"/>
                <a:ea typeface="+mn-lt"/>
                <a:cs typeface="+mn-lt"/>
              </a:rPr>
              <a:t>Some pupils may have sensory difficulties. This may require adapting the size or texture of the equipment used. Also, this may require the adaption of their kit (e.g. wearing gloves, wearing a non-collared top etc.). If it is an activity which requires the removal of shoes (e.g. dance or gymnastics), adjustments could be made to ensure they are able to access the activity (for example wearing shoes and having a wider space to ensure the safety of others). This will ensure they are still able to access the learning. If it was for a medical reason, working within a set space may be possible. </a:t>
            </a:r>
          </a:p>
          <a:p>
            <a:endParaRPr lang="en-GB" sz="2000" dirty="0">
              <a:latin typeface="NTFPreCursivefk"/>
              <a:ea typeface="+mn-lt"/>
              <a:cs typeface="+mn-lt"/>
            </a:endParaRPr>
          </a:p>
          <a:p>
            <a:r>
              <a:rPr lang="en-GB" sz="2000" dirty="0">
                <a:latin typeface="NTFPreCursivefk"/>
                <a:ea typeface="+mn-lt"/>
                <a:cs typeface="+mn-lt"/>
              </a:rPr>
              <a:t>Some pupils may have physical impairments. Depending on their impairment, minor to major adaptations may be required. This may be adapting equipment, the activity or the adult support. It is dependent on the physical disability so research into the adaptations would be required on an individual case. </a:t>
            </a:r>
          </a:p>
          <a:p>
            <a:endParaRPr lang="en-GB" sz="2000" dirty="0">
              <a:latin typeface="NTFPreCursivefk"/>
              <a:ea typeface="+mn-lt"/>
              <a:cs typeface="+mn-lt"/>
            </a:endParaRPr>
          </a:p>
          <a:p>
            <a:r>
              <a:rPr lang="en-GB" sz="2000" dirty="0">
                <a:latin typeface="NTFPreCursivefk"/>
                <a:ea typeface="+mn-lt"/>
                <a:cs typeface="+mn-lt"/>
              </a:rPr>
              <a:t>Some pupils may have difficulties with attention. Individuals may require breaks or opportunities to achieve a small task (e.g. in a basketball lesson, go and get three shots in the hop and then come back)</a:t>
            </a:r>
          </a:p>
          <a:p>
            <a:endParaRPr lang="en-GB" sz="2000" dirty="0">
              <a:latin typeface="NTFPreCursivefk"/>
              <a:ea typeface="+mn-lt"/>
              <a:cs typeface="+mn-lt"/>
            </a:endParaRPr>
          </a:p>
          <a:p>
            <a:r>
              <a:rPr lang="en-GB" sz="2000" dirty="0">
                <a:latin typeface="NTFPreCursivefk"/>
                <a:ea typeface="+mn-lt"/>
                <a:cs typeface="+mn-lt"/>
              </a:rPr>
              <a:t>For some pupils who have specific challenges around processing, some of the lessons may require adaptation to ensure that all pupils can participate fully in the lesson. This may mean reducing the number of instructions or steps in a task or shadowing another child. Cards with visual aids may also be used. </a:t>
            </a:r>
            <a:endParaRPr lang="en-GB" dirty="0">
              <a:cs typeface="Calibri"/>
            </a:endParaRPr>
          </a:p>
        </p:txBody>
      </p:sp>
      <p:pic>
        <p:nvPicPr>
          <p:cNvPr id="11" name="Picture 10">
            <a:extLst>
              <a:ext uri="{FF2B5EF4-FFF2-40B4-BE49-F238E27FC236}">
                <a16:creationId xmlns:a16="http://schemas.microsoft.com/office/drawing/2014/main" id="{01EE8F04-5172-482A-AB18-3DAB425387D5}"/>
              </a:ext>
            </a:extLst>
          </p:cNvPr>
          <p:cNvPicPr>
            <a:picLocks noChangeAspect="1"/>
          </p:cNvPicPr>
          <p:nvPr/>
        </p:nvPicPr>
        <p:blipFill>
          <a:blip r:embed="rId3"/>
          <a:stretch>
            <a:fillRect/>
          </a:stretch>
        </p:blipFill>
        <p:spPr>
          <a:xfrm>
            <a:off x="161778" y="137845"/>
            <a:ext cx="1828800" cy="1435879"/>
          </a:xfrm>
          <a:prstGeom prst="rect">
            <a:avLst/>
          </a:prstGeom>
        </p:spPr>
      </p:pic>
    </p:spTree>
    <p:extLst>
      <p:ext uri="{BB962C8B-B14F-4D97-AF65-F5344CB8AC3E}">
        <p14:creationId xmlns:p14="http://schemas.microsoft.com/office/powerpoint/2010/main" val="13398146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7" name="Google Shape;86;p1">
            <a:extLst>
              <a:ext uri="{FF2B5EF4-FFF2-40B4-BE49-F238E27FC236}">
                <a16:creationId xmlns:a16="http://schemas.microsoft.com/office/drawing/2014/main" id="{5DC349D4-E82D-4F3F-B574-7E1BFA622E24}"/>
              </a:ext>
            </a:extLst>
          </p:cNvPr>
          <p:cNvSpPr/>
          <p:nvPr/>
        </p:nvSpPr>
        <p:spPr>
          <a:xfrm>
            <a:off x="9295"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 name="Google Shape;88;p1">
            <a:extLst>
              <a:ext uri="{FF2B5EF4-FFF2-40B4-BE49-F238E27FC236}">
                <a16:creationId xmlns:a16="http://schemas.microsoft.com/office/drawing/2014/main" id="{73611A6C-6F30-408F-99F0-B51BD293421F}"/>
              </a:ext>
            </a:extLst>
          </p:cNvPr>
          <p:cNvSpPr txBox="1"/>
          <p:nvPr/>
        </p:nvSpPr>
        <p:spPr>
          <a:xfrm rot="-5400000">
            <a:off x="-445250" y="3365715"/>
            <a:ext cx="3255328"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i="0" u="none" strike="noStrike" cap="none">
                <a:solidFill>
                  <a:schemeClr val="lt1"/>
                </a:solidFill>
                <a:latin typeface="Calibri"/>
                <a:ea typeface="Calibri"/>
                <a:cs typeface="Calibri"/>
                <a:sym typeface="Calibri"/>
              </a:rPr>
              <a:t>Implementation</a:t>
            </a:r>
            <a:endParaRPr sz="3600" b="1">
              <a:solidFill>
                <a:schemeClr val="lt1"/>
              </a:solidFill>
              <a:latin typeface="Calibri"/>
              <a:ea typeface="Calibri"/>
              <a:cs typeface="Calibri"/>
              <a:sym typeface="Calibri"/>
            </a:endParaRPr>
          </a:p>
        </p:txBody>
      </p:sp>
      <p:sp>
        <p:nvSpPr>
          <p:cNvPr id="3" name="TextBox 2">
            <a:extLst>
              <a:ext uri="{FF2B5EF4-FFF2-40B4-BE49-F238E27FC236}">
                <a16:creationId xmlns:a16="http://schemas.microsoft.com/office/drawing/2014/main" id="{CC9FD419-9CB3-4F0A-959D-D31FBB4530D7}"/>
              </a:ext>
            </a:extLst>
          </p:cNvPr>
          <p:cNvSpPr txBox="1"/>
          <p:nvPr/>
        </p:nvSpPr>
        <p:spPr>
          <a:xfrm>
            <a:off x="2418405" y="1358727"/>
            <a:ext cx="9380230" cy="4832092"/>
          </a:xfrm>
          <a:prstGeom prst="rect">
            <a:avLst/>
          </a:prstGeom>
          <a:noFill/>
        </p:spPr>
        <p:txBody>
          <a:bodyPr wrap="square" lIns="91440" tIns="45720" rIns="91440" bIns="45720" rtlCol="0" anchor="t">
            <a:spAutoFit/>
          </a:bodyPr>
          <a:lstStyle/>
          <a:p>
            <a:r>
              <a:rPr lang="en-US" sz="3600" b="1" dirty="0">
                <a:latin typeface="NTFPreCursivefk" panose="03000400000000000000" pitchFamily="66" charset="0"/>
                <a:ea typeface="Calibri Light"/>
                <a:cs typeface="Calibri Light"/>
              </a:rPr>
              <a:t>Continuous Professional Development</a:t>
            </a:r>
          </a:p>
          <a:p>
            <a:endParaRPr lang="en-US" sz="2800" b="1" dirty="0">
              <a:latin typeface="NTFPreCursivefk" panose="03000400000000000000" pitchFamily="66" charset="0"/>
              <a:ea typeface="Calibri Light"/>
              <a:cs typeface="Calibri Light"/>
            </a:endParaRPr>
          </a:p>
          <a:p>
            <a:pPr marL="457200" indent="-457200">
              <a:buFont typeface="Arial" panose="020B0604020202020204" pitchFamily="34" charset="0"/>
              <a:buChar char="•"/>
            </a:pPr>
            <a:r>
              <a:rPr lang="en-US" sz="2800" b="1" dirty="0">
                <a:latin typeface="NTFPreCursivefk" panose="03000400000000000000" pitchFamily="66" charset="0"/>
                <a:ea typeface="Calibri Light"/>
                <a:cs typeface="Calibri Light"/>
              </a:rPr>
              <a:t>PE Lead attends courses and Forest Heath meetings.</a:t>
            </a:r>
          </a:p>
          <a:p>
            <a:pPr marL="457200" indent="-457200">
              <a:buFont typeface="Arial" panose="020B0604020202020204" pitchFamily="34" charset="0"/>
              <a:buChar char="•"/>
            </a:pPr>
            <a:endParaRPr lang="en-US" sz="2800" b="1" dirty="0">
              <a:latin typeface="NTFPreCursivefk" panose="03000400000000000000" pitchFamily="66" charset="0"/>
              <a:ea typeface="Calibri Light"/>
              <a:cs typeface="Calibri Light"/>
            </a:endParaRPr>
          </a:p>
          <a:p>
            <a:pPr marL="457200" indent="-457200">
              <a:buFont typeface="Arial" panose="020B0604020202020204" pitchFamily="34" charset="0"/>
              <a:buChar char="•"/>
            </a:pPr>
            <a:r>
              <a:rPr lang="en-US" sz="2800" b="1" dirty="0">
                <a:latin typeface="NTFPreCursivefk" panose="03000400000000000000" pitchFamily="66" charset="0"/>
                <a:ea typeface="Calibri Light"/>
                <a:cs typeface="Calibri Light"/>
              </a:rPr>
              <a:t>Staff completed a skills audit and courses have run to support their learning.</a:t>
            </a:r>
          </a:p>
          <a:p>
            <a:pPr marL="457200" indent="-457200">
              <a:buFont typeface="Arial" panose="020B0604020202020204" pitchFamily="34" charset="0"/>
              <a:buChar char="•"/>
            </a:pPr>
            <a:endParaRPr lang="en-US" sz="2800" b="1" dirty="0">
              <a:latin typeface="NTFPreCursivefk" panose="03000400000000000000" pitchFamily="66" charset="0"/>
              <a:ea typeface="Calibri Light"/>
              <a:cs typeface="Calibri Light"/>
            </a:endParaRPr>
          </a:p>
          <a:p>
            <a:pPr marL="457200" indent="-457200">
              <a:buFont typeface="Arial" panose="020B0604020202020204" pitchFamily="34" charset="0"/>
              <a:buChar char="•"/>
            </a:pPr>
            <a:r>
              <a:rPr lang="en-US" sz="2800" b="1" dirty="0">
                <a:latin typeface="NTFPreCursivefk" panose="03000400000000000000" pitchFamily="66" charset="0"/>
                <a:ea typeface="Calibri Light"/>
                <a:cs typeface="Calibri Light"/>
              </a:rPr>
              <a:t>In the 2021/2022 year training has covered COJO, Athletics and Gymnastics. </a:t>
            </a:r>
          </a:p>
          <a:p>
            <a:endParaRPr lang="en-US" sz="2400" b="1" dirty="0">
              <a:latin typeface="Calibri"/>
              <a:ea typeface="Calibri Light"/>
              <a:cs typeface="Calibri Light"/>
            </a:endParaRPr>
          </a:p>
          <a:p>
            <a:endParaRPr lang="en-US" sz="2400" b="1" dirty="0">
              <a:latin typeface="Calibri"/>
              <a:ea typeface="Calibri Light"/>
              <a:cs typeface="Calibri Light"/>
            </a:endParaRPr>
          </a:p>
        </p:txBody>
      </p:sp>
      <p:pic>
        <p:nvPicPr>
          <p:cNvPr id="11" name="Picture 10">
            <a:extLst>
              <a:ext uri="{FF2B5EF4-FFF2-40B4-BE49-F238E27FC236}">
                <a16:creationId xmlns:a16="http://schemas.microsoft.com/office/drawing/2014/main" id="{49E00A9C-ACE9-4CD9-84FA-E102B37A3C5B}"/>
              </a:ext>
            </a:extLst>
          </p:cNvPr>
          <p:cNvPicPr>
            <a:picLocks noChangeAspect="1"/>
          </p:cNvPicPr>
          <p:nvPr/>
        </p:nvPicPr>
        <p:blipFill>
          <a:blip r:embed="rId3"/>
          <a:stretch>
            <a:fillRect/>
          </a:stretch>
        </p:blipFill>
        <p:spPr>
          <a:xfrm>
            <a:off x="161778" y="137845"/>
            <a:ext cx="1828800" cy="1435879"/>
          </a:xfrm>
          <a:prstGeom prst="rect">
            <a:avLst/>
          </a:prstGeom>
        </p:spPr>
      </p:pic>
    </p:spTree>
    <p:extLst>
      <p:ext uri="{BB962C8B-B14F-4D97-AF65-F5344CB8AC3E}">
        <p14:creationId xmlns:p14="http://schemas.microsoft.com/office/powerpoint/2010/main" val="9706833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7" name="Google Shape;86;p1">
            <a:extLst>
              <a:ext uri="{FF2B5EF4-FFF2-40B4-BE49-F238E27FC236}">
                <a16:creationId xmlns:a16="http://schemas.microsoft.com/office/drawing/2014/main" id="{5DC349D4-E82D-4F3F-B574-7E1BFA622E24}"/>
              </a:ext>
            </a:extLst>
          </p:cNvPr>
          <p:cNvSpPr/>
          <p:nvPr/>
        </p:nvSpPr>
        <p:spPr>
          <a:xfrm>
            <a:off x="9295"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 name="Google Shape;88;p1">
            <a:extLst>
              <a:ext uri="{FF2B5EF4-FFF2-40B4-BE49-F238E27FC236}">
                <a16:creationId xmlns:a16="http://schemas.microsoft.com/office/drawing/2014/main" id="{73611A6C-6F30-408F-99F0-B51BD293421F}"/>
              </a:ext>
            </a:extLst>
          </p:cNvPr>
          <p:cNvSpPr txBox="1"/>
          <p:nvPr/>
        </p:nvSpPr>
        <p:spPr>
          <a:xfrm rot="16200000">
            <a:off x="-445250" y="3181050"/>
            <a:ext cx="3255328"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a:solidFill>
                  <a:schemeClr val="lt1"/>
                </a:solidFill>
                <a:latin typeface="Calibri"/>
                <a:ea typeface="Calibri"/>
                <a:cs typeface="Calibri"/>
              </a:rPr>
              <a:t>Impact</a:t>
            </a:r>
          </a:p>
        </p:txBody>
      </p:sp>
      <p:sp>
        <p:nvSpPr>
          <p:cNvPr id="3" name="TextBox 2">
            <a:extLst>
              <a:ext uri="{FF2B5EF4-FFF2-40B4-BE49-F238E27FC236}">
                <a16:creationId xmlns:a16="http://schemas.microsoft.com/office/drawing/2014/main" id="{CC9FD419-9CB3-4F0A-959D-D31FBB4530D7}"/>
              </a:ext>
            </a:extLst>
          </p:cNvPr>
          <p:cNvSpPr txBox="1"/>
          <p:nvPr/>
        </p:nvSpPr>
        <p:spPr>
          <a:xfrm>
            <a:off x="2418405" y="1358727"/>
            <a:ext cx="9380230" cy="461665"/>
          </a:xfrm>
          <a:prstGeom prst="rect">
            <a:avLst/>
          </a:prstGeom>
          <a:noFill/>
        </p:spPr>
        <p:txBody>
          <a:bodyPr wrap="square" lIns="91440" tIns="45720" rIns="91440" bIns="45720" rtlCol="0" anchor="t">
            <a:spAutoFit/>
          </a:bodyPr>
          <a:lstStyle/>
          <a:p>
            <a:endParaRPr lang="en-US" sz="2400" b="1">
              <a:cs typeface="Calibri Light"/>
            </a:endParaRPr>
          </a:p>
        </p:txBody>
      </p:sp>
      <p:sp>
        <p:nvSpPr>
          <p:cNvPr id="2" name="TextBox 1">
            <a:extLst>
              <a:ext uri="{FF2B5EF4-FFF2-40B4-BE49-F238E27FC236}">
                <a16:creationId xmlns:a16="http://schemas.microsoft.com/office/drawing/2014/main" id="{3AF77BEC-2549-4D57-8FF1-A5C384CFFC88}"/>
              </a:ext>
            </a:extLst>
          </p:cNvPr>
          <p:cNvSpPr txBox="1"/>
          <p:nvPr/>
        </p:nvSpPr>
        <p:spPr>
          <a:xfrm>
            <a:off x="2559524" y="1573724"/>
            <a:ext cx="9097991" cy="48320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600" b="1">
                <a:latin typeface="NTFPreCursivefk" panose="03000400000000000000" pitchFamily="66" charset="0"/>
                <a:cs typeface="Calibri"/>
              </a:rPr>
              <a:t>Physical Education Impact</a:t>
            </a:r>
            <a:endParaRPr lang="en-US" sz="9600">
              <a:latin typeface="NTFPreCursivefk" panose="03000400000000000000" pitchFamily="66" charset="0"/>
              <a:cs typeface="Calibri"/>
            </a:endParaRPr>
          </a:p>
          <a:p>
            <a:pPr algn="ctr"/>
            <a:endParaRPr lang="en-US" b="1">
              <a:latin typeface="NTFPreCursivefk" panose="03000400000000000000" pitchFamily="66" charset="0"/>
              <a:cs typeface="Calibri"/>
            </a:endParaRPr>
          </a:p>
          <a:p>
            <a:pPr algn="ctr"/>
            <a:br>
              <a:rPr lang="en-US" b="1">
                <a:latin typeface="NTFPreCursivefk" panose="03000400000000000000" pitchFamily="66" charset="0"/>
                <a:cs typeface="Calibri"/>
              </a:rPr>
            </a:br>
            <a:r>
              <a:rPr lang="en-US" sz="8000" b="1">
                <a:cs typeface="Calibri"/>
              </a:rPr>
              <a:t>​</a:t>
            </a:r>
            <a:endParaRPr lang="en-US" sz="8000"/>
          </a:p>
        </p:txBody>
      </p:sp>
      <p:pic>
        <p:nvPicPr>
          <p:cNvPr id="11" name="Picture 10">
            <a:extLst>
              <a:ext uri="{FF2B5EF4-FFF2-40B4-BE49-F238E27FC236}">
                <a16:creationId xmlns:a16="http://schemas.microsoft.com/office/drawing/2014/main" id="{14C98B91-FE63-4B81-8564-8E70FC3C71D2}"/>
              </a:ext>
            </a:extLst>
          </p:cNvPr>
          <p:cNvPicPr>
            <a:picLocks noChangeAspect="1"/>
          </p:cNvPicPr>
          <p:nvPr/>
        </p:nvPicPr>
        <p:blipFill>
          <a:blip r:embed="rId3"/>
          <a:stretch>
            <a:fillRect/>
          </a:stretch>
        </p:blipFill>
        <p:spPr>
          <a:xfrm>
            <a:off x="161778" y="137845"/>
            <a:ext cx="1828800" cy="1435879"/>
          </a:xfrm>
          <a:prstGeom prst="rect">
            <a:avLst/>
          </a:prstGeom>
        </p:spPr>
      </p:pic>
      <p:pic>
        <p:nvPicPr>
          <p:cNvPr id="9" name="Picture 8">
            <a:extLst>
              <a:ext uri="{FF2B5EF4-FFF2-40B4-BE49-F238E27FC236}">
                <a16:creationId xmlns:a16="http://schemas.microsoft.com/office/drawing/2014/main" id="{B9B4076F-FC68-4905-93C9-3581DDD5FD4C}"/>
              </a:ext>
            </a:extLst>
          </p:cNvPr>
          <p:cNvPicPr>
            <a:picLocks noChangeAspect="1"/>
          </p:cNvPicPr>
          <p:nvPr/>
        </p:nvPicPr>
        <p:blipFill>
          <a:blip r:embed="rId4"/>
          <a:stretch>
            <a:fillRect/>
          </a:stretch>
        </p:blipFill>
        <p:spPr>
          <a:xfrm>
            <a:off x="457267" y="4939168"/>
            <a:ext cx="1446551" cy="1446551"/>
          </a:xfrm>
          <a:prstGeom prst="ellipse">
            <a:avLst/>
          </a:prstGeom>
          <a:ln>
            <a:noFill/>
          </a:ln>
          <a:effectLst>
            <a:softEdge rad="112500"/>
          </a:effectLst>
        </p:spPr>
      </p:pic>
    </p:spTree>
    <p:extLst>
      <p:ext uri="{BB962C8B-B14F-4D97-AF65-F5344CB8AC3E}">
        <p14:creationId xmlns:p14="http://schemas.microsoft.com/office/powerpoint/2010/main" val="11993045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7" name="Google Shape;86;p1">
            <a:extLst>
              <a:ext uri="{FF2B5EF4-FFF2-40B4-BE49-F238E27FC236}">
                <a16:creationId xmlns:a16="http://schemas.microsoft.com/office/drawing/2014/main" id="{5DC349D4-E82D-4F3F-B574-7E1BFA622E24}"/>
              </a:ext>
            </a:extLst>
          </p:cNvPr>
          <p:cNvSpPr/>
          <p:nvPr/>
        </p:nvSpPr>
        <p:spPr>
          <a:xfrm>
            <a:off x="9295"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 name="Google Shape;88;p1">
            <a:extLst>
              <a:ext uri="{FF2B5EF4-FFF2-40B4-BE49-F238E27FC236}">
                <a16:creationId xmlns:a16="http://schemas.microsoft.com/office/drawing/2014/main" id="{73611A6C-6F30-408F-99F0-B51BD293421F}"/>
              </a:ext>
            </a:extLst>
          </p:cNvPr>
          <p:cNvSpPr txBox="1"/>
          <p:nvPr/>
        </p:nvSpPr>
        <p:spPr>
          <a:xfrm rot="16200000">
            <a:off x="-445250" y="3181050"/>
            <a:ext cx="3255328"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a:solidFill>
                  <a:schemeClr val="lt1"/>
                </a:solidFill>
                <a:latin typeface="Calibri"/>
                <a:ea typeface="Calibri"/>
                <a:cs typeface="Calibri"/>
              </a:rPr>
              <a:t>Impact</a:t>
            </a:r>
          </a:p>
        </p:txBody>
      </p:sp>
      <p:sp>
        <p:nvSpPr>
          <p:cNvPr id="3" name="TextBox 2">
            <a:extLst>
              <a:ext uri="{FF2B5EF4-FFF2-40B4-BE49-F238E27FC236}">
                <a16:creationId xmlns:a16="http://schemas.microsoft.com/office/drawing/2014/main" id="{CC9FD419-9CB3-4F0A-959D-D31FBB4530D7}"/>
              </a:ext>
            </a:extLst>
          </p:cNvPr>
          <p:cNvSpPr txBox="1"/>
          <p:nvPr/>
        </p:nvSpPr>
        <p:spPr>
          <a:xfrm>
            <a:off x="2418405" y="1358727"/>
            <a:ext cx="9380230" cy="461665"/>
          </a:xfrm>
          <a:prstGeom prst="rect">
            <a:avLst/>
          </a:prstGeom>
          <a:noFill/>
        </p:spPr>
        <p:txBody>
          <a:bodyPr wrap="square" lIns="91440" tIns="45720" rIns="91440" bIns="45720" rtlCol="0" anchor="t">
            <a:spAutoFit/>
          </a:bodyPr>
          <a:lstStyle/>
          <a:p>
            <a:endParaRPr lang="en-US" sz="2400" b="1">
              <a:cs typeface="Calibri Light"/>
            </a:endParaRPr>
          </a:p>
        </p:txBody>
      </p:sp>
      <p:sp>
        <p:nvSpPr>
          <p:cNvPr id="2" name="TextBox 1">
            <a:extLst>
              <a:ext uri="{FF2B5EF4-FFF2-40B4-BE49-F238E27FC236}">
                <a16:creationId xmlns:a16="http://schemas.microsoft.com/office/drawing/2014/main" id="{3AF77BEC-2549-4D57-8FF1-A5C384CFFC88}"/>
              </a:ext>
            </a:extLst>
          </p:cNvPr>
          <p:cNvSpPr txBox="1"/>
          <p:nvPr/>
        </p:nvSpPr>
        <p:spPr>
          <a:xfrm>
            <a:off x="2567797" y="1748287"/>
            <a:ext cx="9097991"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9600" b="1">
              <a:cs typeface="Calibri"/>
            </a:endParaRPr>
          </a:p>
        </p:txBody>
      </p:sp>
      <p:sp>
        <p:nvSpPr>
          <p:cNvPr id="4" name="TextBox 3">
            <a:extLst>
              <a:ext uri="{FF2B5EF4-FFF2-40B4-BE49-F238E27FC236}">
                <a16:creationId xmlns:a16="http://schemas.microsoft.com/office/drawing/2014/main" id="{2B38A4D6-B3B6-4512-BBCD-C672D9667B03}"/>
              </a:ext>
            </a:extLst>
          </p:cNvPr>
          <p:cNvSpPr txBox="1"/>
          <p:nvPr/>
        </p:nvSpPr>
        <p:spPr>
          <a:xfrm>
            <a:off x="2434950" y="195597"/>
            <a:ext cx="9097992" cy="56938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2800"/>
          </a:p>
          <a:p>
            <a:r>
              <a:rPr lang="en-GB" sz="2800">
                <a:latin typeface="NTFPreCursivefk" panose="03000400000000000000" pitchFamily="66" charset="0"/>
              </a:rPr>
              <a:t>At Laureate Community Academy, we ensure that our PE curriculum is progressive and allows children to develop fundamental skills and apply them to a variety of sports and activities. All children are provided with the skills and given opportunities to demonstrate improvement to achieve their personal best. Our pupils are physically active, and this has positive implications for their well-being and learning in the classroom. Children understand how to lead a healthy lifestyle and understand the importance of exercise. All pupils understand the values and importance of fair play and being a good sportsperson. The PE curriculum helps children become confident to take initiative, lead activities and encourage them to become lifelong participants in sport and games. </a:t>
            </a:r>
            <a:endParaRPr lang="en-US" sz="2800" b="1">
              <a:latin typeface="NTFPreCursivefk" panose="03000400000000000000" pitchFamily="66" charset="0"/>
              <a:cs typeface="Calibri"/>
            </a:endParaRPr>
          </a:p>
          <a:p>
            <a:endParaRPr lang="en-US" sz="2800" b="1">
              <a:cs typeface="Calibri"/>
            </a:endParaRPr>
          </a:p>
        </p:txBody>
      </p:sp>
      <p:pic>
        <p:nvPicPr>
          <p:cNvPr id="11" name="Picture 10">
            <a:extLst>
              <a:ext uri="{FF2B5EF4-FFF2-40B4-BE49-F238E27FC236}">
                <a16:creationId xmlns:a16="http://schemas.microsoft.com/office/drawing/2014/main" id="{2CE2285C-8E59-4267-84CB-97F3BD1DF82D}"/>
              </a:ext>
            </a:extLst>
          </p:cNvPr>
          <p:cNvPicPr>
            <a:picLocks noChangeAspect="1"/>
          </p:cNvPicPr>
          <p:nvPr/>
        </p:nvPicPr>
        <p:blipFill>
          <a:blip r:embed="rId3"/>
          <a:stretch>
            <a:fillRect/>
          </a:stretch>
        </p:blipFill>
        <p:spPr>
          <a:xfrm>
            <a:off x="161778" y="137845"/>
            <a:ext cx="1828800" cy="1435879"/>
          </a:xfrm>
          <a:prstGeom prst="rect">
            <a:avLst/>
          </a:prstGeom>
        </p:spPr>
      </p:pic>
    </p:spTree>
    <p:extLst>
      <p:ext uri="{BB962C8B-B14F-4D97-AF65-F5344CB8AC3E}">
        <p14:creationId xmlns:p14="http://schemas.microsoft.com/office/powerpoint/2010/main" val="37879452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7" name="Google Shape;86;p1">
            <a:extLst>
              <a:ext uri="{FF2B5EF4-FFF2-40B4-BE49-F238E27FC236}">
                <a16:creationId xmlns:a16="http://schemas.microsoft.com/office/drawing/2014/main" id="{5DC349D4-E82D-4F3F-B574-7E1BFA622E24}"/>
              </a:ext>
            </a:extLst>
          </p:cNvPr>
          <p:cNvSpPr/>
          <p:nvPr/>
        </p:nvSpPr>
        <p:spPr>
          <a:xfrm>
            <a:off x="9295"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 name="Google Shape;88;p1">
            <a:extLst>
              <a:ext uri="{FF2B5EF4-FFF2-40B4-BE49-F238E27FC236}">
                <a16:creationId xmlns:a16="http://schemas.microsoft.com/office/drawing/2014/main" id="{73611A6C-6F30-408F-99F0-B51BD293421F}"/>
              </a:ext>
            </a:extLst>
          </p:cNvPr>
          <p:cNvSpPr txBox="1"/>
          <p:nvPr/>
        </p:nvSpPr>
        <p:spPr>
          <a:xfrm rot="16200000">
            <a:off x="-445250" y="3181050"/>
            <a:ext cx="3255328"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a:solidFill>
                  <a:schemeClr val="lt1"/>
                </a:solidFill>
                <a:latin typeface="Calibri"/>
                <a:ea typeface="Calibri"/>
                <a:cs typeface="Calibri"/>
              </a:rPr>
              <a:t>Impact</a:t>
            </a:r>
          </a:p>
        </p:txBody>
      </p:sp>
      <p:sp>
        <p:nvSpPr>
          <p:cNvPr id="2" name="TextBox 1">
            <a:extLst>
              <a:ext uri="{FF2B5EF4-FFF2-40B4-BE49-F238E27FC236}">
                <a16:creationId xmlns:a16="http://schemas.microsoft.com/office/drawing/2014/main" id="{3AF77BEC-2549-4D57-8FF1-A5C384CFFC88}"/>
              </a:ext>
            </a:extLst>
          </p:cNvPr>
          <p:cNvSpPr txBox="1"/>
          <p:nvPr/>
        </p:nvSpPr>
        <p:spPr>
          <a:xfrm>
            <a:off x="2567797" y="1748287"/>
            <a:ext cx="9097991"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9600" b="1">
              <a:cs typeface="Calibri"/>
            </a:endParaRPr>
          </a:p>
        </p:txBody>
      </p:sp>
      <p:sp>
        <p:nvSpPr>
          <p:cNvPr id="4" name="TextBox 3">
            <a:extLst>
              <a:ext uri="{FF2B5EF4-FFF2-40B4-BE49-F238E27FC236}">
                <a16:creationId xmlns:a16="http://schemas.microsoft.com/office/drawing/2014/main" id="{38A844F4-F871-493E-B2DB-E55D089AC80A}"/>
              </a:ext>
            </a:extLst>
          </p:cNvPr>
          <p:cNvSpPr txBox="1"/>
          <p:nvPr/>
        </p:nvSpPr>
        <p:spPr>
          <a:xfrm>
            <a:off x="2639683" y="454325"/>
            <a:ext cx="909799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latin typeface="NTFPreCursivefk" panose="03000400000000000000" pitchFamily="66" charset="0"/>
                <a:cs typeface="Calibri"/>
              </a:rPr>
              <a:t>How do we measure the impact of PE teaching?</a:t>
            </a:r>
            <a:endParaRPr lang="en-US" sz="2400">
              <a:latin typeface="NTFPreCursivefk" panose="03000400000000000000" pitchFamily="66" charset="0"/>
            </a:endParaRPr>
          </a:p>
        </p:txBody>
      </p:sp>
      <p:sp>
        <p:nvSpPr>
          <p:cNvPr id="5" name="Google Shape;518;p33">
            <a:extLst>
              <a:ext uri="{FF2B5EF4-FFF2-40B4-BE49-F238E27FC236}">
                <a16:creationId xmlns:a16="http://schemas.microsoft.com/office/drawing/2014/main" id="{B9D6CFE3-FE46-41C1-B6C2-D81F8AA8E690}"/>
              </a:ext>
            </a:extLst>
          </p:cNvPr>
          <p:cNvSpPr txBox="1"/>
          <p:nvPr/>
        </p:nvSpPr>
        <p:spPr>
          <a:xfrm>
            <a:off x="3403633" y="1573724"/>
            <a:ext cx="7426318" cy="1034099"/>
          </a:xfrm>
          <a:prstGeom prst="rect">
            <a:avLst/>
          </a:prstGeom>
          <a:noFill/>
          <a:ln>
            <a:solidFill>
              <a:schemeClr val="tx1"/>
            </a:solidFill>
          </a:ln>
        </p:spPr>
        <p:txBody>
          <a:bodyPr spcFirstLastPara="1" wrap="square" lIns="91425" tIns="91425" rIns="91425" bIns="91425" anchor="t" anchorCtr="0">
            <a:spAutoFit/>
          </a:bodyPr>
          <a:lstStyle/>
          <a:p>
            <a:pPr algn="ctr">
              <a:lnSpc>
                <a:spcPct val="115000"/>
              </a:lnSpc>
            </a:pPr>
            <a:r>
              <a:rPr lang="en-US" sz="2400" dirty="0">
                <a:solidFill>
                  <a:schemeClr val="dk1"/>
                </a:solidFill>
                <a:latin typeface="NTFPreCursivefk" panose="03000400000000000000" pitchFamily="66" charset="0"/>
                <a:ea typeface="Calibri"/>
                <a:cs typeface="Calibri"/>
                <a:sym typeface="Calibri"/>
              </a:rPr>
              <a:t>Subject Leaders use evaluation spider diagrams, monitoring matrix and learning walks throughout the year.</a:t>
            </a:r>
            <a:endParaRPr sz="2400" dirty="0">
              <a:solidFill>
                <a:schemeClr val="dk1"/>
              </a:solidFill>
              <a:latin typeface="NTFPreCursivefk" panose="03000400000000000000" pitchFamily="66" charset="0"/>
              <a:ea typeface="Calibri"/>
              <a:cs typeface="Calibri"/>
              <a:sym typeface="Calibri"/>
            </a:endParaRPr>
          </a:p>
        </p:txBody>
      </p:sp>
      <p:pic>
        <p:nvPicPr>
          <p:cNvPr id="12" name="Picture 11">
            <a:extLst>
              <a:ext uri="{FF2B5EF4-FFF2-40B4-BE49-F238E27FC236}">
                <a16:creationId xmlns:a16="http://schemas.microsoft.com/office/drawing/2014/main" id="{13A4031A-26FE-4131-8E4F-DB82EE925611}"/>
              </a:ext>
            </a:extLst>
          </p:cNvPr>
          <p:cNvPicPr>
            <a:picLocks noChangeAspect="1"/>
          </p:cNvPicPr>
          <p:nvPr/>
        </p:nvPicPr>
        <p:blipFill>
          <a:blip r:embed="rId3"/>
          <a:stretch>
            <a:fillRect/>
          </a:stretch>
        </p:blipFill>
        <p:spPr>
          <a:xfrm>
            <a:off x="161778" y="137845"/>
            <a:ext cx="1828800" cy="1435879"/>
          </a:xfrm>
          <a:prstGeom prst="rect">
            <a:avLst/>
          </a:prstGeom>
        </p:spPr>
      </p:pic>
    </p:spTree>
    <p:extLst>
      <p:ext uri="{BB962C8B-B14F-4D97-AF65-F5344CB8AC3E}">
        <p14:creationId xmlns:p14="http://schemas.microsoft.com/office/powerpoint/2010/main" val="30082769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7" name="Google Shape;86;p1">
            <a:extLst>
              <a:ext uri="{FF2B5EF4-FFF2-40B4-BE49-F238E27FC236}">
                <a16:creationId xmlns:a16="http://schemas.microsoft.com/office/drawing/2014/main" id="{5DC349D4-E82D-4F3F-B574-7E1BFA622E24}"/>
              </a:ext>
            </a:extLst>
          </p:cNvPr>
          <p:cNvSpPr/>
          <p:nvPr/>
        </p:nvSpPr>
        <p:spPr>
          <a:xfrm>
            <a:off x="9295"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 name="Google Shape;88;p1">
            <a:extLst>
              <a:ext uri="{FF2B5EF4-FFF2-40B4-BE49-F238E27FC236}">
                <a16:creationId xmlns:a16="http://schemas.microsoft.com/office/drawing/2014/main" id="{73611A6C-6F30-408F-99F0-B51BD293421F}"/>
              </a:ext>
            </a:extLst>
          </p:cNvPr>
          <p:cNvSpPr txBox="1"/>
          <p:nvPr/>
        </p:nvSpPr>
        <p:spPr>
          <a:xfrm rot="16200000">
            <a:off x="-445250" y="3181050"/>
            <a:ext cx="3255328"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a:solidFill>
                  <a:schemeClr val="lt1"/>
                </a:solidFill>
                <a:latin typeface="Calibri"/>
                <a:ea typeface="Calibri"/>
                <a:cs typeface="Calibri"/>
              </a:rPr>
              <a:t>Impact</a:t>
            </a:r>
          </a:p>
        </p:txBody>
      </p:sp>
      <p:sp>
        <p:nvSpPr>
          <p:cNvPr id="3" name="TextBox 2">
            <a:extLst>
              <a:ext uri="{FF2B5EF4-FFF2-40B4-BE49-F238E27FC236}">
                <a16:creationId xmlns:a16="http://schemas.microsoft.com/office/drawing/2014/main" id="{CC9FD419-9CB3-4F0A-959D-D31FBB4530D7}"/>
              </a:ext>
            </a:extLst>
          </p:cNvPr>
          <p:cNvSpPr txBox="1"/>
          <p:nvPr/>
        </p:nvSpPr>
        <p:spPr>
          <a:xfrm>
            <a:off x="2418405" y="1358727"/>
            <a:ext cx="9380230" cy="461665"/>
          </a:xfrm>
          <a:prstGeom prst="rect">
            <a:avLst/>
          </a:prstGeom>
          <a:noFill/>
        </p:spPr>
        <p:txBody>
          <a:bodyPr wrap="square" lIns="91440" tIns="45720" rIns="91440" bIns="45720" rtlCol="0" anchor="t">
            <a:spAutoFit/>
          </a:bodyPr>
          <a:lstStyle/>
          <a:p>
            <a:endParaRPr lang="en-US" sz="2400" b="1">
              <a:cs typeface="Calibri Light"/>
            </a:endParaRPr>
          </a:p>
        </p:txBody>
      </p:sp>
      <p:sp>
        <p:nvSpPr>
          <p:cNvPr id="2" name="TextBox 1">
            <a:extLst>
              <a:ext uri="{FF2B5EF4-FFF2-40B4-BE49-F238E27FC236}">
                <a16:creationId xmlns:a16="http://schemas.microsoft.com/office/drawing/2014/main" id="{3AF77BEC-2549-4D57-8FF1-A5C384CFFC88}"/>
              </a:ext>
            </a:extLst>
          </p:cNvPr>
          <p:cNvSpPr txBox="1"/>
          <p:nvPr/>
        </p:nvSpPr>
        <p:spPr>
          <a:xfrm>
            <a:off x="2567797" y="1748287"/>
            <a:ext cx="9097991"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fontAlgn="base"/>
            <a:r>
              <a:rPr lang="en-GB" sz="3200">
                <a:solidFill>
                  <a:prstClr val="black"/>
                </a:solidFill>
                <a:latin typeface="NTFPreCursivefk" panose="03000400000000000000" pitchFamily="66" charset="0"/>
              </a:rPr>
              <a:t>Whole Class Assessment Sheets are throughout every lesson to ensure children are achieving the intended learning outcomes. Teachers are responsive to any needs identified and use this knowledge throughout the planning and assessment cycle. At the end of the unit teachers will use the Whole Class Assessment Sheets to secure a summative judgement for each child. Subject leaders will lead pupil conferencing and will also complete data analysis of Whole Class Assessment Sheets to monitor progress and identify next steps with the PE curriculum.</a:t>
            </a:r>
          </a:p>
        </p:txBody>
      </p:sp>
      <p:sp>
        <p:nvSpPr>
          <p:cNvPr id="4" name="TextBox 3">
            <a:extLst>
              <a:ext uri="{FF2B5EF4-FFF2-40B4-BE49-F238E27FC236}">
                <a16:creationId xmlns:a16="http://schemas.microsoft.com/office/drawing/2014/main" id="{38A844F4-F871-493E-B2DB-E55D089AC80A}"/>
              </a:ext>
            </a:extLst>
          </p:cNvPr>
          <p:cNvSpPr txBox="1"/>
          <p:nvPr/>
        </p:nvSpPr>
        <p:spPr>
          <a:xfrm>
            <a:off x="2639683" y="454325"/>
            <a:ext cx="9097992"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latin typeface="NTFPreCursivefk" panose="03000400000000000000" pitchFamily="66" charset="0"/>
                <a:cs typeface="Calibri"/>
              </a:rPr>
              <a:t>Teacher assessment</a:t>
            </a:r>
            <a:endParaRPr lang="en-US">
              <a:latin typeface="NTFPreCursivefk" panose="03000400000000000000" pitchFamily="66" charset="0"/>
              <a:cs typeface="Calibri"/>
            </a:endParaRPr>
          </a:p>
          <a:p>
            <a:endParaRPr lang="en-US" sz="2800" b="1">
              <a:cs typeface="Calibri"/>
            </a:endParaRPr>
          </a:p>
          <a:p>
            <a:r>
              <a:rPr lang="en-US" sz="2400">
                <a:cs typeface="Calibri"/>
              </a:rPr>
              <a:t> </a:t>
            </a:r>
          </a:p>
        </p:txBody>
      </p:sp>
      <p:pic>
        <p:nvPicPr>
          <p:cNvPr id="12" name="Picture 11">
            <a:extLst>
              <a:ext uri="{FF2B5EF4-FFF2-40B4-BE49-F238E27FC236}">
                <a16:creationId xmlns:a16="http://schemas.microsoft.com/office/drawing/2014/main" id="{D2D746BF-F90C-4A4B-B438-B24F23976BFD}"/>
              </a:ext>
            </a:extLst>
          </p:cNvPr>
          <p:cNvPicPr>
            <a:picLocks noChangeAspect="1"/>
          </p:cNvPicPr>
          <p:nvPr/>
        </p:nvPicPr>
        <p:blipFill>
          <a:blip r:embed="rId3"/>
          <a:stretch>
            <a:fillRect/>
          </a:stretch>
        </p:blipFill>
        <p:spPr>
          <a:xfrm>
            <a:off x="161778" y="137845"/>
            <a:ext cx="1828800" cy="1435879"/>
          </a:xfrm>
          <a:prstGeom prst="rect">
            <a:avLst/>
          </a:prstGeom>
        </p:spPr>
      </p:pic>
    </p:spTree>
    <p:extLst>
      <p:ext uri="{BB962C8B-B14F-4D97-AF65-F5344CB8AC3E}">
        <p14:creationId xmlns:p14="http://schemas.microsoft.com/office/powerpoint/2010/main" val="761228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6" name="Google Shape;96;p2"/>
          <p:cNvSpPr txBox="1">
            <a:spLocks noGrp="1"/>
          </p:cNvSpPr>
          <p:nvPr>
            <p:ph type="ctrTitle"/>
          </p:nvPr>
        </p:nvSpPr>
        <p:spPr>
          <a:xfrm>
            <a:off x="2349343" y="121369"/>
            <a:ext cx="8971472" cy="1208667"/>
          </a:xfrm>
          <a:prstGeom prst="rect">
            <a:avLst/>
          </a:prstGeom>
          <a:noFill/>
          <a:ln>
            <a:noFill/>
          </a:ln>
        </p:spPr>
        <p:txBody>
          <a:bodyPr spcFirstLastPara="1" wrap="square" lIns="91425" tIns="45700" rIns="91425" bIns="45700" anchor="b" anchorCtr="0">
            <a:normAutofit/>
          </a:bodyPr>
          <a:lstStyle/>
          <a:p>
            <a:pPr>
              <a:spcBef>
                <a:spcPts val="0"/>
              </a:spcBef>
            </a:pPr>
            <a:r>
              <a:rPr lang="en-US" b="1">
                <a:latin typeface="NTFPreCursivefk" panose="03000400000000000000" pitchFamily="66" charset="0"/>
                <a:cs typeface="Calibri"/>
              </a:rPr>
              <a:t>Why is PE important?</a:t>
            </a:r>
          </a:p>
        </p:txBody>
      </p:sp>
      <p:sp>
        <p:nvSpPr>
          <p:cNvPr id="101" name="Google Shape;101;p2"/>
          <p:cNvSpPr txBox="1">
            <a:spLocks noGrp="1"/>
          </p:cNvSpPr>
          <p:nvPr>
            <p:ph type="subTitle" idx="1"/>
          </p:nvPr>
        </p:nvSpPr>
        <p:spPr>
          <a:xfrm>
            <a:off x="2343480" y="1301843"/>
            <a:ext cx="9554805" cy="5126665"/>
          </a:xfrm>
          <a:prstGeom prst="rect">
            <a:avLst/>
          </a:prstGeom>
          <a:noFill/>
          <a:ln>
            <a:noFill/>
          </a:ln>
        </p:spPr>
        <p:txBody>
          <a:bodyPr spcFirstLastPara="1" wrap="square" lIns="91425" tIns="45700" rIns="91425" bIns="45700" anchor="t" anchorCtr="0">
            <a:noAutofit/>
          </a:bodyPr>
          <a:lstStyle/>
          <a:p>
            <a:pPr marL="285750" indent="-285750" algn="l">
              <a:buFont typeface="Arial" panose="020B0604020202020204" pitchFamily="34" charset="0"/>
              <a:buChar char="•"/>
            </a:pPr>
            <a:r>
              <a:rPr lang="en-GB" sz="1600">
                <a:latin typeface="NTFPreCursivefk" panose="03000400000000000000" pitchFamily="66" charset="0"/>
              </a:rPr>
              <a:t>Children learn to appreciate the significance of exercising for a lifetime.</a:t>
            </a:r>
          </a:p>
          <a:p>
            <a:pPr marL="285750" indent="-285750" algn="l">
              <a:buFont typeface="Arial" panose="020B0604020202020204" pitchFamily="34" charset="0"/>
              <a:buChar char="•"/>
            </a:pPr>
            <a:r>
              <a:rPr lang="en-GB" sz="1600">
                <a:latin typeface="NTFPreCursivefk" panose="03000400000000000000" pitchFamily="66" charset="0"/>
              </a:rPr>
              <a:t>Consistent, physical activity is the best way for us to eradicate obesity and sustain a suitable body weight. .</a:t>
            </a:r>
          </a:p>
          <a:p>
            <a:pPr marL="285750" indent="-285750" algn="l">
              <a:buFont typeface="Arial" panose="020B0604020202020204" pitchFamily="34" charset="0"/>
              <a:buChar char="•"/>
            </a:pPr>
            <a:r>
              <a:rPr lang="en-GB" sz="1600">
                <a:latin typeface="NTFPreCursivefk" panose="03000400000000000000" pitchFamily="66" charset="0"/>
              </a:rPr>
              <a:t>Children learn the fundamental motor skills that will allow them to develop the physical capability that in turn will produce confidence and leads to safe and successful involvement in a wide range of sports.</a:t>
            </a:r>
          </a:p>
          <a:p>
            <a:pPr marL="285750" indent="-285750" algn="l">
              <a:buFont typeface="Arial" panose="020B0604020202020204" pitchFamily="34" charset="0"/>
              <a:buChar char="•"/>
            </a:pPr>
            <a:r>
              <a:rPr lang="en-GB" sz="1600">
                <a:latin typeface="NTFPreCursivefk" panose="03000400000000000000" pitchFamily="66" charset="0"/>
              </a:rPr>
              <a:t>Children are encouraged to increase their fitness levels during PE including muscular and cardiovascular endurance, strength and flexibility.</a:t>
            </a:r>
          </a:p>
          <a:p>
            <a:pPr marL="285750" indent="-285750" algn="l">
              <a:buFont typeface="Arial" panose="020B0604020202020204" pitchFamily="34" charset="0"/>
              <a:buChar char="•"/>
            </a:pPr>
            <a:r>
              <a:rPr lang="en-GB" sz="1600">
                <a:latin typeface="NTFPreCursivefk" panose="03000400000000000000" pitchFamily="66" charset="0"/>
              </a:rPr>
              <a:t>Children can learn valuable lessons about accepting responsibility for their individual development leading to greater self-discipline.</a:t>
            </a:r>
          </a:p>
          <a:p>
            <a:pPr marL="285750" indent="-285750" algn="l">
              <a:buFont typeface="Arial" panose="020B0604020202020204" pitchFamily="34" charset="0"/>
              <a:buChar char="•"/>
            </a:pPr>
            <a:r>
              <a:rPr lang="en-GB" sz="1600">
                <a:latin typeface="NTFPreCursivefk" panose="03000400000000000000" pitchFamily="66" charset="0"/>
              </a:rPr>
              <a:t>PE gives chances for children to be creative, cooperative and competitive and to face up to diverse challenges both as individuals and in groups.</a:t>
            </a:r>
          </a:p>
          <a:p>
            <a:pPr marL="285750" indent="-285750" algn="l">
              <a:buFont typeface="Arial" panose="020B0604020202020204" pitchFamily="34" charset="0"/>
              <a:buChar char="•"/>
            </a:pPr>
            <a:r>
              <a:rPr lang="en-GB" sz="1600">
                <a:latin typeface="NTFPreCursivefk" panose="03000400000000000000" pitchFamily="66" charset="0"/>
              </a:rPr>
              <a:t>Physical activity helps ease anxiety, tension and stress and will result in improved attention in class.</a:t>
            </a:r>
          </a:p>
          <a:p>
            <a:pPr marL="285750" indent="-285750" algn="l">
              <a:buFont typeface="Arial" panose="020B0604020202020204" pitchFamily="34" charset="0"/>
              <a:buChar char="•"/>
            </a:pPr>
            <a:r>
              <a:rPr lang="en-GB" sz="1600">
                <a:latin typeface="NTFPreCursivefk" panose="03000400000000000000" pitchFamily="66" charset="0"/>
              </a:rPr>
              <a:t>Movement can be used to strengthen the understanding of several subjects taught in the classroom e.g. mathematics.  Movement has also been shown to heighten the function of our brain.</a:t>
            </a:r>
          </a:p>
          <a:p>
            <a:pPr marL="285750" indent="-285750" algn="l">
              <a:buFont typeface="Arial" panose="020B0604020202020204" pitchFamily="34" charset="0"/>
              <a:buChar char="•"/>
            </a:pPr>
            <a:r>
              <a:rPr lang="en-GB" sz="1600">
                <a:latin typeface="NTFPreCursivefk" panose="03000400000000000000" pitchFamily="66" charset="0"/>
              </a:rPr>
              <a:t>Many activities taught in PE require children to work in groups to solve problems.  These opportunities are outstanding for learning both leadership and teamwork.</a:t>
            </a:r>
          </a:p>
          <a:p>
            <a:pPr marL="285750" indent="-285750" algn="l">
              <a:buFont typeface="Arial" panose="020B0604020202020204" pitchFamily="34" charset="0"/>
              <a:buChar char="•"/>
            </a:pPr>
            <a:r>
              <a:rPr lang="en-GB" sz="1600">
                <a:latin typeface="NTFPreCursivefk" panose="03000400000000000000" pitchFamily="66" charset="0"/>
              </a:rPr>
              <a:t>Children learn to develop the concept of fair play, honest competition, good sportsmanship and how to handle both success and defeat.</a:t>
            </a:r>
          </a:p>
          <a:p>
            <a:pPr marL="285750" indent="-285750" algn="l">
              <a:buFont typeface="Arial" panose="020B0604020202020204" pitchFamily="34" charset="0"/>
              <a:buChar char="•"/>
            </a:pPr>
            <a:r>
              <a:rPr lang="en-GB" sz="1600">
                <a:latin typeface="NTFPreCursivefk" panose="03000400000000000000" pitchFamily="66" charset="0"/>
              </a:rPr>
              <a:t>All this links to our values REACH. Where we aim for children to Respect, Enjoy, Aspire, Communicate and </a:t>
            </a:r>
            <a:r>
              <a:rPr lang="en-GB" sz="1600" b="1" u="sng">
                <a:latin typeface="NTFPreCursivefk" panose="03000400000000000000" pitchFamily="66" charset="0"/>
              </a:rPr>
              <a:t>be Healthy. </a:t>
            </a:r>
          </a:p>
          <a:p>
            <a:endParaRPr lang="en-GB" sz="2800"/>
          </a:p>
          <a:p>
            <a:pPr algn="l"/>
            <a:endParaRPr lang="en-US" sz="2800">
              <a:latin typeface="Calibri"/>
              <a:ea typeface="+mn-lt"/>
              <a:cs typeface="+mn-lt"/>
            </a:endParaRPr>
          </a:p>
        </p:txBody>
      </p:sp>
      <p:sp>
        <p:nvSpPr>
          <p:cNvPr id="9" name="Google Shape;86;p1">
            <a:extLst>
              <a:ext uri="{FF2B5EF4-FFF2-40B4-BE49-F238E27FC236}">
                <a16:creationId xmlns:a16="http://schemas.microsoft.com/office/drawing/2014/main" id="{4A8FB25F-9371-479B-9CC2-2A164654F418}"/>
              </a:ext>
            </a:extLst>
          </p:cNvPr>
          <p:cNvSpPr/>
          <p:nvPr/>
        </p:nvSpPr>
        <p:spPr>
          <a:xfrm>
            <a:off x="0"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 name="Google Shape;88;p1">
            <a:extLst>
              <a:ext uri="{FF2B5EF4-FFF2-40B4-BE49-F238E27FC236}">
                <a16:creationId xmlns:a16="http://schemas.microsoft.com/office/drawing/2014/main" id="{329414A7-93A6-4DE1-BF58-7B7D04797C35}"/>
              </a:ext>
            </a:extLst>
          </p:cNvPr>
          <p:cNvSpPr txBox="1"/>
          <p:nvPr/>
        </p:nvSpPr>
        <p:spPr>
          <a:xfrm rot="-5400000">
            <a:off x="-545624" y="2831465"/>
            <a:ext cx="3255328"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800" b="1" i="0" u="none" strike="noStrike" cap="none">
                <a:solidFill>
                  <a:schemeClr val="lt1"/>
                </a:solidFill>
                <a:latin typeface="Calibri"/>
                <a:ea typeface="Calibri"/>
                <a:cs typeface="Calibri"/>
                <a:sym typeface="Calibri"/>
              </a:rPr>
              <a:t>Intent</a:t>
            </a:r>
            <a:endParaRPr sz="8800" b="1">
              <a:solidFill>
                <a:schemeClr val="lt1"/>
              </a:solidFill>
              <a:latin typeface="Calibri"/>
              <a:ea typeface="Calibri"/>
              <a:cs typeface="Calibri"/>
              <a:sym typeface="Calibri"/>
            </a:endParaRPr>
          </a:p>
        </p:txBody>
      </p:sp>
      <p:pic>
        <p:nvPicPr>
          <p:cNvPr id="8" name="Picture 7">
            <a:extLst>
              <a:ext uri="{FF2B5EF4-FFF2-40B4-BE49-F238E27FC236}">
                <a16:creationId xmlns:a16="http://schemas.microsoft.com/office/drawing/2014/main" id="{0001EF6F-3734-44AF-B2DC-A9A019A45928}"/>
              </a:ext>
            </a:extLst>
          </p:cNvPr>
          <p:cNvPicPr>
            <a:picLocks noChangeAspect="1"/>
          </p:cNvPicPr>
          <p:nvPr/>
        </p:nvPicPr>
        <p:blipFill>
          <a:blip r:embed="rId3"/>
          <a:stretch>
            <a:fillRect/>
          </a:stretch>
        </p:blipFill>
        <p:spPr>
          <a:xfrm>
            <a:off x="161778" y="137845"/>
            <a:ext cx="1828800" cy="1435879"/>
          </a:xfrm>
          <a:prstGeom prst="rect">
            <a:avLst/>
          </a:prstGeom>
        </p:spPr>
      </p:pic>
      <p:pic>
        <p:nvPicPr>
          <p:cNvPr id="7" name="Picture 6">
            <a:extLst>
              <a:ext uri="{FF2B5EF4-FFF2-40B4-BE49-F238E27FC236}">
                <a16:creationId xmlns:a16="http://schemas.microsoft.com/office/drawing/2014/main" id="{E8C6AA98-2576-4449-ABFE-1D26D6EF2612}"/>
              </a:ext>
            </a:extLst>
          </p:cNvPr>
          <p:cNvPicPr>
            <a:picLocks noChangeAspect="1"/>
          </p:cNvPicPr>
          <p:nvPr/>
        </p:nvPicPr>
        <p:blipFill>
          <a:blip r:embed="rId4"/>
          <a:stretch>
            <a:fillRect/>
          </a:stretch>
        </p:blipFill>
        <p:spPr>
          <a:xfrm>
            <a:off x="352902" y="5296926"/>
            <a:ext cx="1446551" cy="1446551"/>
          </a:xfrm>
          <a:prstGeom prst="ellipse">
            <a:avLst/>
          </a:prstGeom>
          <a:ln>
            <a:noFill/>
          </a:ln>
          <a:effectLst>
            <a:softEdge rad="112500"/>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7" name="Google Shape;86;p1">
            <a:extLst>
              <a:ext uri="{FF2B5EF4-FFF2-40B4-BE49-F238E27FC236}">
                <a16:creationId xmlns:a16="http://schemas.microsoft.com/office/drawing/2014/main" id="{5DC349D4-E82D-4F3F-B574-7E1BFA622E24}"/>
              </a:ext>
            </a:extLst>
          </p:cNvPr>
          <p:cNvSpPr/>
          <p:nvPr/>
        </p:nvSpPr>
        <p:spPr>
          <a:xfrm>
            <a:off x="9295"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 name="Google Shape;88;p1">
            <a:extLst>
              <a:ext uri="{FF2B5EF4-FFF2-40B4-BE49-F238E27FC236}">
                <a16:creationId xmlns:a16="http://schemas.microsoft.com/office/drawing/2014/main" id="{73611A6C-6F30-408F-99F0-B51BD293421F}"/>
              </a:ext>
            </a:extLst>
          </p:cNvPr>
          <p:cNvSpPr txBox="1"/>
          <p:nvPr/>
        </p:nvSpPr>
        <p:spPr>
          <a:xfrm rot="16200000">
            <a:off x="-445250" y="3181050"/>
            <a:ext cx="3255328"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a:solidFill>
                  <a:schemeClr val="lt1"/>
                </a:solidFill>
                <a:latin typeface="Calibri"/>
                <a:ea typeface="Calibri"/>
                <a:cs typeface="Calibri"/>
              </a:rPr>
              <a:t>Impact</a:t>
            </a:r>
          </a:p>
        </p:txBody>
      </p:sp>
      <p:sp>
        <p:nvSpPr>
          <p:cNvPr id="3" name="TextBox 2">
            <a:extLst>
              <a:ext uri="{FF2B5EF4-FFF2-40B4-BE49-F238E27FC236}">
                <a16:creationId xmlns:a16="http://schemas.microsoft.com/office/drawing/2014/main" id="{CC9FD419-9CB3-4F0A-959D-D31FBB4530D7}"/>
              </a:ext>
            </a:extLst>
          </p:cNvPr>
          <p:cNvSpPr txBox="1"/>
          <p:nvPr/>
        </p:nvSpPr>
        <p:spPr>
          <a:xfrm>
            <a:off x="8154753" y="1358727"/>
            <a:ext cx="3643881" cy="1569660"/>
          </a:xfrm>
          <a:prstGeom prst="rect">
            <a:avLst/>
          </a:prstGeom>
          <a:noFill/>
        </p:spPr>
        <p:txBody>
          <a:bodyPr wrap="square" lIns="91440" tIns="45720" rIns="91440" bIns="45720" rtlCol="0" anchor="t">
            <a:spAutoFit/>
          </a:bodyPr>
          <a:lstStyle/>
          <a:p>
            <a:r>
              <a:rPr lang="en-US" sz="3200" b="1">
                <a:latin typeface="NTFPreCursivefk" panose="03000400000000000000" pitchFamily="66" charset="0"/>
                <a:cs typeface="Calibri Light"/>
              </a:rPr>
              <a:t>Our PE curriculum has been awarded the Platinum games mark.</a:t>
            </a:r>
          </a:p>
        </p:txBody>
      </p:sp>
      <p:pic>
        <p:nvPicPr>
          <p:cNvPr id="12" name="Picture 11">
            <a:extLst>
              <a:ext uri="{FF2B5EF4-FFF2-40B4-BE49-F238E27FC236}">
                <a16:creationId xmlns:a16="http://schemas.microsoft.com/office/drawing/2014/main" id="{D2D746BF-F90C-4A4B-B438-B24F23976BFD}"/>
              </a:ext>
            </a:extLst>
          </p:cNvPr>
          <p:cNvPicPr>
            <a:picLocks noChangeAspect="1"/>
          </p:cNvPicPr>
          <p:nvPr/>
        </p:nvPicPr>
        <p:blipFill>
          <a:blip r:embed="rId3"/>
          <a:stretch>
            <a:fillRect/>
          </a:stretch>
        </p:blipFill>
        <p:spPr>
          <a:xfrm>
            <a:off x="161778" y="137845"/>
            <a:ext cx="1828800" cy="1435879"/>
          </a:xfrm>
          <a:prstGeom prst="rect">
            <a:avLst/>
          </a:prstGeom>
        </p:spPr>
      </p:pic>
      <p:pic>
        <p:nvPicPr>
          <p:cNvPr id="5" name="Picture 4"/>
          <p:cNvPicPr>
            <a:picLocks noChangeAspect="1"/>
          </p:cNvPicPr>
          <p:nvPr/>
        </p:nvPicPr>
        <p:blipFill>
          <a:blip r:embed="rId4"/>
          <a:stretch>
            <a:fillRect/>
          </a:stretch>
        </p:blipFill>
        <p:spPr>
          <a:xfrm>
            <a:off x="2826959" y="166415"/>
            <a:ext cx="4662488" cy="6525169"/>
          </a:xfrm>
          <a:prstGeom prst="rect">
            <a:avLst/>
          </a:prstGeom>
        </p:spPr>
      </p:pic>
    </p:spTree>
    <p:extLst>
      <p:ext uri="{BB962C8B-B14F-4D97-AF65-F5344CB8AC3E}">
        <p14:creationId xmlns:p14="http://schemas.microsoft.com/office/powerpoint/2010/main" val="3530981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7" name="Google Shape;107;p3"/>
          <p:cNvSpPr txBox="1">
            <a:spLocks noGrp="1"/>
          </p:cNvSpPr>
          <p:nvPr>
            <p:ph type="ctrTitle"/>
          </p:nvPr>
        </p:nvSpPr>
        <p:spPr>
          <a:xfrm>
            <a:off x="2266950" y="37151"/>
            <a:ext cx="9144000" cy="871538"/>
          </a:xfrm>
          <a:prstGeom prst="rect">
            <a:avLst/>
          </a:prstGeom>
          <a:noFill/>
          <a:ln>
            <a:noFill/>
          </a:ln>
        </p:spPr>
        <p:txBody>
          <a:bodyPr spcFirstLastPara="1" wrap="square" lIns="91425" tIns="45700" rIns="91425" bIns="45700" anchor="b" anchorCtr="0">
            <a:normAutofit/>
          </a:bodyPr>
          <a:lstStyle/>
          <a:p>
            <a:pPr marL="0" lvl="0" indent="0" algn="ctr">
              <a:lnSpc>
                <a:spcPct val="90000"/>
              </a:lnSpc>
              <a:spcBef>
                <a:spcPts val="0"/>
              </a:spcBef>
              <a:spcAft>
                <a:spcPts val="0"/>
              </a:spcAft>
              <a:buNone/>
            </a:pPr>
            <a:r>
              <a:rPr lang="en-US" sz="4400" b="1">
                <a:latin typeface="NTFPreCursivefk" panose="03000400000000000000" pitchFamily="66" charset="0"/>
                <a:cs typeface="Calibri"/>
              </a:rPr>
              <a:t>PE</a:t>
            </a:r>
            <a:endParaRPr lang="en-US">
              <a:latin typeface="NTFPreCursivefk" panose="03000400000000000000" pitchFamily="66" charset="0"/>
              <a:cs typeface="Calibri"/>
            </a:endParaRPr>
          </a:p>
        </p:txBody>
      </p:sp>
      <p:sp>
        <p:nvSpPr>
          <p:cNvPr id="112" name="Google Shape;112;p3"/>
          <p:cNvSpPr txBox="1">
            <a:spLocks noGrp="1"/>
          </p:cNvSpPr>
          <p:nvPr>
            <p:ph type="subTitle" idx="1"/>
          </p:nvPr>
        </p:nvSpPr>
        <p:spPr>
          <a:xfrm>
            <a:off x="2381969" y="1061535"/>
            <a:ext cx="9727676" cy="5731195"/>
          </a:xfrm>
          <a:prstGeom prst="rect">
            <a:avLst/>
          </a:prstGeom>
          <a:noFill/>
          <a:ln>
            <a:noFill/>
          </a:ln>
        </p:spPr>
        <p:txBody>
          <a:bodyPr spcFirstLastPara="1" wrap="square" lIns="91425" tIns="45700" rIns="91425" bIns="45700" anchor="t" anchorCtr="0">
            <a:noAutofit/>
          </a:bodyPr>
          <a:lstStyle/>
          <a:p>
            <a:pPr marR="0" lvl="0" algn="l" rtl="0">
              <a:spcAft>
                <a:spcPts val="0"/>
              </a:spcAft>
              <a:buClr>
                <a:schemeClr val="dk1"/>
              </a:buClr>
              <a:buFont typeface="Arial"/>
              <a:buNone/>
            </a:pPr>
            <a:r>
              <a:rPr lang="en-US" sz="2800" b="1">
                <a:latin typeface="NTFPreCursivefk" panose="03000400000000000000" pitchFamily="66" charset="0"/>
                <a:cs typeface="Calibri"/>
                <a:sym typeface="Arial"/>
              </a:rPr>
              <a:t>Aims </a:t>
            </a:r>
            <a:r>
              <a:rPr lang="en-US" sz="2800" b="1" i="0">
                <a:latin typeface="NTFPreCursivefk" panose="03000400000000000000" pitchFamily="66" charset="0"/>
                <a:cs typeface="Calibri"/>
                <a:sym typeface="Arial"/>
              </a:rPr>
              <a:t>of </a:t>
            </a:r>
            <a:r>
              <a:rPr lang="en-US" sz="2800" b="1">
                <a:latin typeface="NTFPreCursivefk" panose="03000400000000000000" pitchFamily="66" charset="0"/>
                <a:cs typeface="Calibri"/>
                <a:sym typeface="Arial"/>
              </a:rPr>
              <a:t>the PE Curriculum</a:t>
            </a:r>
            <a:endParaRPr lang="en-US" sz="2800">
              <a:latin typeface="NTFPreCursivefk" panose="03000400000000000000" pitchFamily="66" charset="0"/>
              <a:cs typeface="Calibri"/>
            </a:endParaRPr>
          </a:p>
          <a:p>
            <a:pPr lvl="0" algn="l">
              <a:buClr>
                <a:srgbClr val="000000"/>
              </a:buClr>
              <a:buSzPts val="2000"/>
            </a:pPr>
            <a:r>
              <a:rPr lang="en-GB" sz="2800" b="1" kern="0">
                <a:solidFill>
                  <a:srgbClr val="000000"/>
                </a:solidFill>
                <a:latin typeface="NTFPreCursivefk" panose="03000400000000000000" pitchFamily="66" charset="0"/>
                <a:cs typeface="Calibri"/>
                <a:sym typeface="Calibri"/>
              </a:rPr>
              <a:t>The national curriculum for physical education aims to ensure that all pupils: </a:t>
            </a:r>
          </a:p>
          <a:p>
            <a:pPr marL="342900" lvl="0" indent="-342900" algn="l">
              <a:buClr>
                <a:srgbClr val="000000"/>
              </a:buClr>
              <a:buSzPts val="2000"/>
              <a:buFont typeface="Arial" panose="020B0604020202020204" pitchFamily="34" charset="0"/>
              <a:buChar char="•"/>
            </a:pPr>
            <a:r>
              <a:rPr lang="en-GB" sz="2800" kern="0">
                <a:solidFill>
                  <a:srgbClr val="000000"/>
                </a:solidFill>
                <a:latin typeface="NTFPreCursivefk" panose="03000400000000000000" pitchFamily="66" charset="0"/>
                <a:cs typeface="Calibri"/>
                <a:sym typeface="Calibri"/>
              </a:rPr>
              <a:t>develop competence to excel in a broad range of physical activities </a:t>
            </a:r>
          </a:p>
          <a:p>
            <a:pPr marL="342900" lvl="0" indent="-342900" algn="l">
              <a:buClr>
                <a:srgbClr val="000000"/>
              </a:buClr>
              <a:buSzPts val="2000"/>
              <a:buFont typeface="Arial" panose="020B0604020202020204" pitchFamily="34" charset="0"/>
              <a:buChar char="•"/>
            </a:pPr>
            <a:r>
              <a:rPr lang="en-GB" sz="2800" kern="0">
                <a:solidFill>
                  <a:srgbClr val="000000"/>
                </a:solidFill>
                <a:latin typeface="NTFPreCursivefk" panose="03000400000000000000" pitchFamily="66" charset="0"/>
                <a:cs typeface="Calibri"/>
                <a:sym typeface="Calibri"/>
              </a:rPr>
              <a:t>are physically active for sustained periods of time </a:t>
            </a:r>
          </a:p>
          <a:p>
            <a:pPr marL="342900" lvl="0" indent="-342900" algn="l">
              <a:buClr>
                <a:srgbClr val="000000"/>
              </a:buClr>
              <a:buSzPts val="2000"/>
              <a:buFont typeface="Arial" panose="020B0604020202020204" pitchFamily="34" charset="0"/>
              <a:buChar char="•"/>
            </a:pPr>
            <a:r>
              <a:rPr lang="en-GB" sz="2800" kern="0">
                <a:solidFill>
                  <a:srgbClr val="000000"/>
                </a:solidFill>
                <a:latin typeface="NTFPreCursivefk" panose="03000400000000000000" pitchFamily="66" charset="0"/>
                <a:cs typeface="Calibri"/>
                <a:sym typeface="Calibri"/>
              </a:rPr>
              <a:t>engage in competitive sports and activities </a:t>
            </a:r>
          </a:p>
          <a:p>
            <a:pPr marL="342900" lvl="0" indent="-342900" algn="l">
              <a:buClr>
                <a:srgbClr val="000000"/>
              </a:buClr>
              <a:buSzPts val="2000"/>
              <a:buFont typeface="Arial" panose="020B0604020202020204" pitchFamily="34" charset="0"/>
              <a:buChar char="•"/>
            </a:pPr>
            <a:r>
              <a:rPr lang="en-GB" sz="2800" kern="0">
                <a:solidFill>
                  <a:srgbClr val="000000"/>
                </a:solidFill>
                <a:latin typeface="NTFPreCursivefk" panose="03000400000000000000" pitchFamily="66" charset="0"/>
                <a:cs typeface="Calibri"/>
                <a:sym typeface="Calibri"/>
              </a:rPr>
              <a:t>lead healthy, active lives.</a:t>
            </a:r>
            <a:endParaRPr lang="en-US" sz="2800" b="1" kern="0">
              <a:solidFill>
                <a:srgbClr val="000000"/>
              </a:solidFill>
              <a:latin typeface="NTFPreCursivefk" panose="03000400000000000000" pitchFamily="66" charset="0"/>
              <a:cs typeface="Calibri"/>
              <a:sym typeface="Calibri"/>
            </a:endParaRPr>
          </a:p>
          <a:p>
            <a:pPr lvl="0" algn="l">
              <a:buClr>
                <a:srgbClr val="000000"/>
              </a:buClr>
              <a:buSzPts val="2000"/>
            </a:pPr>
            <a:r>
              <a:rPr lang="en-US" sz="2800" b="1" kern="0">
                <a:solidFill>
                  <a:srgbClr val="000000"/>
                </a:solidFill>
                <a:latin typeface="NTFPreCursivefk" panose="03000400000000000000" pitchFamily="66" charset="0"/>
                <a:cs typeface="Calibri"/>
                <a:sym typeface="Calibri"/>
              </a:rPr>
              <a:t>(The National Curriculum, 2014)</a:t>
            </a:r>
          </a:p>
          <a:p>
            <a:pPr algn="l"/>
            <a:endParaRPr sz="2000">
              <a:latin typeface="Calibri"/>
              <a:cs typeface="Calibri"/>
            </a:endParaRPr>
          </a:p>
          <a:p>
            <a:pPr marL="285750" lvl="0" indent="-285750" algn="l" rtl="0">
              <a:spcAft>
                <a:spcPts val="0"/>
              </a:spcAft>
              <a:buFont typeface="Arial"/>
              <a:buChar char="•"/>
            </a:pPr>
            <a:endParaRPr lang="en-US">
              <a:cs typeface="Calibri"/>
            </a:endParaRPr>
          </a:p>
          <a:p>
            <a:pPr algn="l">
              <a:lnSpc>
                <a:spcPct val="100000"/>
              </a:lnSpc>
              <a:spcBef>
                <a:spcPts val="0"/>
              </a:spcBef>
              <a:buSzPts val="2000"/>
            </a:pPr>
            <a:endParaRPr lang="en-US" b="1">
              <a:cs typeface="Arial"/>
            </a:endParaRPr>
          </a:p>
          <a:p>
            <a:pPr>
              <a:buClr>
                <a:schemeClr val="dk1"/>
              </a:buClr>
              <a:buSzPts val="2000"/>
            </a:pPr>
            <a:endParaRPr lang="en-US" sz="2000">
              <a:cs typeface="Calibri" panose="020F0502020204030204"/>
            </a:endParaRPr>
          </a:p>
        </p:txBody>
      </p:sp>
      <p:sp>
        <p:nvSpPr>
          <p:cNvPr id="113" name="Google Shape;113;p3"/>
          <p:cNvSpPr/>
          <p:nvPr/>
        </p:nvSpPr>
        <p:spPr>
          <a:xfrm>
            <a:off x="0" y="0"/>
            <a:ext cx="12192000" cy="15875"/>
          </a:xfrm>
          <a:prstGeom prst="rect">
            <a:avLst/>
          </a:prstGeom>
          <a:solidFill>
            <a:srgbClr val="000000"/>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 name="Google Shape;86;p1">
            <a:extLst>
              <a:ext uri="{FF2B5EF4-FFF2-40B4-BE49-F238E27FC236}">
                <a16:creationId xmlns:a16="http://schemas.microsoft.com/office/drawing/2014/main" id="{58602E39-170F-4CA8-B270-80098F1CA1B6}"/>
              </a:ext>
            </a:extLst>
          </p:cNvPr>
          <p:cNvSpPr/>
          <p:nvPr/>
        </p:nvSpPr>
        <p:spPr>
          <a:xfrm>
            <a:off x="0"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 name="Google Shape;88;p1">
            <a:extLst>
              <a:ext uri="{FF2B5EF4-FFF2-40B4-BE49-F238E27FC236}">
                <a16:creationId xmlns:a16="http://schemas.microsoft.com/office/drawing/2014/main" id="{9A1CFF53-4FC4-4006-A5B0-D77088441518}"/>
              </a:ext>
            </a:extLst>
          </p:cNvPr>
          <p:cNvSpPr txBox="1"/>
          <p:nvPr/>
        </p:nvSpPr>
        <p:spPr>
          <a:xfrm rot="-5400000">
            <a:off x="-545624" y="2831465"/>
            <a:ext cx="3255328"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800" b="1" i="0" u="none" strike="noStrike" cap="none">
                <a:solidFill>
                  <a:schemeClr val="lt1"/>
                </a:solidFill>
                <a:latin typeface="Calibri"/>
                <a:ea typeface="Calibri"/>
                <a:cs typeface="Calibri"/>
                <a:sym typeface="Calibri"/>
              </a:rPr>
              <a:t>Intent</a:t>
            </a:r>
            <a:endParaRPr sz="8800" b="1">
              <a:solidFill>
                <a:schemeClr val="lt1"/>
              </a:solidFill>
              <a:latin typeface="Calibri"/>
              <a:ea typeface="Calibri"/>
              <a:cs typeface="Calibri"/>
              <a:sym typeface="Calibri"/>
            </a:endParaRPr>
          </a:p>
        </p:txBody>
      </p:sp>
      <p:pic>
        <p:nvPicPr>
          <p:cNvPr id="9" name="Picture 8">
            <a:extLst>
              <a:ext uri="{FF2B5EF4-FFF2-40B4-BE49-F238E27FC236}">
                <a16:creationId xmlns:a16="http://schemas.microsoft.com/office/drawing/2014/main" id="{BEAE8003-3CCC-4B4D-A23A-FB7C72215D19}"/>
              </a:ext>
            </a:extLst>
          </p:cNvPr>
          <p:cNvPicPr>
            <a:picLocks noChangeAspect="1"/>
          </p:cNvPicPr>
          <p:nvPr/>
        </p:nvPicPr>
        <p:blipFill>
          <a:blip r:embed="rId3"/>
          <a:stretch>
            <a:fillRect/>
          </a:stretch>
        </p:blipFill>
        <p:spPr>
          <a:xfrm>
            <a:off x="161778" y="137845"/>
            <a:ext cx="1828800" cy="1435879"/>
          </a:xfrm>
          <a:prstGeom prst="rect">
            <a:avLst/>
          </a:prstGeom>
        </p:spPr>
      </p:pic>
      <p:pic>
        <p:nvPicPr>
          <p:cNvPr id="8" name="Picture 7">
            <a:extLst>
              <a:ext uri="{FF2B5EF4-FFF2-40B4-BE49-F238E27FC236}">
                <a16:creationId xmlns:a16="http://schemas.microsoft.com/office/drawing/2014/main" id="{82886D9D-4E9F-4790-8D4E-A04F8B8CB0EB}"/>
              </a:ext>
            </a:extLst>
          </p:cNvPr>
          <p:cNvPicPr>
            <a:picLocks noChangeAspect="1"/>
          </p:cNvPicPr>
          <p:nvPr/>
        </p:nvPicPr>
        <p:blipFill>
          <a:blip r:embed="rId4"/>
          <a:stretch>
            <a:fillRect/>
          </a:stretch>
        </p:blipFill>
        <p:spPr>
          <a:xfrm>
            <a:off x="532285" y="5296926"/>
            <a:ext cx="1446551" cy="1446551"/>
          </a:xfrm>
          <a:prstGeom prst="ellipse">
            <a:avLst/>
          </a:prstGeom>
          <a:ln>
            <a:noFill/>
          </a:ln>
          <a:effectLst>
            <a:softEdge rad="11250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5" name="Google Shape;145;p6"/>
          <p:cNvSpPr txBox="1">
            <a:spLocks noGrp="1"/>
          </p:cNvSpPr>
          <p:nvPr>
            <p:ph type="subTitle" idx="1"/>
          </p:nvPr>
        </p:nvSpPr>
        <p:spPr>
          <a:xfrm>
            <a:off x="2470047" y="392022"/>
            <a:ext cx="9310392" cy="6078051"/>
          </a:xfrm>
          <a:prstGeom prst="rect">
            <a:avLst/>
          </a:prstGeom>
          <a:noFill/>
          <a:ln>
            <a:noFill/>
          </a:ln>
        </p:spPr>
        <p:txBody>
          <a:bodyPr spcFirstLastPara="1" wrap="square" lIns="91425" tIns="45700" rIns="91425" bIns="45700" anchor="t" anchorCtr="0">
            <a:normAutofit fontScale="85000" lnSpcReduction="20000"/>
          </a:bodyPr>
          <a:lstStyle/>
          <a:p>
            <a:pPr marL="0" indent="0" algn="l">
              <a:spcBef>
                <a:spcPts val="0"/>
              </a:spcBef>
            </a:pPr>
            <a:r>
              <a:rPr lang="en-US" sz="5800">
                <a:latin typeface="NTFPreCursivefk" panose="03000400000000000000" pitchFamily="66" charset="0"/>
              </a:rPr>
              <a:t>PE</a:t>
            </a:r>
            <a:endParaRPr lang="en-US" sz="5800" b="1">
              <a:latin typeface="NTFPreCursivefk" panose="03000400000000000000" pitchFamily="66" charset="0"/>
              <a:cs typeface="Calibri"/>
            </a:endParaRPr>
          </a:p>
          <a:p>
            <a:pPr marL="0" indent="0" algn="l">
              <a:spcBef>
                <a:spcPts val="0"/>
              </a:spcBef>
            </a:pPr>
            <a:endParaRPr lang="en-US" sz="3600" b="1">
              <a:latin typeface="NTFPreCursivefk" panose="03000400000000000000" pitchFamily="66" charset="0"/>
              <a:cs typeface="Calibri"/>
            </a:endParaRPr>
          </a:p>
          <a:p>
            <a:pPr marL="0" indent="0" algn="l">
              <a:spcBef>
                <a:spcPts val="0"/>
              </a:spcBef>
            </a:pPr>
            <a:r>
              <a:rPr lang="en-US" sz="3500" b="1" u="sng">
                <a:latin typeface="NTFPreCursivefk" panose="03000400000000000000" pitchFamily="66" charset="0"/>
                <a:cs typeface="Calibri"/>
              </a:rPr>
              <a:t>Key Stage 1: </a:t>
            </a:r>
          </a:p>
          <a:p>
            <a:pPr lvl="0" algn="l">
              <a:lnSpc>
                <a:spcPct val="120000"/>
              </a:lnSpc>
              <a:spcBef>
                <a:spcPts val="0"/>
              </a:spcBef>
              <a:buClr>
                <a:schemeClr val="dk1"/>
              </a:buClr>
              <a:buSzPts val="2000"/>
            </a:pPr>
            <a:r>
              <a:rPr lang="en-GB" b="1">
                <a:solidFill>
                  <a:schemeClr val="dk1"/>
                </a:solidFill>
                <a:latin typeface="NTFPreCursivefk" panose="03000400000000000000" pitchFamily="66" charset="0"/>
                <a:ea typeface="Arial"/>
                <a:cs typeface="Arial"/>
                <a:sym typeface="Arial"/>
              </a:rPr>
              <a:t>National Curriculum (KS1)</a:t>
            </a:r>
          </a:p>
          <a:p>
            <a:pPr lvl="0" algn="l">
              <a:lnSpc>
                <a:spcPct val="120000"/>
              </a:lnSpc>
              <a:spcBef>
                <a:spcPts val="0"/>
              </a:spcBef>
              <a:buClr>
                <a:schemeClr val="dk1"/>
              </a:buClr>
              <a:buSzPts val="2000"/>
            </a:pPr>
            <a:endParaRPr lang="en-GB" b="1">
              <a:solidFill>
                <a:schemeClr val="dk1"/>
              </a:solidFill>
              <a:latin typeface="NTFPreCursivefk" panose="03000400000000000000" pitchFamily="66" charset="0"/>
              <a:ea typeface="Arial"/>
              <a:cs typeface="Arial"/>
              <a:sym typeface="Arial"/>
            </a:endParaRPr>
          </a:p>
          <a:p>
            <a:pPr lvl="0" algn="l">
              <a:lnSpc>
                <a:spcPct val="120000"/>
              </a:lnSpc>
              <a:spcBef>
                <a:spcPts val="0"/>
              </a:spcBef>
              <a:buSzPts val="2000"/>
            </a:pPr>
            <a:r>
              <a:rPr lang="en-GB" sz="2800">
                <a:latin typeface="NTFPreCursivefk" panose="03000400000000000000" pitchFamily="66" charset="0"/>
              </a:rPr>
              <a:t>Key stage 1 children should develop fundamental movement skills, become increasingly competent and confident and access a broad range of opportunities to extend their agility, balance and coordination, individually and with others. They should be able to engage in competitive (both against self and against others) and co-operative physical activities, in a range of increasingly challenging situations. </a:t>
            </a:r>
          </a:p>
          <a:p>
            <a:pPr lvl="0" algn="l">
              <a:lnSpc>
                <a:spcPct val="120000"/>
              </a:lnSpc>
              <a:spcBef>
                <a:spcPts val="0"/>
              </a:spcBef>
              <a:buSzPts val="2000"/>
            </a:pPr>
            <a:r>
              <a:rPr lang="en-GB" sz="2800">
                <a:latin typeface="NTFPreCursivefk" panose="03000400000000000000" pitchFamily="66" charset="0"/>
              </a:rPr>
              <a:t>Children should be taught to: </a:t>
            </a:r>
          </a:p>
          <a:p>
            <a:pPr marL="342900" lvl="0" indent="-342900" algn="l">
              <a:lnSpc>
                <a:spcPct val="120000"/>
              </a:lnSpc>
              <a:spcBef>
                <a:spcPts val="0"/>
              </a:spcBef>
              <a:buSzPts val="2000"/>
              <a:buFont typeface="Arial" panose="020B0604020202020204" pitchFamily="34" charset="0"/>
              <a:buChar char="•"/>
            </a:pPr>
            <a:r>
              <a:rPr lang="en-GB" sz="2800">
                <a:latin typeface="NTFPreCursivefk" panose="03000400000000000000" pitchFamily="66" charset="0"/>
              </a:rPr>
              <a:t>master basic movements including running, jumping, throwing and catching, as well as developing balance, agility and co-ordination, and begin to apply these in a range of activities </a:t>
            </a:r>
          </a:p>
          <a:p>
            <a:pPr marL="342900" lvl="0" indent="-342900" algn="l">
              <a:lnSpc>
                <a:spcPct val="120000"/>
              </a:lnSpc>
              <a:spcBef>
                <a:spcPts val="0"/>
              </a:spcBef>
              <a:buSzPts val="2000"/>
              <a:buFont typeface="Arial" panose="020B0604020202020204" pitchFamily="34" charset="0"/>
              <a:buChar char="•"/>
            </a:pPr>
            <a:r>
              <a:rPr lang="en-GB" sz="2800">
                <a:latin typeface="NTFPreCursivefk" panose="03000400000000000000" pitchFamily="66" charset="0"/>
              </a:rPr>
              <a:t>participate in team games, developing simple tactics for attacking and defending </a:t>
            </a:r>
          </a:p>
          <a:p>
            <a:pPr marL="342900" lvl="0" indent="-342900" algn="l">
              <a:lnSpc>
                <a:spcPct val="120000"/>
              </a:lnSpc>
              <a:spcBef>
                <a:spcPts val="0"/>
              </a:spcBef>
              <a:buSzPts val="2000"/>
              <a:buFont typeface="Arial" panose="020B0604020202020204" pitchFamily="34" charset="0"/>
              <a:buChar char="•"/>
            </a:pPr>
            <a:r>
              <a:rPr lang="en-GB" sz="2800">
                <a:latin typeface="NTFPreCursivefk" panose="03000400000000000000" pitchFamily="66" charset="0"/>
              </a:rPr>
              <a:t>perform dances using simple movement patterns</a:t>
            </a:r>
            <a:endParaRPr lang="en-GB" sz="2800" b="1">
              <a:solidFill>
                <a:schemeClr val="dk1"/>
              </a:solidFill>
              <a:latin typeface="NTFPreCursivefk" panose="03000400000000000000" pitchFamily="66" charset="0"/>
              <a:ea typeface="Arial"/>
              <a:cs typeface="Arial"/>
              <a:sym typeface="Arial"/>
            </a:endParaRPr>
          </a:p>
          <a:p>
            <a:pPr marL="0" indent="0" algn="l">
              <a:spcBef>
                <a:spcPts val="0"/>
              </a:spcBef>
            </a:pPr>
            <a:endParaRPr lang="en-US" sz="2800" b="1" u="sng">
              <a:latin typeface="Calibri"/>
              <a:cs typeface="Calibri"/>
            </a:endParaRPr>
          </a:p>
          <a:p>
            <a:pPr marL="0" indent="0" algn="l">
              <a:spcBef>
                <a:spcPts val="0"/>
              </a:spcBef>
            </a:pPr>
            <a:endParaRPr lang="en-US" sz="3600" b="1" u="sng">
              <a:latin typeface="Calibri"/>
              <a:cs typeface="Calibri"/>
            </a:endParaRPr>
          </a:p>
          <a:p>
            <a:pPr marL="0" indent="0" algn="l">
              <a:spcBef>
                <a:spcPts val="0"/>
              </a:spcBef>
            </a:pPr>
            <a:endParaRPr lang="en-US" sz="1800">
              <a:latin typeface="Calibri"/>
              <a:cs typeface="Calibri"/>
            </a:endParaRPr>
          </a:p>
          <a:p>
            <a:pPr marL="0" indent="0" algn="l">
              <a:spcBef>
                <a:spcPts val="0"/>
              </a:spcBef>
            </a:pPr>
            <a:endParaRPr lang="en-US">
              <a:latin typeface="Sassoon Penpals Joined" panose="02000400000000000000" pitchFamily="50" charset="0"/>
            </a:endParaRPr>
          </a:p>
        </p:txBody>
      </p:sp>
      <p:sp>
        <p:nvSpPr>
          <p:cNvPr id="7" name="Google Shape;86;p1">
            <a:extLst>
              <a:ext uri="{FF2B5EF4-FFF2-40B4-BE49-F238E27FC236}">
                <a16:creationId xmlns:a16="http://schemas.microsoft.com/office/drawing/2014/main" id="{35C0A13E-DB34-4167-BE35-34430B985274}"/>
              </a:ext>
            </a:extLst>
          </p:cNvPr>
          <p:cNvSpPr/>
          <p:nvPr/>
        </p:nvSpPr>
        <p:spPr>
          <a:xfrm>
            <a:off x="0"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 name="Google Shape;88;p1">
            <a:extLst>
              <a:ext uri="{FF2B5EF4-FFF2-40B4-BE49-F238E27FC236}">
                <a16:creationId xmlns:a16="http://schemas.microsoft.com/office/drawing/2014/main" id="{AFF7CC67-A5A6-4737-B6CB-8709F84EA092}"/>
              </a:ext>
            </a:extLst>
          </p:cNvPr>
          <p:cNvSpPr txBox="1"/>
          <p:nvPr/>
        </p:nvSpPr>
        <p:spPr>
          <a:xfrm rot="-5400000">
            <a:off x="-545624" y="2831465"/>
            <a:ext cx="3255328"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800" b="1" i="0" u="none" strike="noStrike" cap="none">
                <a:solidFill>
                  <a:schemeClr val="lt1"/>
                </a:solidFill>
                <a:latin typeface="Calibri"/>
                <a:ea typeface="Calibri"/>
                <a:cs typeface="Calibri"/>
                <a:sym typeface="Calibri"/>
              </a:rPr>
              <a:t>Intent</a:t>
            </a:r>
            <a:endParaRPr sz="8800" b="1">
              <a:solidFill>
                <a:schemeClr val="lt1"/>
              </a:solidFill>
              <a:latin typeface="Calibri"/>
              <a:ea typeface="Calibri"/>
              <a:cs typeface="Calibri"/>
              <a:sym typeface="Calibri"/>
            </a:endParaRPr>
          </a:p>
        </p:txBody>
      </p:sp>
      <p:pic>
        <p:nvPicPr>
          <p:cNvPr id="11" name="Picture 10">
            <a:extLst>
              <a:ext uri="{FF2B5EF4-FFF2-40B4-BE49-F238E27FC236}">
                <a16:creationId xmlns:a16="http://schemas.microsoft.com/office/drawing/2014/main" id="{7FCC8260-B45E-444C-8BF2-2EFF8B57891D}"/>
              </a:ext>
            </a:extLst>
          </p:cNvPr>
          <p:cNvPicPr>
            <a:picLocks noChangeAspect="1"/>
          </p:cNvPicPr>
          <p:nvPr/>
        </p:nvPicPr>
        <p:blipFill>
          <a:blip r:embed="rId3"/>
          <a:stretch>
            <a:fillRect/>
          </a:stretch>
        </p:blipFill>
        <p:spPr>
          <a:xfrm>
            <a:off x="161778" y="137845"/>
            <a:ext cx="1828800" cy="143587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5" name="Google Shape;145;p6"/>
          <p:cNvSpPr txBox="1">
            <a:spLocks noGrp="1"/>
          </p:cNvSpPr>
          <p:nvPr>
            <p:ph type="subTitle" idx="1"/>
          </p:nvPr>
        </p:nvSpPr>
        <p:spPr>
          <a:xfrm>
            <a:off x="2470047" y="0"/>
            <a:ext cx="9526052" cy="6853936"/>
          </a:xfrm>
          <a:prstGeom prst="rect">
            <a:avLst/>
          </a:prstGeom>
          <a:noFill/>
          <a:ln>
            <a:noFill/>
          </a:ln>
        </p:spPr>
        <p:txBody>
          <a:bodyPr spcFirstLastPara="1" wrap="square" lIns="91425" tIns="45700" rIns="91425" bIns="45700" anchor="t" anchorCtr="0">
            <a:normAutofit fontScale="55000" lnSpcReduction="20000"/>
          </a:bodyPr>
          <a:lstStyle/>
          <a:p>
            <a:pPr marL="0" indent="0" algn="l">
              <a:spcBef>
                <a:spcPts val="0"/>
              </a:spcBef>
            </a:pPr>
            <a:endParaRPr lang="en-US" sz="1800"/>
          </a:p>
          <a:p>
            <a:pPr algn="l">
              <a:spcBef>
                <a:spcPts val="0"/>
              </a:spcBef>
            </a:pPr>
            <a:r>
              <a:rPr lang="en-US" sz="8000">
                <a:latin typeface="NTFPreCursivefk" panose="03000400000000000000" pitchFamily="66" charset="0"/>
              </a:rPr>
              <a:t>PE</a:t>
            </a:r>
            <a:endParaRPr lang="en-US" sz="8000" b="1">
              <a:latin typeface="NTFPreCursivefk" panose="03000400000000000000" pitchFamily="66" charset="0"/>
              <a:cs typeface="Calibri"/>
            </a:endParaRPr>
          </a:p>
          <a:p>
            <a:pPr algn="l">
              <a:spcBef>
                <a:spcPts val="0"/>
              </a:spcBef>
            </a:pPr>
            <a:endParaRPr lang="en-US" sz="4800" b="1">
              <a:latin typeface="NTFPreCursivefk" panose="03000400000000000000" pitchFamily="66" charset="0"/>
              <a:cs typeface="Calibri"/>
            </a:endParaRPr>
          </a:p>
          <a:p>
            <a:pPr algn="l">
              <a:spcBef>
                <a:spcPts val="0"/>
              </a:spcBef>
            </a:pPr>
            <a:r>
              <a:rPr lang="en-US" sz="4800" b="1" u="sng">
                <a:latin typeface="NTFPreCursivefk" panose="03000400000000000000" pitchFamily="66" charset="0"/>
                <a:cs typeface="Calibri"/>
              </a:rPr>
              <a:t>Key Stage 2: </a:t>
            </a:r>
          </a:p>
          <a:p>
            <a:pPr lvl="0" algn="l">
              <a:lnSpc>
                <a:spcPct val="120000"/>
              </a:lnSpc>
              <a:spcBef>
                <a:spcPts val="0"/>
              </a:spcBef>
              <a:buClr>
                <a:schemeClr val="dk1"/>
              </a:buClr>
              <a:buSzPts val="2000"/>
            </a:pPr>
            <a:r>
              <a:rPr lang="en-GB" sz="3600" b="1">
                <a:solidFill>
                  <a:schemeClr val="dk1"/>
                </a:solidFill>
                <a:latin typeface="NTFPreCursivefk" panose="03000400000000000000" pitchFamily="66" charset="0"/>
                <a:ea typeface="Arial"/>
                <a:cs typeface="Arial"/>
                <a:sym typeface="Arial"/>
              </a:rPr>
              <a:t>National Curriculum (KS2)</a:t>
            </a:r>
          </a:p>
          <a:p>
            <a:pPr lvl="0" algn="l">
              <a:lnSpc>
                <a:spcPct val="100000"/>
              </a:lnSpc>
              <a:spcBef>
                <a:spcPts val="0"/>
              </a:spcBef>
              <a:buClr>
                <a:schemeClr val="dk1"/>
              </a:buClr>
              <a:buSzPts val="2000"/>
            </a:pPr>
            <a:endParaRPr lang="en-GB" sz="3400" b="1">
              <a:solidFill>
                <a:schemeClr val="dk1"/>
              </a:solidFill>
              <a:latin typeface="NTFPreCursivefk" panose="03000400000000000000" pitchFamily="66" charset="0"/>
              <a:ea typeface="Arial"/>
              <a:cs typeface="Arial"/>
              <a:sym typeface="Arial"/>
            </a:endParaRPr>
          </a:p>
          <a:p>
            <a:pPr lvl="0" algn="l">
              <a:lnSpc>
                <a:spcPct val="120000"/>
              </a:lnSpc>
              <a:spcBef>
                <a:spcPts val="0"/>
              </a:spcBef>
              <a:buSzPts val="2000"/>
            </a:pPr>
            <a:r>
              <a:rPr lang="en-GB" sz="3600">
                <a:latin typeface="NTFPreCursivefk" panose="03000400000000000000" pitchFamily="66" charset="0"/>
              </a:rPr>
              <a:t>Pupils should continue to apply and develop a broader range of skills, learning how to use them in different ways and to link them to make actions and sequences of movement. They should enjoy communicating, collaborating and competing with each other. They should develop an understanding of how to improve in different physical activities and sports and learn how to evaluate and recognise their own success. </a:t>
            </a:r>
          </a:p>
          <a:p>
            <a:pPr lvl="0" algn="l">
              <a:lnSpc>
                <a:spcPct val="120000"/>
              </a:lnSpc>
              <a:spcBef>
                <a:spcPts val="0"/>
              </a:spcBef>
              <a:buSzPts val="2000"/>
            </a:pPr>
            <a:r>
              <a:rPr lang="en-GB" sz="3600">
                <a:latin typeface="NTFPreCursivefk" panose="03000400000000000000" pitchFamily="66" charset="0"/>
              </a:rPr>
              <a:t>Pupils should be taught to: </a:t>
            </a:r>
          </a:p>
          <a:p>
            <a:pPr marL="342900" lvl="0" indent="-342900" algn="l">
              <a:lnSpc>
                <a:spcPct val="120000"/>
              </a:lnSpc>
              <a:spcBef>
                <a:spcPts val="0"/>
              </a:spcBef>
              <a:buSzPts val="2000"/>
              <a:buFont typeface="Arial" panose="020B0604020202020204" pitchFamily="34" charset="0"/>
              <a:buChar char="•"/>
            </a:pPr>
            <a:r>
              <a:rPr lang="en-GB" sz="3600">
                <a:latin typeface="NTFPreCursivefk" panose="03000400000000000000" pitchFamily="66" charset="0"/>
              </a:rPr>
              <a:t>use running, jumping, throwing and catching in isolation and in combination </a:t>
            </a:r>
          </a:p>
          <a:p>
            <a:pPr marL="342900" lvl="0" indent="-342900" algn="l">
              <a:lnSpc>
                <a:spcPct val="120000"/>
              </a:lnSpc>
              <a:spcBef>
                <a:spcPts val="0"/>
              </a:spcBef>
              <a:buSzPts val="2000"/>
              <a:buFont typeface="Arial" panose="020B0604020202020204" pitchFamily="34" charset="0"/>
              <a:buChar char="•"/>
            </a:pPr>
            <a:r>
              <a:rPr lang="en-GB" sz="3600">
                <a:latin typeface="NTFPreCursivefk" panose="03000400000000000000" pitchFamily="66" charset="0"/>
              </a:rPr>
              <a:t>play competitive games, modified where appropriate [for example, badminton, basketball, cricket, football, hockey, netball, </a:t>
            </a:r>
            <a:r>
              <a:rPr lang="en-GB" sz="3600" err="1">
                <a:latin typeface="NTFPreCursivefk" panose="03000400000000000000" pitchFamily="66" charset="0"/>
              </a:rPr>
              <a:t>rounders</a:t>
            </a:r>
            <a:r>
              <a:rPr lang="en-GB" sz="3600">
                <a:latin typeface="NTFPreCursivefk" panose="03000400000000000000" pitchFamily="66" charset="0"/>
              </a:rPr>
              <a:t> and tennis], and apply basic principles suitable for attacking and defending </a:t>
            </a:r>
          </a:p>
          <a:p>
            <a:pPr marL="342900" lvl="0" indent="-342900" algn="l">
              <a:lnSpc>
                <a:spcPct val="120000"/>
              </a:lnSpc>
              <a:spcBef>
                <a:spcPts val="0"/>
              </a:spcBef>
              <a:buSzPts val="2000"/>
              <a:buFont typeface="Arial" panose="020B0604020202020204" pitchFamily="34" charset="0"/>
              <a:buChar char="•"/>
            </a:pPr>
            <a:r>
              <a:rPr lang="en-GB" sz="3600">
                <a:latin typeface="NTFPreCursivefk" panose="03000400000000000000" pitchFamily="66" charset="0"/>
              </a:rPr>
              <a:t>develop flexibility, strength, technique, control and balance [for example, through athletics and gymnastics]</a:t>
            </a:r>
          </a:p>
          <a:p>
            <a:pPr marL="342900" lvl="0" indent="-342900" algn="l">
              <a:lnSpc>
                <a:spcPct val="120000"/>
              </a:lnSpc>
              <a:spcBef>
                <a:spcPts val="0"/>
              </a:spcBef>
              <a:buSzPts val="2000"/>
              <a:buFont typeface="Arial" panose="020B0604020202020204" pitchFamily="34" charset="0"/>
              <a:buChar char="•"/>
            </a:pPr>
            <a:r>
              <a:rPr lang="en-GB" sz="3600">
                <a:latin typeface="NTFPreCursivefk" panose="03000400000000000000" pitchFamily="66" charset="0"/>
              </a:rPr>
              <a:t>perform dances using a range of movement patterns </a:t>
            </a:r>
          </a:p>
          <a:p>
            <a:pPr marL="342900" lvl="0" indent="-342900" algn="l">
              <a:lnSpc>
                <a:spcPct val="120000"/>
              </a:lnSpc>
              <a:spcBef>
                <a:spcPts val="0"/>
              </a:spcBef>
              <a:buSzPts val="2000"/>
              <a:buFont typeface="Arial" panose="020B0604020202020204" pitchFamily="34" charset="0"/>
              <a:buChar char="•"/>
            </a:pPr>
            <a:r>
              <a:rPr lang="en-GB" sz="3600">
                <a:latin typeface="NTFPreCursivefk" panose="03000400000000000000" pitchFamily="66" charset="0"/>
              </a:rPr>
              <a:t>take part in outdoor and adventurous activity challenges both individually and within a team </a:t>
            </a:r>
          </a:p>
          <a:p>
            <a:pPr marL="342900" lvl="0" indent="-342900" algn="l">
              <a:lnSpc>
                <a:spcPct val="120000"/>
              </a:lnSpc>
              <a:spcBef>
                <a:spcPts val="0"/>
              </a:spcBef>
              <a:buSzPts val="2000"/>
              <a:buFont typeface="Arial" panose="020B0604020202020204" pitchFamily="34" charset="0"/>
              <a:buChar char="•"/>
            </a:pPr>
            <a:r>
              <a:rPr lang="en-GB" sz="3600">
                <a:latin typeface="NTFPreCursivefk" panose="03000400000000000000" pitchFamily="66" charset="0"/>
              </a:rPr>
              <a:t>compare their performances with previous ones and demonstrate improvement to achieve their personal best.</a:t>
            </a:r>
            <a:endParaRPr lang="en-US" sz="3600" b="1" u="sng">
              <a:latin typeface="NTFPreCursivefk" panose="03000400000000000000" pitchFamily="66" charset="0"/>
              <a:cs typeface="Calibri"/>
            </a:endParaRPr>
          </a:p>
          <a:p>
            <a:pPr marL="0" indent="0" algn="l">
              <a:lnSpc>
                <a:spcPct val="120000"/>
              </a:lnSpc>
              <a:spcBef>
                <a:spcPts val="0"/>
              </a:spcBef>
            </a:pPr>
            <a:r>
              <a:rPr lang="en-US">
                <a:latin typeface="Calibri"/>
                <a:cs typeface="Calibri"/>
              </a:rPr>
              <a:t> </a:t>
            </a:r>
            <a:endParaRPr lang="en-US" sz="3200">
              <a:latin typeface="Calibri"/>
              <a:cs typeface="Calibri"/>
            </a:endParaRPr>
          </a:p>
          <a:p>
            <a:pPr marL="0" indent="0" algn="l">
              <a:spcBef>
                <a:spcPts val="0"/>
              </a:spcBef>
            </a:pPr>
            <a:endParaRPr lang="en-US" sz="1800">
              <a:latin typeface="Calibri"/>
              <a:cs typeface="Calibri"/>
            </a:endParaRPr>
          </a:p>
        </p:txBody>
      </p:sp>
      <p:sp>
        <p:nvSpPr>
          <p:cNvPr id="7" name="Google Shape;86;p1">
            <a:extLst>
              <a:ext uri="{FF2B5EF4-FFF2-40B4-BE49-F238E27FC236}">
                <a16:creationId xmlns:a16="http://schemas.microsoft.com/office/drawing/2014/main" id="{29039EEB-6817-4167-B7BF-3BE7366A8902}"/>
              </a:ext>
            </a:extLst>
          </p:cNvPr>
          <p:cNvSpPr/>
          <p:nvPr/>
        </p:nvSpPr>
        <p:spPr>
          <a:xfrm>
            <a:off x="0"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 name="Google Shape;88;p1">
            <a:extLst>
              <a:ext uri="{FF2B5EF4-FFF2-40B4-BE49-F238E27FC236}">
                <a16:creationId xmlns:a16="http://schemas.microsoft.com/office/drawing/2014/main" id="{CAAED838-C02D-46E0-B156-8B2B7305B356}"/>
              </a:ext>
            </a:extLst>
          </p:cNvPr>
          <p:cNvSpPr txBox="1"/>
          <p:nvPr/>
        </p:nvSpPr>
        <p:spPr>
          <a:xfrm rot="-5400000">
            <a:off x="-545624" y="2831465"/>
            <a:ext cx="3255328"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800" b="1" i="0" u="none" strike="noStrike" cap="none">
                <a:solidFill>
                  <a:schemeClr val="lt1"/>
                </a:solidFill>
                <a:latin typeface="Calibri"/>
                <a:ea typeface="Calibri"/>
                <a:cs typeface="Calibri"/>
                <a:sym typeface="Calibri"/>
              </a:rPr>
              <a:t>Intent</a:t>
            </a:r>
            <a:endParaRPr sz="8800" b="1">
              <a:solidFill>
                <a:schemeClr val="lt1"/>
              </a:solidFill>
              <a:latin typeface="Calibri"/>
              <a:ea typeface="Calibri"/>
              <a:cs typeface="Calibri"/>
              <a:sym typeface="Calibri"/>
            </a:endParaRPr>
          </a:p>
        </p:txBody>
      </p:sp>
      <p:pic>
        <p:nvPicPr>
          <p:cNvPr id="11" name="Picture 10">
            <a:extLst>
              <a:ext uri="{FF2B5EF4-FFF2-40B4-BE49-F238E27FC236}">
                <a16:creationId xmlns:a16="http://schemas.microsoft.com/office/drawing/2014/main" id="{3643407C-E617-47F2-B51C-14AF46B65E2C}"/>
              </a:ext>
            </a:extLst>
          </p:cNvPr>
          <p:cNvPicPr>
            <a:picLocks noChangeAspect="1"/>
          </p:cNvPicPr>
          <p:nvPr/>
        </p:nvPicPr>
        <p:blipFill>
          <a:blip r:embed="rId3"/>
          <a:stretch>
            <a:fillRect/>
          </a:stretch>
        </p:blipFill>
        <p:spPr>
          <a:xfrm>
            <a:off x="161778" y="137845"/>
            <a:ext cx="1828800" cy="1435879"/>
          </a:xfrm>
          <a:prstGeom prst="rect">
            <a:avLst/>
          </a:prstGeom>
        </p:spPr>
      </p:pic>
    </p:spTree>
    <p:extLst>
      <p:ext uri="{BB962C8B-B14F-4D97-AF65-F5344CB8AC3E}">
        <p14:creationId xmlns:p14="http://schemas.microsoft.com/office/powerpoint/2010/main" val="411387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7" name="Google Shape;107;p3"/>
          <p:cNvSpPr txBox="1">
            <a:spLocks noGrp="1"/>
          </p:cNvSpPr>
          <p:nvPr>
            <p:ph type="ctrTitle"/>
          </p:nvPr>
        </p:nvSpPr>
        <p:spPr>
          <a:xfrm>
            <a:off x="2266950" y="37151"/>
            <a:ext cx="9144000" cy="871538"/>
          </a:xfrm>
          <a:prstGeom prst="rect">
            <a:avLst/>
          </a:prstGeom>
          <a:noFill/>
          <a:ln>
            <a:noFill/>
          </a:ln>
        </p:spPr>
        <p:txBody>
          <a:bodyPr spcFirstLastPara="1" wrap="square" lIns="91425" tIns="45700" rIns="91425" bIns="45700" anchor="b" anchorCtr="0">
            <a:normAutofit/>
          </a:bodyPr>
          <a:lstStyle/>
          <a:p>
            <a:pPr marL="0" lvl="0" indent="0" algn="ctr">
              <a:lnSpc>
                <a:spcPct val="90000"/>
              </a:lnSpc>
              <a:spcBef>
                <a:spcPts val="0"/>
              </a:spcBef>
              <a:spcAft>
                <a:spcPts val="0"/>
              </a:spcAft>
              <a:buNone/>
            </a:pPr>
            <a:r>
              <a:rPr lang="en-US" sz="4400" b="1">
                <a:latin typeface="Calibri"/>
                <a:cs typeface="Calibri"/>
              </a:rPr>
              <a:t>EYFS</a:t>
            </a:r>
            <a:endParaRPr lang="en-US">
              <a:latin typeface="Calibri"/>
              <a:cs typeface="Calibri"/>
            </a:endParaRPr>
          </a:p>
        </p:txBody>
      </p:sp>
      <p:sp>
        <p:nvSpPr>
          <p:cNvPr id="112" name="Google Shape;112;p3"/>
          <p:cNvSpPr txBox="1">
            <a:spLocks noGrp="1"/>
          </p:cNvSpPr>
          <p:nvPr>
            <p:ph type="subTitle" idx="1"/>
          </p:nvPr>
        </p:nvSpPr>
        <p:spPr>
          <a:xfrm>
            <a:off x="2698270" y="1406592"/>
            <a:ext cx="9296356" cy="5731195"/>
          </a:xfrm>
          <a:prstGeom prst="rect">
            <a:avLst/>
          </a:prstGeom>
          <a:noFill/>
          <a:ln>
            <a:noFill/>
          </a:ln>
        </p:spPr>
        <p:txBody>
          <a:bodyPr spcFirstLastPara="1" wrap="square" lIns="91425" tIns="45700" rIns="91425" bIns="45700" anchor="t" anchorCtr="0">
            <a:noAutofit/>
          </a:bodyPr>
          <a:lstStyle/>
          <a:p>
            <a:r>
              <a:rPr lang="en-GB" sz="3600">
                <a:latin typeface="NTFPreCursivefk" panose="03000400000000000000" pitchFamily="66" charset="0"/>
              </a:rPr>
              <a:t>The most relevant Early Years outcomes for PE are taken from the following areas of learning:</a:t>
            </a:r>
          </a:p>
          <a:p>
            <a:endParaRPr lang="en-GB" sz="3600">
              <a:latin typeface="NTFPreCursivefk" panose="03000400000000000000" pitchFamily="66" charset="0"/>
            </a:endParaRPr>
          </a:p>
          <a:p>
            <a:r>
              <a:rPr lang="en-GB" sz="3600">
                <a:latin typeface="NTFPreCursivefk" panose="03000400000000000000" pitchFamily="66" charset="0"/>
              </a:rPr>
              <a:t> • Physical Development</a:t>
            </a:r>
          </a:p>
          <a:p>
            <a:endParaRPr lang="en-GB" sz="3600">
              <a:latin typeface="NTFPreCursivefk" panose="03000400000000000000" pitchFamily="66" charset="0"/>
            </a:endParaRPr>
          </a:p>
          <a:p>
            <a:r>
              <a:rPr lang="en-GB" sz="3600">
                <a:latin typeface="NTFPreCursivefk" panose="03000400000000000000" pitchFamily="66" charset="0"/>
              </a:rPr>
              <a:t> • Expressive Arts and Design</a:t>
            </a:r>
          </a:p>
          <a:p>
            <a:pPr marL="0" lvl="0" indent="0" algn="ctr" rtl="0">
              <a:lnSpc>
                <a:spcPct val="90000"/>
              </a:lnSpc>
              <a:spcBef>
                <a:spcPts val="1000"/>
              </a:spcBef>
              <a:spcAft>
                <a:spcPts val="0"/>
              </a:spcAft>
              <a:buClr>
                <a:schemeClr val="dk1"/>
              </a:buClr>
              <a:buSzPts val="2000"/>
              <a:buNone/>
            </a:pPr>
            <a:endParaRPr sz="2000"/>
          </a:p>
        </p:txBody>
      </p:sp>
      <p:sp>
        <p:nvSpPr>
          <p:cNvPr id="113" name="Google Shape;113;p3"/>
          <p:cNvSpPr/>
          <p:nvPr/>
        </p:nvSpPr>
        <p:spPr>
          <a:xfrm>
            <a:off x="0" y="0"/>
            <a:ext cx="12192000" cy="15875"/>
          </a:xfrm>
          <a:prstGeom prst="rect">
            <a:avLst/>
          </a:prstGeom>
          <a:solidFill>
            <a:srgbClr val="000000"/>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 name="Google Shape;86;p1">
            <a:extLst>
              <a:ext uri="{FF2B5EF4-FFF2-40B4-BE49-F238E27FC236}">
                <a16:creationId xmlns:a16="http://schemas.microsoft.com/office/drawing/2014/main" id="{58602E39-170F-4CA8-B270-80098F1CA1B6}"/>
              </a:ext>
            </a:extLst>
          </p:cNvPr>
          <p:cNvSpPr/>
          <p:nvPr/>
        </p:nvSpPr>
        <p:spPr>
          <a:xfrm>
            <a:off x="0"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 name="Google Shape;88;p1">
            <a:extLst>
              <a:ext uri="{FF2B5EF4-FFF2-40B4-BE49-F238E27FC236}">
                <a16:creationId xmlns:a16="http://schemas.microsoft.com/office/drawing/2014/main" id="{9A1CFF53-4FC4-4006-A5B0-D77088441518}"/>
              </a:ext>
            </a:extLst>
          </p:cNvPr>
          <p:cNvSpPr txBox="1"/>
          <p:nvPr/>
        </p:nvSpPr>
        <p:spPr>
          <a:xfrm rot="-5400000">
            <a:off x="-545624" y="2831465"/>
            <a:ext cx="3255328"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800" b="1" i="0" u="none" strike="noStrike" cap="none">
                <a:solidFill>
                  <a:schemeClr val="lt1"/>
                </a:solidFill>
                <a:latin typeface="Calibri"/>
                <a:ea typeface="Calibri"/>
                <a:cs typeface="Calibri"/>
                <a:sym typeface="Calibri"/>
              </a:rPr>
              <a:t>Intent</a:t>
            </a:r>
            <a:endParaRPr sz="8800" b="1">
              <a:solidFill>
                <a:schemeClr val="lt1"/>
              </a:solidFill>
              <a:latin typeface="Calibri"/>
              <a:ea typeface="Calibri"/>
              <a:cs typeface="Calibri"/>
              <a:sym typeface="Calibri"/>
            </a:endParaRPr>
          </a:p>
        </p:txBody>
      </p:sp>
      <p:pic>
        <p:nvPicPr>
          <p:cNvPr id="9" name="Picture 8">
            <a:extLst>
              <a:ext uri="{FF2B5EF4-FFF2-40B4-BE49-F238E27FC236}">
                <a16:creationId xmlns:a16="http://schemas.microsoft.com/office/drawing/2014/main" id="{14BE2B9A-2660-4FF0-839C-2642D42C3600}"/>
              </a:ext>
            </a:extLst>
          </p:cNvPr>
          <p:cNvPicPr>
            <a:picLocks noChangeAspect="1"/>
          </p:cNvPicPr>
          <p:nvPr/>
        </p:nvPicPr>
        <p:blipFill>
          <a:blip r:embed="rId3"/>
          <a:stretch>
            <a:fillRect/>
          </a:stretch>
        </p:blipFill>
        <p:spPr>
          <a:xfrm>
            <a:off x="161778" y="137845"/>
            <a:ext cx="1828800" cy="1435879"/>
          </a:xfrm>
          <a:prstGeom prst="rect">
            <a:avLst/>
          </a:prstGeom>
        </p:spPr>
      </p:pic>
    </p:spTree>
    <p:extLst>
      <p:ext uri="{BB962C8B-B14F-4D97-AF65-F5344CB8AC3E}">
        <p14:creationId xmlns:p14="http://schemas.microsoft.com/office/powerpoint/2010/main" val="2020405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5" name="Google Shape;145;p6"/>
          <p:cNvSpPr txBox="1">
            <a:spLocks noGrp="1"/>
          </p:cNvSpPr>
          <p:nvPr>
            <p:ph type="subTitle" idx="1"/>
          </p:nvPr>
        </p:nvSpPr>
        <p:spPr>
          <a:xfrm>
            <a:off x="2470047" y="392022"/>
            <a:ext cx="9310392" cy="6191657"/>
          </a:xfrm>
          <a:prstGeom prst="rect">
            <a:avLst/>
          </a:prstGeom>
          <a:noFill/>
          <a:ln>
            <a:noFill/>
          </a:ln>
        </p:spPr>
        <p:txBody>
          <a:bodyPr spcFirstLastPara="1" vert="horz" wrap="square" lIns="91425" tIns="45700" rIns="91425" bIns="45700" rtlCol="0" anchor="t" anchorCtr="0">
            <a:noAutofit/>
          </a:bodyPr>
          <a:lstStyle/>
          <a:p>
            <a:pPr algn="l">
              <a:spcBef>
                <a:spcPts val="0"/>
              </a:spcBef>
            </a:pPr>
            <a:r>
              <a:rPr lang="en-GB" sz="4000" b="1">
                <a:latin typeface="NTFPreCursivefk" panose="03000400000000000000" pitchFamily="66" charset="0"/>
                <a:ea typeface="Calibri"/>
                <a:cs typeface="Calibri"/>
                <a:sym typeface="Calibri"/>
              </a:rPr>
              <a:t>Cross Curricular Links</a:t>
            </a:r>
          </a:p>
          <a:p>
            <a:pPr algn="l">
              <a:spcBef>
                <a:spcPts val="0"/>
              </a:spcBef>
            </a:pPr>
            <a:endParaRPr lang="en-GB" sz="2200" b="1">
              <a:latin typeface="NTFPreCursivefk" panose="03000400000000000000" pitchFamily="66" charset="0"/>
              <a:cs typeface="Calibri"/>
              <a:sym typeface="Calibri"/>
            </a:endParaRPr>
          </a:p>
          <a:p>
            <a:pPr lvl="0" algn="l">
              <a:spcBef>
                <a:spcPts val="0"/>
              </a:spcBef>
            </a:pPr>
            <a:r>
              <a:rPr lang="en-GB" sz="2800">
                <a:solidFill>
                  <a:schemeClr val="dk1"/>
                </a:solidFill>
                <a:latin typeface="NTFPreCursivefk" panose="03000400000000000000" pitchFamily="66" charset="0"/>
                <a:ea typeface="Calibri"/>
                <a:cs typeface="Calibri"/>
                <a:sym typeface="Calibri"/>
              </a:rPr>
              <a:t>Physical Education provides opportunities for pupils to develop the key skills of:</a:t>
            </a:r>
            <a:endParaRPr lang="en-GB">
              <a:latin typeface="NTFPreCursivefk" panose="03000400000000000000" pitchFamily="66" charset="0"/>
            </a:endParaRPr>
          </a:p>
          <a:p>
            <a:pPr lvl="0" algn="l">
              <a:spcBef>
                <a:spcPts val="0"/>
              </a:spcBef>
            </a:pPr>
            <a:endParaRPr lang="en-GB" sz="2800">
              <a:solidFill>
                <a:schemeClr val="dk1"/>
              </a:solidFill>
              <a:latin typeface="NTFPreCursivefk" panose="03000400000000000000" pitchFamily="66" charset="0"/>
              <a:ea typeface="Calibri"/>
              <a:cs typeface="Calibri"/>
              <a:sym typeface="Calibri"/>
            </a:endParaRPr>
          </a:p>
          <a:p>
            <a:pPr marL="285750" indent="-285750" algn="l">
              <a:buClr>
                <a:schemeClr val="dk1"/>
              </a:buClr>
              <a:buSzPts val="2000"/>
              <a:buFont typeface="Arial"/>
              <a:buChar char="•"/>
            </a:pPr>
            <a:r>
              <a:rPr lang="en-GB" sz="2800">
                <a:solidFill>
                  <a:schemeClr val="dk1"/>
                </a:solidFill>
                <a:latin typeface="NTFPreCursivefk" panose="03000400000000000000" pitchFamily="66" charset="0"/>
                <a:ea typeface="Calibri"/>
                <a:cs typeface="Calibri"/>
                <a:sym typeface="Calibri"/>
              </a:rPr>
              <a:t>Communication and teamwork </a:t>
            </a:r>
          </a:p>
          <a:p>
            <a:pPr marL="285750" lvl="0" indent="-285750" algn="l">
              <a:spcBef>
                <a:spcPts val="0"/>
              </a:spcBef>
              <a:buClr>
                <a:schemeClr val="dk1"/>
              </a:buClr>
              <a:buSzPts val="2000"/>
              <a:buFont typeface="Arial"/>
              <a:buChar char="•"/>
            </a:pPr>
            <a:r>
              <a:rPr lang="en-GB" sz="2800">
                <a:solidFill>
                  <a:schemeClr val="dk1"/>
                </a:solidFill>
                <a:latin typeface="NTFPreCursivefk" panose="03000400000000000000" pitchFamily="66" charset="0"/>
                <a:ea typeface="Calibri"/>
                <a:cs typeface="Calibri"/>
                <a:sym typeface="Calibri"/>
              </a:rPr>
              <a:t>Music and Dance</a:t>
            </a:r>
          </a:p>
          <a:p>
            <a:pPr marL="285750" lvl="0" indent="-285750" algn="l">
              <a:spcBef>
                <a:spcPts val="0"/>
              </a:spcBef>
              <a:buClr>
                <a:schemeClr val="dk1"/>
              </a:buClr>
              <a:buSzPts val="2000"/>
              <a:buFont typeface="Arial"/>
              <a:buChar char="•"/>
            </a:pPr>
            <a:r>
              <a:rPr lang="en-GB" sz="2800">
                <a:solidFill>
                  <a:schemeClr val="dk1"/>
                </a:solidFill>
                <a:latin typeface="NTFPreCursivefk" panose="03000400000000000000" pitchFamily="66" charset="0"/>
                <a:cs typeface="Calibri"/>
                <a:sym typeface="Calibri"/>
              </a:rPr>
              <a:t>PSHE</a:t>
            </a:r>
          </a:p>
          <a:p>
            <a:pPr marL="285750" lvl="0" indent="-285750" algn="l">
              <a:spcBef>
                <a:spcPts val="0"/>
              </a:spcBef>
              <a:buClr>
                <a:schemeClr val="dk1"/>
              </a:buClr>
              <a:buSzPts val="2000"/>
              <a:buFont typeface="Arial"/>
              <a:buChar char="•"/>
            </a:pPr>
            <a:r>
              <a:rPr lang="en-GB" sz="2800">
                <a:solidFill>
                  <a:schemeClr val="dk1"/>
                </a:solidFill>
                <a:latin typeface="NTFPreCursivefk" panose="03000400000000000000" pitchFamily="66" charset="0"/>
                <a:cs typeface="Calibri"/>
                <a:sym typeface="Calibri"/>
              </a:rPr>
              <a:t>Science</a:t>
            </a:r>
          </a:p>
          <a:p>
            <a:pPr marL="285750" lvl="0" indent="-285750" algn="l">
              <a:spcBef>
                <a:spcPts val="0"/>
              </a:spcBef>
              <a:buClr>
                <a:schemeClr val="dk1"/>
              </a:buClr>
              <a:buSzPts val="2000"/>
              <a:buFont typeface="Arial"/>
              <a:buChar char="•"/>
            </a:pPr>
            <a:r>
              <a:rPr lang="en-GB" sz="2800">
                <a:solidFill>
                  <a:schemeClr val="dk1"/>
                </a:solidFill>
                <a:latin typeface="NTFPreCursivefk" panose="03000400000000000000" pitchFamily="66" charset="0"/>
                <a:cs typeface="Calibri"/>
                <a:sym typeface="Calibri"/>
              </a:rPr>
              <a:t>Math</a:t>
            </a:r>
          </a:p>
          <a:p>
            <a:pPr marL="285750" lvl="0" indent="-285750" algn="l">
              <a:spcBef>
                <a:spcPts val="0"/>
              </a:spcBef>
              <a:buClr>
                <a:schemeClr val="dk1"/>
              </a:buClr>
              <a:buSzPts val="2000"/>
              <a:buFont typeface="Arial"/>
              <a:buChar char="•"/>
            </a:pPr>
            <a:r>
              <a:rPr lang="en-GB" sz="2800">
                <a:solidFill>
                  <a:schemeClr val="dk1"/>
                </a:solidFill>
                <a:latin typeface="NTFPreCursivefk" panose="03000400000000000000" pitchFamily="66" charset="0"/>
                <a:cs typeface="Calibri"/>
                <a:sym typeface="Calibri"/>
              </a:rPr>
              <a:t>Geography</a:t>
            </a:r>
            <a:endParaRPr lang="en-GB">
              <a:solidFill>
                <a:schemeClr val="dk1"/>
              </a:solidFill>
              <a:latin typeface="NTFPreCursivefk" panose="03000400000000000000" pitchFamily="66" charset="0"/>
            </a:endParaRPr>
          </a:p>
          <a:p>
            <a:pPr algn="l">
              <a:spcBef>
                <a:spcPts val="0"/>
              </a:spcBef>
            </a:pPr>
            <a:endParaRPr lang="en-US" sz="2200">
              <a:cs typeface="Calibri"/>
            </a:endParaRPr>
          </a:p>
        </p:txBody>
      </p:sp>
      <p:sp>
        <p:nvSpPr>
          <p:cNvPr id="8" name="Google Shape;86;p1">
            <a:extLst>
              <a:ext uri="{FF2B5EF4-FFF2-40B4-BE49-F238E27FC236}">
                <a16:creationId xmlns:a16="http://schemas.microsoft.com/office/drawing/2014/main" id="{0181247D-7641-4C32-AC0E-E86610DA7C91}"/>
              </a:ext>
            </a:extLst>
          </p:cNvPr>
          <p:cNvSpPr/>
          <p:nvPr/>
        </p:nvSpPr>
        <p:spPr>
          <a:xfrm>
            <a:off x="0"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 name="Google Shape;88;p1">
            <a:extLst>
              <a:ext uri="{FF2B5EF4-FFF2-40B4-BE49-F238E27FC236}">
                <a16:creationId xmlns:a16="http://schemas.microsoft.com/office/drawing/2014/main" id="{7C95CE7B-DADD-4CA3-807D-B24FC4C7AB73}"/>
              </a:ext>
            </a:extLst>
          </p:cNvPr>
          <p:cNvSpPr txBox="1"/>
          <p:nvPr/>
        </p:nvSpPr>
        <p:spPr>
          <a:xfrm rot="-5400000">
            <a:off x="-545624" y="2831465"/>
            <a:ext cx="3255328"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800" b="1" i="0" u="none" strike="noStrike" cap="none">
                <a:solidFill>
                  <a:schemeClr val="lt1"/>
                </a:solidFill>
                <a:latin typeface="Calibri"/>
                <a:ea typeface="Calibri"/>
                <a:cs typeface="Calibri"/>
                <a:sym typeface="Calibri"/>
              </a:rPr>
              <a:t>Intent</a:t>
            </a:r>
            <a:endParaRPr sz="8800" b="1">
              <a:solidFill>
                <a:schemeClr val="lt1"/>
              </a:solidFill>
              <a:latin typeface="Calibri"/>
              <a:ea typeface="Calibri"/>
              <a:cs typeface="Calibri"/>
              <a:sym typeface="Calibri"/>
            </a:endParaRPr>
          </a:p>
        </p:txBody>
      </p:sp>
      <p:pic>
        <p:nvPicPr>
          <p:cNvPr id="7" name="Picture 6">
            <a:extLst>
              <a:ext uri="{FF2B5EF4-FFF2-40B4-BE49-F238E27FC236}">
                <a16:creationId xmlns:a16="http://schemas.microsoft.com/office/drawing/2014/main" id="{A173D0C5-372B-4A40-900E-37C09E70107B}"/>
              </a:ext>
            </a:extLst>
          </p:cNvPr>
          <p:cNvPicPr>
            <a:picLocks noChangeAspect="1"/>
          </p:cNvPicPr>
          <p:nvPr/>
        </p:nvPicPr>
        <p:blipFill>
          <a:blip r:embed="rId3"/>
          <a:stretch>
            <a:fillRect/>
          </a:stretch>
        </p:blipFill>
        <p:spPr>
          <a:xfrm>
            <a:off x="161778" y="137845"/>
            <a:ext cx="1828800" cy="1435879"/>
          </a:xfrm>
          <a:prstGeom prst="rect">
            <a:avLst/>
          </a:prstGeom>
        </p:spPr>
      </p:pic>
    </p:spTree>
    <p:extLst>
      <p:ext uri="{BB962C8B-B14F-4D97-AF65-F5344CB8AC3E}">
        <p14:creationId xmlns:p14="http://schemas.microsoft.com/office/powerpoint/2010/main" val="50472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5" name="Google Shape;245;p15"/>
          <p:cNvSpPr txBox="1"/>
          <p:nvPr/>
        </p:nvSpPr>
        <p:spPr>
          <a:xfrm>
            <a:off x="2637305" y="585226"/>
            <a:ext cx="9172754" cy="4918015"/>
          </a:xfrm>
          <a:prstGeom prst="rect">
            <a:avLst/>
          </a:prstGeom>
          <a:noFill/>
          <a:ln>
            <a:noFill/>
          </a:ln>
        </p:spPr>
        <p:txBody>
          <a:bodyPr spcFirstLastPara="1" wrap="square" lIns="91425" tIns="45700" rIns="91425" bIns="45700" anchor="b" anchorCtr="0">
            <a:normAutofit fontScale="97500"/>
          </a:bodyPr>
          <a:lstStyle/>
          <a:p>
            <a:pPr algn="ctr">
              <a:lnSpc>
                <a:spcPct val="90000"/>
              </a:lnSpc>
            </a:pPr>
            <a:r>
              <a:rPr lang="en-US" sz="12000" b="1">
                <a:solidFill>
                  <a:schemeClr val="dk1"/>
                </a:solidFill>
                <a:latin typeface="NTFPreCursivefk" panose="03000400000000000000" pitchFamily="66" charset="0"/>
                <a:ea typeface="Calibri"/>
                <a:cs typeface="Calibri"/>
                <a:sym typeface="Calibri"/>
              </a:rPr>
              <a:t>PE</a:t>
            </a:r>
            <a:endParaRPr lang="en-US" sz="6600" b="1">
              <a:solidFill>
                <a:schemeClr val="dk1"/>
              </a:solidFill>
              <a:latin typeface="NTFPreCursivefk" panose="03000400000000000000" pitchFamily="66" charset="0"/>
              <a:ea typeface="Calibri"/>
              <a:cs typeface="Calibri"/>
            </a:endParaRPr>
          </a:p>
          <a:p>
            <a:pPr marL="0" marR="0" lvl="0" indent="0" algn="ctr">
              <a:lnSpc>
                <a:spcPct val="90000"/>
              </a:lnSpc>
              <a:spcBef>
                <a:spcPts val="0"/>
              </a:spcBef>
              <a:spcAft>
                <a:spcPts val="0"/>
              </a:spcAft>
              <a:buNone/>
            </a:pPr>
            <a:br>
              <a:rPr lang="en-US" sz="12000" b="1">
                <a:latin typeface="NTFPreCursivefk" panose="03000400000000000000" pitchFamily="66" charset="0"/>
                <a:ea typeface="Calibri"/>
                <a:cs typeface="Calibri"/>
              </a:rPr>
            </a:br>
            <a:r>
              <a:rPr lang="en-US" sz="6600" b="1">
                <a:solidFill>
                  <a:schemeClr val="dk1"/>
                </a:solidFill>
                <a:latin typeface="NTFPreCursivefk" panose="03000400000000000000" pitchFamily="66" charset="0"/>
                <a:ea typeface="Calibri"/>
                <a:cs typeface="Calibri"/>
                <a:sym typeface="Calibri"/>
              </a:rPr>
              <a:t>Implementation</a:t>
            </a:r>
            <a:endParaRPr lang="en-US" sz="6600" b="1">
              <a:solidFill>
                <a:schemeClr val="dk1"/>
              </a:solidFill>
              <a:latin typeface="NTFPreCursivefk" panose="03000400000000000000" pitchFamily="66" charset="0"/>
              <a:ea typeface="Calibri"/>
              <a:cs typeface="Calibri"/>
            </a:endParaRPr>
          </a:p>
        </p:txBody>
      </p:sp>
      <p:sp>
        <p:nvSpPr>
          <p:cNvPr id="8" name="Google Shape;86;p1">
            <a:extLst>
              <a:ext uri="{FF2B5EF4-FFF2-40B4-BE49-F238E27FC236}">
                <a16:creationId xmlns:a16="http://schemas.microsoft.com/office/drawing/2014/main" id="{67182A32-80EE-4D4C-A6B0-02525D200177}"/>
              </a:ext>
            </a:extLst>
          </p:cNvPr>
          <p:cNvSpPr/>
          <p:nvPr/>
        </p:nvSpPr>
        <p:spPr>
          <a:xfrm>
            <a:off x="9295"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 name="Google Shape;88;p1">
            <a:extLst>
              <a:ext uri="{FF2B5EF4-FFF2-40B4-BE49-F238E27FC236}">
                <a16:creationId xmlns:a16="http://schemas.microsoft.com/office/drawing/2014/main" id="{8CFFBD99-CF48-4A97-B488-92165E9A8A6F}"/>
              </a:ext>
            </a:extLst>
          </p:cNvPr>
          <p:cNvSpPr txBox="1"/>
          <p:nvPr/>
        </p:nvSpPr>
        <p:spPr>
          <a:xfrm rot="-5400000">
            <a:off x="-445250" y="3365715"/>
            <a:ext cx="3255328"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i="0" u="none" strike="noStrike" cap="none">
                <a:solidFill>
                  <a:schemeClr val="lt1"/>
                </a:solidFill>
                <a:latin typeface="Calibri"/>
                <a:ea typeface="Calibri"/>
                <a:cs typeface="Calibri"/>
                <a:sym typeface="Calibri"/>
              </a:rPr>
              <a:t>Implementation</a:t>
            </a:r>
            <a:endParaRPr sz="3600" b="1">
              <a:solidFill>
                <a:schemeClr val="lt1"/>
              </a:solidFill>
              <a:latin typeface="Calibri"/>
              <a:ea typeface="Calibri"/>
              <a:cs typeface="Calibri"/>
              <a:sym typeface="Calibri"/>
            </a:endParaRPr>
          </a:p>
        </p:txBody>
      </p:sp>
      <p:pic>
        <p:nvPicPr>
          <p:cNvPr id="7" name="Picture 6">
            <a:extLst>
              <a:ext uri="{FF2B5EF4-FFF2-40B4-BE49-F238E27FC236}">
                <a16:creationId xmlns:a16="http://schemas.microsoft.com/office/drawing/2014/main" id="{50AFF8AA-52F4-4BD2-90FF-8147C616E5F9}"/>
              </a:ext>
            </a:extLst>
          </p:cNvPr>
          <p:cNvPicPr>
            <a:picLocks noChangeAspect="1"/>
          </p:cNvPicPr>
          <p:nvPr/>
        </p:nvPicPr>
        <p:blipFill>
          <a:blip r:embed="rId3"/>
          <a:stretch>
            <a:fillRect/>
          </a:stretch>
        </p:blipFill>
        <p:spPr>
          <a:xfrm>
            <a:off x="161778" y="137845"/>
            <a:ext cx="1828800" cy="1435879"/>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ef753ac-1ab9-4312-8ea8-d40ca44b07da">
      <Terms xmlns="http://schemas.microsoft.com/office/infopath/2007/PartnerControls"/>
    </lcf76f155ced4ddcb4097134ff3c332f>
    <TaxCatchAll xmlns="dbec8b44-f7c6-40ed-bdf6-cd9199a1ce7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7357AAB1DFA674FA83BF637397B3A55" ma:contentTypeVersion="17" ma:contentTypeDescription="Create a new document." ma:contentTypeScope="" ma:versionID="96253a2e40ea2b4681de5eab12d58011">
  <xsd:schema xmlns:xsd="http://www.w3.org/2001/XMLSchema" xmlns:xs="http://www.w3.org/2001/XMLSchema" xmlns:p="http://schemas.microsoft.com/office/2006/metadata/properties" xmlns:ns2="8ef753ac-1ab9-4312-8ea8-d40ca44b07da" xmlns:ns3="dbec8b44-f7c6-40ed-bdf6-cd9199a1ce7f" targetNamespace="http://schemas.microsoft.com/office/2006/metadata/properties" ma:root="true" ma:fieldsID="4079c9c4125636a2f237840e66160e1e" ns2:_="" ns3:_="">
    <xsd:import namespace="8ef753ac-1ab9-4312-8ea8-d40ca44b07da"/>
    <xsd:import namespace="dbec8b44-f7c6-40ed-bdf6-cd9199a1ce7f"/>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LengthInSecond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f753ac-1ab9-4312-8ea8-d40ca44b07d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4a324f7d-4130-4e3b-92bc-b3d938f1e27f" ma:termSetId="09814cd3-568e-fe90-9814-8d621ff8fb84" ma:anchorId="fba54fb3-c3e1-fe81-a776-ca4b69148c4d" ma:open="true" ma:isKeyword="false">
      <xsd:complexType>
        <xsd:sequence>
          <xsd:element ref="pc:Terms" minOccurs="0" maxOccurs="1"/>
        </xsd:sequence>
      </xsd:complex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bec8b44-f7c6-40ed-bdf6-cd9199a1ce7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b74735b8-827c-4f7a-9c95-b8902afce678}" ma:internalName="TaxCatchAll" ma:showField="CatchAllData" ma:web="dbec8b44-f7c6-40ed-bdf6-cd9199a1ce7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A57A23C-C3AB-4899-8325-EB9460CB139D}">
  <ds:schemaRefs>
    <ds:schemaRef ds:uri="http://schemas.microsoft.com/office/infopath/2007/PartnerControl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purl.org/dc/terms/"/>
    <ds:schemaRef ds:uri="http://www.w3.org/XML/1998/namespace"/>
    <ds:schemaRef ds:uri="dbec8b44-f7c6-40ed-bdf6-cd9199a1ce7f"/>
    <ds:schemaRef ds:uri="8ef753ac-1ab9-4312-8ea8-d40ca44b07da"/>
    <ds:schemaRef ds:uri="http://purl.org/dc/dcmitype/"/>
  </ds:schemaRefs>
</ds:datastoreItem>
</file>

<file path=customXml/itemProps2.xml><?xml version="1.0" encoding="utf-8"?>
<ds:datastoreItem xmlns:ds="http://schemas.openxmlformats.org/officeDocument/2006/customXml" ds:itemID="{687FAD3D-C0CA-4925-AB2D-27A90746EDF7}">
  <ds:schemaRefs>
    <ds:schemaRef ds:uri="http://schemas.microsoft.com/sharepoint/v3/contenttype/forms"/>
  </ds:schemaRefs>
</ds:datastoreItem>
</file>

<file path=customXml/itemProps3.xml><?xml version="1.0" encoding="utf-8"?>
<ds:datastoreItem xmlns:ds="http://schemas.openxmlformats.org/officeDocument/2006/customXml" ds:itemID="{93897CE9-EBF6-45BF-896A-352779E36D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ef753ac-1ab9-4312-8ea8-d40ca44b07da"/>
    <ds:schemaRef ds:uri="dbec8b44-f7c6-40ed-bdf6-cd9199a1ce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TotalTime>
  <Words>2650</Words>
  <Application>Microsoft Office PowerPoint</Application>
  <PresentationFormat>Widescreen</PresentationFormat>
  <Paragraphs>223</Paragraphs>
  <Slides>30</Slides>
  <Notes>30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30</vt:i4>
      </vt:variant>
    </vt:vector>
  </HeadingPairs>
  <TitlesOfParts>
    <vt:vector size="40" baseType="lpstr">
      <vt:lpstr>Arial</vt:lpstr>
      <vt:lpstr>Calibri</vt:lpstr>
      <vt:lpstr>Calibri Light</vt:lpstr>
      <vt:lpstr>NTFPreCursive</vt:lpstr>
      <vt:lpstr>NTFPreCursivefk</vt:lpstr>
      <vt:lpstr>Sassoon Penpals Joined</vt:lpstr>
      <vt:lpstr>Symbol</vt:lpstr>
      <vt:lpstr>Times New Roman</vt:lpstr>
      <vt:lpstr>Office Theme</vt:lpstr>
      <vt:lpstr>Office Theme</vt:lpstr>
      <vt:lpstr>  </vt:lpstr>
      <vt:lpstr>PE  Why is PE important?</vt:lpstr>
      <vt:lpstr>Why is PE important?</vt:lpstr>
      <vt:lpstr>PE</vt:lpstr>
      <vt:lpstr>PowerPoint Presentation</vt:lpstr>
      <vt:lpstr>PowerPoint Presentation</vt:lpstr>
      <vt:lpstr>EYFS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Metacognition in PE</vt:lpstr>
      <vt:lpstr>Worked example (Year 5 – Hockey)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Music Intent</dc:title>
  <dc:creator>Fran Hart</dc:creator>
  <cp:lastModifiedBy>CDalton</cp:lastModifiedBy>
  <cp:revision>2</cp:revision>
  <dcterms:created xsi:type="dcterms:W3CDTF">2021-01-26T21:26:53Z</dcterms:created>
  <dcterms:modified xsi:type="dcterms:W3CDTF">2024-07-16T10:17:37Z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0x01010067357AAB1DFA674FA83BF637397B3A55</vt:lpwstr>
  </property>
  <property fmtid="{D5CDD505-2E9C-101B-9397-08002B2CF9AE}" pid="3" name="MediaServiceImageTags">
    <vt:lpwstr/>
  </property>
</Properties>
</file>