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Lst>
  <p:notesMasterIdLst>
    <p:notesMasterId r:id="rId34"/>
  </p:notesMasterIdLst>
  <p:sldIdLst>
    <p:sldId id="256" r:id="rId5"/>
    <p:sldId id="257" r:id="rId6"/>
    <p:sldId id="258" r:id="rId7"/>
    <p:sldId id="347" r:id="rId8"/>
    <p:sldId id="338" r:id="rId9"/>
    <p:sldId id="324" r:id="rId10"/>
    <p:sldId id="299" r:id="rId11"/>
    <p:sldId id="325" r:id="rId12"/>
    <p:sldId id="348" r:id="rId13"/>
    <p:sldId id="349" r:id="rId14"/>
    <p:sldId id="300" r:id="rId15"/>
    <p:sldId id="340" r:id="rId16"/>
    <p:sldId id="341" r:id="rId17"/>
    <p:sldId id="342" r:id="rId18"/>
    <p:sldId id="343" r:id="rId19"/>
    <p:sldId id="344" r:id="rId20"/>
    <p:sldId id="345" r:id="rId21"/>
    <p:sldId id="270" r:id="rId22"/>
    <p:sldId id="271" r:id="rId23"/>
    <p:sldId id="311" r:id="rId24"/>
    <p:sldId id="322" r:id="rId25"/>
    <p:sldId id="315" r:id="rId26"/>
    <p:sldId id="323" r:id="rId27"/>
    <p:sldId id="339" r:id="rId28"/>
    <p:sldId id="321" r:id="rId29"/>
    <p:sldId id="332" r:id="rId30"/>
    <p:sldId id="335" r:id="rId31"/>
    <p:sldId id="346" r:id="rId32"/>
    <p:sldId id="33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kybcRNci5vzFGHvr2R3gTAhQ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A8830"/>
    <a:srgbClr val="65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4322C-BE7E-4B64-8355-C048A861D919}" v="9" dt="2023-11-06T20:05:18.554"/>
  </p1510:revLst>
</p1510:revInfo>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97" d="100"/>
          <a:sy n="97" d="100"/>
        </p:scale>
        <p:origin x="9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3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68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09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50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517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49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86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3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133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467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756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186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047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3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90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9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60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00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98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44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812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7159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a:br>
            <a:endParaRPr lang="en-US" sz="1400"/>
          </a:p>
          <a:p>
            <a:endParaRPr lang="en-US" sz="140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511122" y="3699802"/>
            <a:ext cx="9144000" cy="358726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1700" b="1">
                <a:latin typeface="NTFPreCursivefk" panose="03000400000000000000" pitchFamily="66" charset="0"/>
              </a:rPr>
              <a:t>Music</a:t>
            </a:r>
            <a:endParaRPr lang="en-US" sz="9600">
              <a:latin typeface="NTFPreCursivefk" panose="03000400000000000000" pitchFamily="66" charset="0"/>
            </a:endParaRPr>
          </a:p>
          <a:p>
            <a:r>
              <a:rPr lang="en-US" sz="6400" b="1">
                <a:latin typeface="NTFPreCursivefk" panose="03000400000000000000" pitchFamily="66" charset="0"/>
              </a:rPr>
              <a:t>Intent</a:t>
            </a:r>
          </a:p>
          <a:p>
            <a:endParaRPr lang="en-US" sz="16600">
              <a:latin typeface="Sassoon Penpals Joined" panose="02000400000000000000" pitchFamily="50" charset="0"/>
            </a:endParaRPr>
          </a:p>
        </p:txBody>
      </p:sp>
      <p:pic>
        <p:nvPicPr>
          <p:cNvPr id="3" name="Picture 2">
            <a:extLst>
              <a:ext uri="{FF2B5EF4-FFF2-40B4-BE49-F238E27FC236}">
                <a16:creationId xmlns:a16="http://schemas.microsoft.com/office/drawing/2014/main" id="{DA91C5AA-59F0-44C7-A1BA-84A6624E90E1}"/>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3200" b="1">
                <a:latin typeface="NTFPreCursivefk" panose="03000400000000000000" pitchFamily="66" charset="0"/>
                <a:cs typeface="Calibri"/>
              </a:rPr>
              <a:t>Music in EYFS</a:t>
            </a:r>
          </a:p>
          <a:p>
            <a:pPr algn="l">
              <a:spcBef>
                <a:spcPts val="0"/>
              </a:spcBef>
            </a:pPr>
            <a:endParaRPr lang="en-US" sz="2200" b="1">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62B262AD-193E-4201-881C-FCD5AA697D9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A75D0CDF-B115-902D-074E-BA199BE38289}"/>
              </a:ext>
            </a:extLst>
          </p:cNvPr>
          <p:cNvPicPr>
            <a:picLocks noChangeAspect="1"/>
          </p:cNvPicPr>
          <p:nvPr/>
        </p:nvPicPr>
        <p:blipFill>
          <a:blip r:embed="rId4"/>
          <a:stretch>
            <a:fillRect/>
          </a:stretch>
        </p:blipFill>
        <p:spPr>
          <a:xfrm>
            <a:off x="2200844" y="1157832"/>
            <a:ext cx="9848797" cy="5159791"/>
          </a:xfrm>
          <a:prstGeom prst="rect">
            <a:avLst/>
          </a:prstGeom>
        </p:spPr>
      </p:pic>
    </p:spTree>
    <p:extLst>
      <p:ext uri="{BB962C8B-B14F-4D97-AF65-F5344CB8AC3E}">
        <p14:creationId xmlns:p14="http://schemas.microsoft.com/office/powerpoint/2010/main" val="109121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marR="0" lvl="0" rtl="0">
              <a:spcAft>
                <a:spcPts val="0"/>
              </a:spcAft>
              <a:buFont typeface="Arial" panose="020B0604020202020204" pitchFamily="34" charset="0"/>
              <a:buNone/>
            </a:pPr>
            <a:r>
              <a:rPr lang="en-GB" sz="4000" dirty="0">
                <a:latin typeface="NTFPreCursivefk" panose="03000400000000000000" pitchFamily="66" charset="0"/>
              </a:rPr>
              <a:t>How is CUSP Music organised? </a:t>
            </a: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Google Shape;112;p3">
            <a:extLst>
              <a:ext uri="{FF2B5EF4-FFF2-40B4-BE49-F238E27FC236}">
                <a16:creationId xmlns:a16="http://schemas.microsoft.com/office/drawing/2014/main" id="{0C3A1E4A-E5C4-4BEA-1D7D-8A82244E8F36}"/>
              </a:ext>
            </a:extLst>
          </p:cNvPr>
          <p:cNvSpPr txBox="1">
            <a:spLocks noGrp="1"/>
          </p:cNvSpPr>
          <p:nvPr>
            <p:ph type="subTitle" idx="1"/>
          </p:nvPr>
        </p:nvSpPr>
        <p:spPr>
          <a:xfrm>
            <a:off x="2733866" y="1074599"/>
            <a:ext cx="9296356" cy="5731195"/>
          </a:xfrm>
          <a:prstGeom prst="rect">
            <a:avLst/>
          </a:prstGeom>
          <a:noFill/>
          <a:ln>
            <a:noFill/>
          </a:ln>
        </p:spPr>
        <p:txBody>
          <a:bodyPr spcFirstLastPara="1" wrap="square" lIns="91425" tIns="45700" rIns="91425" bIns="45700" anchor="t" anchorCtr="0">
            <a:noAutofit/>
          </a:bodyPr>
          <a:lstStyle/>
          <a:p>
            <a:pPr marR="0" lvl="0" algn="l" rtl="0">
              <a:spcAft>
                <a:spcPts val="0"/>
              </a:spcAft>
              <a:buFont typeface="Arial" panose="020B0604020202020204" pitchFamily="34" charset="0"/>
              <a:buNone/>
            </a:pPr>
            <a:r>
              <a:rPr lang="en-GB" sz="2400" dirty="0">
                <a:latin typeface="NTFPreCursivefk" panose="03000400000000000000" pitchFamily="66" charset="0"/>
              </a:rPr>
              <a:t>Pupils will be taught to read music from the earliest stages with the expectation of this gradually developing as pupils’ experience base builds. Music from a wide range of cultures, time periods and traditions is studied across the curriculum, with plenty of opportunities for pupils to revisit significant musicians and compositions within and across years. This is important to help pupils embed learning and make connections between what they already know and their new learning. </a:t>
            </a:r>
          </a:p>
        </p:txBody>
      </p:sp>
      <p:pic>
        <p:nvPicPr>
          <p:cNvPr id="5" name="Picture 4">
            <a:extLst>
              <a:ext uri="{FF2B5EF4-FFF2-40B4-BE49-F238E27FC236}">
                <a16:creationId xmlns:a16="http://schemas.microsoft.com/office/drawing/2014/main" id="{33B7EF7E-0262-7DCE-D571-8FE7652263AF}"/>
              </a:ext>
            </a:extLst>
          </p:cNvPr>
          <p:cNvPicPr>
            <a:picLocks noChangeAspect="1"/>
          </p:cNvPicPr>
          <p:nvPr/>
        </p:nvPicPr>
        <p:blipFill>
          <a:blip r:embed="rId4"/>
          <a:stretch>
            <a:fillRect/>
          </a:stretch>
        </p:blipFill>
        <p:spPr>
          <a:xfrm>
            <a:off x="2853403" y="3758588"/>
            <a:ext cx="3505689" cy="2114845"/>
          </a:xfrm>
          <a:prstGeom prst="rect">
            <a:avLst/>
          </a:prstGeom>
        </p:spPr>
      </p:pic>
      <p:sp>
        <p:nvSpPr>
          <p:cNvPr id="6" name="TextBox 5">
            <a:extLst>
              <a:ext uri="{FF2B5EF4-FFF2-40B4-BE49-F238E27FC236}">
                <a16:creationId xmlns:a16="http://schemas.microsoft.com/office/drawing/2014/main" id="{4BFBA212-6B15-4ABF-7D9C-0967AC2A8DEC}"/>
              </a:ext>
            </a:extLst>
          </p:cNvPr>
          <p:cNvSpPr txBox="1"/>
          <p:nvPr/>
        </p:nvSpPr>
        <p:spPr>
          <a:xfrm>
            <a:off x="6478628" y="3758588"/>
            <a:ext cx="5141443" cy="2400657"/>
          </a:xfrm>
          <a:prstGeom prst="rect">
            <a:avLst/>
          </a:prstGeom>
          <a:noFill/>
        </p:spPr>
        <p:txBody>
          <a:bodyPr wrap="square" rtlCol="0">
            <a:spAutoFit/>
          </a:bodyPr>
          <a:lstStyle/>
          <a:p>
            <a:r>
              <a:rPr lang="en-GB" sz="2200" dirty="0">
                <a:latin typeface="NTFPreCursivefk" panose="03000400000000000000" pitchFamily="66" charset="0"/>
              </a:rPr>
              <a:t>What pupils will know and be able to do is clearly outlined in each block. Teachers should keep this as their key focus for each block of study but also exploit every opportunity to build on pupils’ prior knowledge, as these strong foundations will support pupils in deepening their understanding over time. </a:t>
            </a:r>
          </a:p>
          <a:p>
            <a:endParaRPr lang="en-GB" dirty="0"/>
          </a:p>
        </p:txBody>
      </p:sp>
    </p:spTree>
    <p:extLst>
      <p:ext uri="{BB962C8B-B14F-4D97-AF65-F5344CB8AC3E}">
        <p14:creationId xmlns:p14="http://schemas.microsoft.com/office/powerpoint/2010/main" val="104279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a:t>
            </a:r>
            <a:r>
              <a:rPr lang="en-US" sz="4000" b="1" dirty="0">
                <a:latin typeface="NTFPreCursivefk" panose="03000400000000000000" pitchFamily="66" charset="0"/>
                <a:cs typeface="Calibri"/>
              </a:rPr>
              <a:t>1</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Google Shape;112;p3">
            <a:extLst>
              <a:ext uri="{FF2B5EF4-FFF2-40B4-BE49-F238E27FC236}">
                <a16:creationId xmlns:a16="http://schemas.microsoft.com/office/drawing/2014/main" id="{0C3A1E4A-E5C4-4BEA-1D7D-8A82244E8F36}"/>
              </a:ext>
            </a:extLst>
          </p:cNvPr>
          <p:cNvSpPr txBox="1">
            <a:spLocks noGrp="1"/>
          </p:cNvSpPr>
          <p:nvPr>
            <p:ph type="subTitle" idx="1"/>
          </p:nvPr>
        </p:nvSpPr>
        <p:spPr>
          <a:xfrm>
            <a:off x="2733866" y="4099389"/>
            <a:ext cx="9296356" cy="2706405"/>
          </a:xfrm>
          <a:prstGeom prst="rect">
            <a:avLst/>
          </a:prstGeom>
          <a:noFill/>
          <a:ln>
            <a:noFill/>
          </a:ln>
        </p:spPr>
        <p:txBody>
          <a:bodyPr spcFirstLastPara="1" wrap="square" lIns="91425" tIns="45700" rIns="91425" bIns="45700" anchor="t" anchorCtr="0">
            <a:noAutofit/>
          </a:bodyPr>
          <a:lstStyle/>
          <a:p>
            <a:pPr marR="0" lvl="0" algn="l" rtl="0">
              <a:spcAft>
                <a:spcPts val="0"/>
              </a:spcAft>
              <a:buFont typeface="Arial" panose="020B0604020202020204" pitchFamily="34" charset="0"/>
              <a:buNone/>
            </a:pPr>
            <a:endParaRPr sz="2800" dirty="0">
              <a:latin typeface="NTFPreCursivefk" panose="03000400000000000000" pitchFamily="66" charset="0"/>
            </a:endParaRPr>
          </a:p>
        </p:txBody>
      </p:sp>
      <p:pic>
        <p:nvPicPr>
          <p:cNvPr id="4" name="Picture 3">
            <a:extLst>
              <a:ext uri="{FF2B5EF4-FFF2-40B4-BE49-F238E27FC236}">
                <a16:creationId xmlns:a16="http://schemas.microsoft.com/office/drawing/2014/main" id="{EA867832-C4D7-D0DF-BE94-A7E31D2288A7}"/>
              </a:ext>
            </a:extLst>
          </p:cNvPr>
          <p:cNvPicPr>
            <a:picLocks noChangeAspect="1"/>
          </p:cNvPicPr>
          <p:nvPr/>
        </p:nvPicPr>
        <p:blipFill>
          <a:blip r:embed="rId4"/>
          <a:stretch>
            <a:fillRect/>
          </a:stretch>
        </p:blipFill>
        <p:spPr>
          <a:xfrm>
            <a:off x="2292040" y="1190961"/>
            <a:ext cx="9738182" cy="2127592"/>
          </a:xfrm>
          <a:prstGeom prst="rect">
            <a:avLst/>
          </a:prstGeom>
        </p:spPr>
      </p:pic>
    </p:spTree>
    <p:extLst>
      <p:ext uri="{BB962C8B-B14F-4D97-AF65-F5344CB8AC3E}">
        <p14:creationId xmlns:p14="http://schemas.microsoft.com/office/powerpoint/2010/main" val="32690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2</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EFFB56B2-927A-47B4-69FD-0AA4681EC934}"/>
              </a:ext>
            </a:extLst>
          </p:cNvPr>
          <p:cNvPicPr>
            <a:picLocks noChangeAspect="1"/>
          </p:cNvPicPr>
          <p:nvPr/>
        </p:nvPicPr>
        <p:blipFill>
          <a:blip r:embed="rId4"/>
          <a:stretch>
            <a:fillRect/>
          </a:stretch>
        </p:blipFill>
        <p:spPr>
          <a:xfrm>
            <a:off x="2349343" y="1413642"/>
            <a:ext cx="9609917" cy="1737177"/>
          </a:xfrm>
          <a:prstGeom prst="rect">
            <a:avLst/>
          </a:prstGeom>
        </p:spPr>
      </p:pic>
    </p:spTree>
    <p:extLst>
      <p:ext uri="{BB962C8B-B14F-4D97-AF65-F5344CB8AC3E}">
        <p14:creationId xmlns:p14="http://schemas.microsoft.com/office/powerpoint/2010/main" val="387890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3</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a:extLst>
              <a:ext uri="{FF2B5EF4-FFF2-40B4-BE49-F238E27FC236}">
                <a16:creationId xmlns:a16="http://schemas.microsoft.com/office/drawing/2014/main" id="{C45B6AD4-CDAC-2B20-EEF8-478DA43FAB1E}"/>
              </a:ext>
            </a:extLst>
          </p:cNvPr>
          <p:cNvPicPr>
            <a:picLocks noChangeAspect="1"/>
          </p:cNvPicPr>
          <p:nvPr/>
        </p:nvPicPr>
        <p:blipFill>
          <a:blip r:embed="rId4"/>
          <a:stretch>
            <a:fillRect/>
          </a:stretch>
        </p:blipFill>
        <p:spPr>
          <a:xfrm>
            <a:off x="2314135" y="1527490"/>
            <a:ext cx="9661901" cy="1798857"/>
          </a:xfrm>
          <a:prstGeom prst="rect">
            <a:avLst/>
          </a:prstGeom>
        </p:spPr>
      </p:pic>
    </p:spTree>
    <p:extLst>
      <p:ext uri="{BB962C8B-B14F-4D97-AF65-F5344CB8AC3E}">
        <p14:creationId xmlns:p14="http://schemas.microsoft.com/office/powerpoint/2010/main" val="170216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4</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A1169C93-4637-EA03-8F84-CB4BB6C62D6E}"/>
              </a:ext>
            </a:extLst>
          </p:cNvPr>
          <p:cNvPicPr>
            <a:picLocks noChangeAspect="1"/>
          </p:cNvPicPr>
          <p:nvPr/>
        </p:nvPicPr>
        <p:blipFill>
          <a:blip r:embed="rId4"/>
          <a:stretch>
            <a:fillRect/>
          </a:stretch>
        </p:blipFill>
        <p:spPr>
          <a:xfrm>
            <a:off x="2247732" y="1370774"/>
            <a:ext cx="9782490" cy="1865586"/>
          </a:xfrm>
          <a:prstGeom prst="rect">
            <a:avLst/>
          </a:prstGeom>
        </p:spPr>
      </p:pic>
    </p:spTree>
    <p:extLst>
      <p:ext uri="{BB962C8B-B14F-4D97-AF65-F5344CB8AC3E}">
        <p14:creationId xmlns:p14="http://schemas.microsoft.com/office/powerpoint/2010/main" val="206265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5</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C2BA02A7-6A0F-AF2D-FD74-BCEB7B409824}"/>
              </a:ext>
            </a:extLst>
          </p:cNvPr>
          <p:cNvPicPr>
            <a:picLocks noChangeAspect="1"/>
          </p:cNvPicPr>
          <p:nvPr/>
        </p:nvPicPr>
        <p:blipFill>
          <a:blip r:embed="rId4"/>
          <a:stretch>
            <a:fillRect/>
          </a:stretch>
        </p:blipFill>
        <p:spPr>
          <a:xfrm>
            <a:off x="2208667" y="1369277"/>
            <a:ext cx="9821555" cy="1820903"/>
          </a:xfrm>
          <a:prstGeom prst="rect">
            <a:avLst/>
          </a:prstGeom>
        </p:spPr>
      </p:pic>
    </p:spTree>
    <p:extLst>
      <p:ext uri="{BB962C8B-B14F-4D97-AF65-F5344CB8AC3E}">
        <p14:creationId xmlns:p14="http://schemas.microsoft.com/office/powerpoint/2010/main" val="4199009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6</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5" name="Picture 4">
            <a:extLst>
              <a:ext uri="{FF2B5EF4-FFF2-40B4-BE49-F238E27FC236}">
                <a16:creationId xmlns:a16="http://schemas.microsoft.com/office/drawing/2014/main" id="{989BD001-FBD4-D30E-9200-839C60B031A6}"/>
              </a:ext>
            </a:extLst>
          </p:cNvPr>
          <p:cNvPicPr>
            <a:picLocks noChangeAspect="1"/>
          </p:cNvPicPr>
          <p:nvPr/>
        </p:nvPicPr>
        <p:blipFill>
          <a:blip r:embed="rId4"/>
          <a:stretch>
            <a:fillRect/>
          </a:stretch>
        </p:blipFill>
        <p:spPr>
          <a:xfrm>
            <a:off x="2231241" y="1548376"/>
            <a:ext cx="9859030" cy="1880624"/>
          </a:xfrm>
          <a:prstGeom prst="rect">
            <a:avLst/>
          </a:prstGeom>
        </p:spPr>
      </p:pic>
    </p:spTree>
    <p:extLst>
      <p:ext uri="{BB962C8B-B14F-4D97-AF65-F5344CB8AC3E}">
        <p14:creationId xmlns:p14="http://schemas.microsoft.com/office/powerpoint/2010/main" val="396703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637305" y="585226"/>
            <a:ext cx="9172754" cy="4918015"/>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a:solidFill>
                  <a:schemeClr val="dk1"/>
                </a:solidFill>
                <a:latin typeface="NTFPreCursivefk" panose="03000400000000000000" pitchFamily="66" charset="0"/>
                <a:ea typeface="Calibri"/>
                <a:cs typeface="Calibri"/>
                <a:sym typeface="Calibri"/>
              </a:rPr>
              <a:t>Music</a:t>
            </a:r>
            <a:endParaRPr lang="en-US" sz="6600" b="1">
              <a:solidFill>
                <a:schemeClr val="dk1"/>
              </a:solidFill>
              <a:latin typeface="NTFPreCursivefk" panose="03000400000000000000" pitchFamily="66" charset="0"/>
              <a:ea typeface="Calibri"/>
              <a:cs typeface="Calibri"/>
            </a:endParaRPr>
          </a:p>
          <a:p>
            <a:pPr marL="0" marR="0" lvl="0" indent="0" algn="ctr">
              <a:lnSpc>
                <a:spcPct val="90000"/>
              </a:lnSpc>
              <a:spcBef>
                <a:spcPts val="0"/>
              </a:spcBef>
              <a:spcAft>
                <a:spcPts val="0"/>
              </a:spcAft>
              <a:buNone/>
            </a:pPr>
            <a:br>
              <a:rPr lang="en-US" sz="12000" b="1">
                <a:latin typeface="NTFPreCursivefk" panose="03000400000000000000" pitchFamily="66" charset="0"/>
                <a:ea typeface="Calibri"/>
                <a:cs typeface="Calibri"/>
              </a:rPr>
            </a:br>
            <a:r>
              <a:rPr lang="en-US" sz="6600" b="1">
                <a:solidFill>
                  <a:schemeClr val="dk1"/>
                </a:solidFill>
                <a:latin typeface="NTFPreCursivefk" panose="03000400000000000000" pitchFamily="66" charset="0"/>
                <a:ea typeface="Calibri"/>
                <a:cs typeface="Calibri"/>
                <a:sym typeface="Calibri"/>
              </a:rPr>
              <a:t>Implementation</a:t>
            </a:r>
            <a:endParaRPr lang="en-US" sz="6600" b="1">
              <a:solidFill>
                <a:schemeClr val="dk1"/>
              </a:solidFill>
              <a:latin typeface="NTFPreCursivefk" panose="03000400000000000000" pitchFamily="66" charset="0"/>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0AFF8AA-52F4-4BD2-90FF-8147C616E5F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5447645"/>
          </a:xfrm>
          <a:prstGeom prst="rect">
            <a:avLst/>
          </a:prstGeom>
        </p:spPr>
        <p:txBody>
          <a:bodyPr wrap="square" lIns="91440" tIns="45720" rIns="91440" bIns="45720" anchor="t">
            <a:spAutoFit/>
          </a:bodyPr>
          <a:lstStyle/>
          <a:p>
            <a:r>
              <a:rPr lang="en-GB" sz="3000" b="1" u="sng" dirty="0">
                <a:latin typeface="NTFPreCursivefk" panose="03000400000000000000" pitchFamily="66" charset="0"/>
                <a:cs typeface="Calibri"/>
              </a:rPr>
              <a:t>Teaching </a:t>
            </a:r>
            <a:endParaRPr lang="en-US" dirty="0">
              <a:latin typeface="NTFPreCursivefk" panose="03000400000000000000" pitchFamily="66" charset="0"/>
            </a:endParaRPr>
          </a:p>
          <a:p>
            <a:endParaRPr lang="en-GB" sz="3000" dirty="0">
              <a:latin typeface="NTFPreCursivefk" panose="03000400000000000000" pitchFamily="66" charset="0"/>
              <a:cs typeface="Calibri"/>
            </a:endParaRPr>
          </a:p>
          <a:p>
            <a:r>
              <a:rPr lang="en-GB" sz="2400" dirty="0">
                <a:latin typeface="NTFPreCursivefk" panose="03000400000000000000" pitchFamily="66" charset="0"/>
              </a:rPr>
              <a:t>At Laureate Community Academy, music is taught weekly or as a blocked day across each year group. </a:t>
            </a:r>
          </a:p>
          <a:p>
            <a:endParaRPr lang="en-GB" sz="2400" dirty="0">
              <a:latin typeface="NTFPreCursivefk" panose="03000400000000000000" pitchFamily="66" charset="0"/>
            </a:endParaRPr>
          </a:p>
          <a:p>
            <a:pPr marR="0" lvl="0" algn="l" rtl="0">
              <a:spcAft>
                <a:spcPts val="0"/>
              </a:spcAft>
              <a:buFont typeface="Arial" panose="020B0604020202020204" pitchFamily="34" charset="0"/>
              <a:buNone/>
            </a:pPr>
            <a:r>
              <a:rPr lang="en-GB" sz="2400" dirty="0">
                <a:latin typeface="NTFPreCursivefk" panose="03000400000000000000" pitchFamily="66" charset="0"/>
              </a:rPr>
              <a:t>CUSP Music is taught from Years 1 – 6. Each year group has 6 blocks of 5 weeks teaching. Additional weeks in the academic year can be used for consolidation, revisiting or enrichment. The curriculum is designed to be delivered in 45 – 60-minute lessons, depending on the age of pupils and stage of learning. Schools can choose how to organise this time within their timetable, for example, teachers may choose to deliver one CUSP Music lesson over two shorter blocks of time. Across the year, each year group will focus on developing singing, playing a range of untuned and tuned instruments and building their knowledge about music. Pupils will build their knowledge and musical skills year on year, becoming more expert in playing and appraising a wide range of musical styles.</a:t>
            </a:r>
          </a:p>
        </p:txBody>
      </p:sp>
      <p:pic>
        <p:nvPicPr>
          <p:cNvPr id="11" name="Picture 10">
            <a:extLst>
              <a:ext uri="{FF2B5EF4-FFF2-40B4-BE49-F238E27FC236}">
                <a16:creationId xmlns:a16="http://schemas.microsoft.com/office/drawing/2014/main" id="{BF6CD204-035F-4FE9-B50A-65B9A6ECD206}"/>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623324" y="121369"/>
            <a:ext cx="8971472" cy="2374963"/>
          </a:xfrm>
          <a:prstGeom prst="rect">
            <a:avLst/>
          </a:prstGeom>
          <a:noFill/>
          <a:ln>
            <a:noFill/>
          </a:ln>
        </p:spPr>
        <p:txBody>
          <a:bodyPr spcFirstLastPara="1" wrap="square" lIns="91425" tIns="45700" rIns="91425" bIns="45700" anchor="b" anchorCtr="0">
            <a:normAutofit fontScale="90000"/>
          </a:bodyPr>
          <a:lstStyle/>
          <a:p>
            <a:pPr>
              <a:spcBef>
                <a:spcPts val="0"/>
              </a:spcBef>
            </a:pPr>
            <a:r>
              <a:rPr lang="en-US" sz="6700" b="1">
                <a:latin typeface="NTFPreCursivefk" panose="03000400000000000000" pitchFamily="66" charset="0"/>
                <a:cs typeface="Calibri"/>
              </a:rPr>
              <a:t>Music </a:t>
            </a:r>
            <a:br>
              <a:rPr lang="en-US" sz="4400" b="1">
                <a:latin typeface="NTFPreCursivefk" panose="03000400000000000000" pitchFamily="66" charset="0"/>
                <a:cs typeface="Calibri"/>
              </a:rPr>
            </a:br>
            <a:br>
              <a:rPr lang="en-US" sz="4400" b="1">
                <a:latin typeface="NTFPreCursivefk" panose="03000400000000000000" pitchFamily="66" charset="0"/>
                <a:cs typeface="Calibri"/>
              </a:rPr>
            </a:br>
            <a:r>
              <a:rPr lang="en-US" b="1">
                <a:latin typeface="NTFPreCursivefk" panose="03000400000000000000" pitchFamily="66" charset="0"/>
                <a:cs typeface="Calibri"/>
              </a:rPr>
              <a:t>Why is music important</a:t>
            </a:r>
            <a:r>
              <a:rPr lang="en-US">
                <a:latin typeface="NTFPreCursivefk" panose="03000400000000000000" pitchFamily="66" charset="0"/>
                <a:cs typeface="Calibri"/>
              </a:rPr>
              <a:t>?</a:t>
            </a:r>
          </a:p>
        </p:txBody>
      </p:sp>
      <p:sp>
        <p:nvSpPr>
          <p:cNvPr id="101" name="Google Shape;101;p2"/>
          <p:cNvSpPr txBox="1">
            <a:spLocks noGrp="1"/>
          </p:cNvSpPr>
          <p:nvPr>
            <p:ph type="subTitle" idx="1"/>
          </p:nvPr>
        </p:nvSpPr>
        <p:spPr>
          <a:xfrm>
            <a:off x="2511122" y="2741549"/>
            <a:ext cx="9554805" cy="3995082"/>
          </a:xfrm>
          <a:prstGeom prst="rect">
            <a:avLst/>
          </a:prstGeom>
          <a:noFill/>
          <a:ln>
            <a:noFill/>
          </a:ln>
        </p:spPr>
        <p:txBody>
          <a:bodyPr spcFirstLastPara="1" wrap="square" lIns="91425" tIns="45700" rIns="91425" bIns="45700" anchor="t" anchorCtr="0">
            <a:noAutofit/>
          </a:bodyPr>
          <a:lstStyle/>
          <a:p>
            <a:r>
              <a:rPr lang="en-GB">
                <a:latin typeface="NTFPreCursivefk" panose="03000400000000000000" pitchFamily="66" charset="0"/>
              </a:rPr>
              <a:t>Music can be used to help children express themselves and their emotions. Children are encouraged to experiment, through improvisation, composition and in using a range of instruments, to find different ways in which to be creative, while at the same time finding a way to demonstrate their emotions in a constructive manner and relate to others.</a:t>
            </a:r>
          </a:p>
          <a:p>
            <a:r>
              <a:rPr lang="en-GB">
                <a:latin typeface="NTFPreCursivefk" panose="03000400000000000000" pitchFamily="66" charset="0"/>
              </a:rPr>
              <a:t>It allows children to explore their creativity and expression along with their team working skills by closely working with other pupils. </a:t>
            </a:r>
          </a:p>
          <a:p>
            <a:pPr algn="l"/>
            <a:endParaRPr lang="en-US" sz="2800">
              <a:latin typeface="Calibri"/>
              <a:ea typeface="+mn-lt"/>
              <a:cs typeface="+mn-lt"/>
            </a:endParaRP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5878532"/>
          </a:xfrm>
          <a:prstGeom prst="rect">
            <a:avLst/>
          </a:prstGeom>
        </p:spPr>
        <p:txBody>
          <a:bodyPr wrap="square" lIns="91440" tIns="45720" rIns="91440" bIns="45720" anchor="t">
            <a:spAutoFit/>
          </a:bodyPr>
          <a:lstStyle/>
          <a:p>
            <a:r>
              <a:rPr lang="en-GB" sz="3200" b="1">
                <a:latin typeface="NTFPreCursivefk" panose="03000400000000000000" pitchFamily="66" charset="0"/>
                <a:cs typeface="Calibri"/>
              </a:rPr>
              <a:t>The Big Ideas</a:t>
            </a:r>
          </a:p>
          <a:p>
            <a:endParaRPr lang="en-GB" sz="3200" b="1">
              <a:latin typeface="NTFPreCursivefk" panose="03000400000000000000" pitchFamily="66" charset="0"/>
              <a:cs typeface="Calibri"/>
            </a:endParaRPr>
          </a:p>
          <a:p>
            <a:r>
              <a:rPr lang="en-GB" sz="2400">
                <a:latin typeface="NTFPreCursivefk" panose="03000400000000000000" pitchFamily="66" charset="0"/>
              </a:rPr>
              <a:t>At Laureate Community Academy, we aim to support all children to see themselves as musicians. Through our music curriculum, children gain a firm understanding of what music is by listening, singing, playing, evaluating, analysing, and composing across a wide variety of historical periods, styles, traditions, and musical genres. </a:t>
            </a:r>
          </a:p>
          <a:p>
            <a:r>
              <a:rPr lang="en-GB" sz="2400">
                <a:latin typeface="NTFPreCursivefk" panose="03000400000000000000" pitchFamily="66" charset="0"/>
              </a:rPr>
              <a:t>We are committed to developing a curiosity for the subject, as well as an understanding of a range of different genres of music and their different features. It is through these features that children come to understand how music can be used to express themselves and their emotions. Pupils are encouraged to experiment, through improvisation, composition and in using a range of instruments, to find different ways in which to be creative, while at the same time finding a way to demonstrate their emotions in a constructive manner and relate to others. We aim to provide children with the opportunity to confidently progress in their creativity and expression along with working with other pupils.</a:t>
            </a:r>
            <a:endParaRPr lang="en-GB" sz="240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5EBC18A6-EC6F-42BB-8FEB-7A3EFEFC956F}"/>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53120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780089" y="568097"/>
            <a:ext cx="8911795" cy="5262979"/>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Minimum lesson expectations</a:t>
            </a:r>
          </a:p>
          <a:p>
            <a:endParaRPr lang="en-GB" sz="2800" b="1" dirty="0">
              <a:latin typeface="NTFPreCursivefk" panose="03000400000000000000" pitchFamily="66" charset="0"/>
              <a:cs typeface="Calibri"/>
            </a:endParaRPr>
          </a:p>
          <a:p>
            <a:pPr marL="457200" indent="-457200">
              <a:buFont typeface="Arial" panose="020B0604020202020204" pitchFamily="34" charset="0"/>
              <a:buChar char="•"/>
            </a:pPr>
            <a:r>
              <a:rPr lang="en-GB" sz="2800" dirty="0">
                <a:latin typeface="NTFPreCursivefk" panose="03000400000000000000" pitchFamily="66" charset="0"/>
                <a:cs typeface="Calibri"/>
              </a:rPr>
              <a:t>Teachers will use the CUSP Music plans that can be found on the CUSP website.</a:t>
            </a:r>
          </a:p>
          <a:p>
            <a:pPr marL="457200" indent="-457200">
              <a:buFont typeface="Arial" panose="020B0604020202020204" pitchFamily="34" charset="0"/>
              <a:buChar char="•"/>
            </a:pPr>
            <a:r>
              <a:rPr lang="en-GB" sz="2800" dirty="0">
                <a:latin typeface="NTFPreCursivefk" panose="03000400000000000000" pitchFamily="66" charset="0"/>
                <a:cs typeface="Calibri"/>
              </a:rPr>
              <a:t>Lessons will involve all children and will be a mix of whole class, group and individual work. </a:t>
            </a:r>
          </a:p>
          <a:p>
            <a:pPr marL="457200" indent="-457200">
              <a:buFont typeface="Arial" panose="020B0604020202020204" pitchFamily="34" charset="0"/>
              <a:buChar char="•"/>
            </a:pPr>
            <a:r>
              <a:rPr lang="en-GB" sz="2800" dirty="0">
                <a:latin typeface="NTFPreCursivefk" panose="03000400000000000000" pitchFamily="66" charset="0"/>
                <a:cs typeface="Calibri"/>
              </a:rPr>
              <a:t>Children will be given as many opportunities to perform to each other as possible. </a:t>
            </a:r>
          </a:p>
          <a:p>
            <a:pPr marL="457200" indent="-457200">
              <a:buFont typeface="Arial" panose="020B0604020202020204" pitchFamily="34" charset="0"/>
              <a:buChar char="•"/>
            </a:pPr>
            <a:r>
              <a:rPr lang="en-GB" sz="2800" dirty="0">
                <a:latin typeface="NTFPreCursivefk" panose="03000400000000000000" pitchFamily="66" charset="0"/>
                <a:cs typeface="Calibri"/>
              </a:rPr>
              <a:t>Teachers will model the skills needed within the lesson. </a:t>
            </a:r>
          </a:p>
          <a:p>
            <a:pPr marL="457200" indent="-457200">
              <a:buFont typeface="Arial" panose="020B0604020202020204" pitchFamily="34" charset="0"/>
              <a:buChar char="•"/>
            </a:pPr>
            <a:r>
              <a:rPr lang="en-GB" sz="2800" dirty="0">
                <a:latin typeface="NTFPreCursivefk" panose="03000400000000000000" pitchFamily="66" charset="0"/>
                <a:cs typeface="Calibri"/>
              </a:rPr>
              <a:t>Following each lesson the whole class assessment sheet will be filled in and will reflect any misconceptions, next steps, pupils who are a cause for concern, and any personal praise. </a:t>
            </a:r>
            <a:endParaRPr lang="en-GB" sz="2800" b="1" dirty="0">
              <a:cs typeface="Calibri"/>
            </a:endParaRPr>
          </a:p>
        </p:txBody>
      </p:sp>
      <p:pic>
        <p:nvPicPr>
          <p:cNvPr id="11" name="Picture 10">
            <a:extLst>
              <a:ext uri="{FF2B5EF4-FFF2-40B4-BE49-F238E27FC236}">
                <a16:creationId xmlns:a16="http://schemas.microsoft.com/office/drawing/2014/main" id="{D37556F3-9EED-40D5-BFCC-FD14BC5EB50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7302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55533" y="137845"/>
            <a:ext cx="9423362" cy="6494085"/>
          </a:xfrm>
          <a:prstGeom prst="rect">
            <a:avLst/>
          </a:prstGeom>
          <a:noFill/>
        </p:spPr>
        <p:txBody>
          <a:bodyPr wrap="square" lIns="91440" tIns="45720" rIns="91440" bIns="45720" rtlCol="0" anchor="t">
            <a:spAutoFit/>
          </a:bodyPr>
          <a:lstStyle/>
          <a:p>
            <a:r>
              <a:rPr lang="en-GB" sz="3200" b="1">
                <a:latin typeface="NTFPreCursivefk" panose="03000400000000000000" pitchFamily="66" charset="0"/>
              </a:rPr>
              <a:t>Vocabulary</a:t>
            </a:r>
            <a:endParaRPr lang="en-GB" sz="3200" b="1">
              <a:latin typeface="NTFPreCursivefk" panose="03000400000000000000" pitchFamily="66" charset="0"/>
              <a:cs typeface="Calibri"/>
            </a:endParaRPr>
          </a:p>
          <a:p>
            <a:endParaRPr lang="en-GB" sz="2400" b="1">
              <a:latin typeface="NTFPreCursivefk" panose="03000400000000000000" pitchFamily="66" charset="0"/>
              <a:ea typeface="+mn-lt"/>
              <a:cs typeface="+mn-lt"/>
            </a:endParaRPr>
          </a:p>
          <a:p>
            <a:r>
              <a:rPr lang="en-GB" sz="2000">
                <a:latin typeface="NTFPreCursivefk" panose="03000400000000000000" pitchFamily="66" charset="0"/>
                <a:ea typeface="+mn-lt"/>
                <a:cs typeface="+mn-lt"/>
              </a:rPr>
              <a:t>There is some vocabulary that is more year group specific and there is wider, overarching vocabulary that is relevant to all year groups that is part of the interrelated dimensions of music. These key words are:</a:t>
            </a:r>
          </a:p>
          <a:p>
            <a:endParaRPr lang="en-GB" sz="2000">
              <a:latin typeface="NTFPreCursivefk" panose="03000400000000000000" pitchFamily="66" charset="0"/>
              <a:ea typeface="+mn-lt"/>
              <a:cs typeface="+mn-lt"/>
            </a:endParaRPr>
          </a:p>
          <a:p>
            <a:r>
              <a:rPr lang="en-GB" sz="2000">
                <a:latin typeface="NTFPreCursivefk" panose="03000400000000000000" pitchFamily="66" charset="0"/>
                <a:ea typeface="+mn-lt"/>
                <a:cs typeface="+mn-lt"/>
              </a:rPr>
              <a:t>Pulse – the regular heartbeat of the music; its steady beat.</a:t>
            </a:r>
          </a:p>
          <a:p>
            <a:r>
              <a:rPr lang="en-GB" sz="2000">
                <a:latin typeface="NTFPreCursivefk" panose="03000400000000000000" pitchFamily="66" charset="0"/>
                <a:ea typeface="+mn-lt"/>
                <a:cs typeface="+mn-lt"/>
              </a:rPr>
              <a:t>Rhythm – long and short sounds or patterns that happen over the pulse.</a:t>
            </a:r>
          </a:p>
          <a:p>
            <a:r>
              <a:rPr lang="en-GB" sz="2000">
                <a:latin typeface="NTFPreCursivefk" panose="03000400000000000000" pitchFamily="66" charset="0"/>
                <a:ea typeface="+mn-lt"/>
                <a:cs typeface="+mn-lt"/>
              </a:rPr>
              <a:t>Pitch – high and low sounds.</a:t>
            </a:r>
          </a:p>
          <a:p>
            <a:r>
              <a:rPr lang="en-GB" sz="2000">
                <a:latin typeface="NTFPreCursivefk" panose="03000400000000000000" pitchFamily="66" charset="0"/>
                <a:ea typeface="+mn-lt"/>
                <a:cs typeface="+mn-lt"/>
              </a:rPr>
              <a:t>Tempo – the speed of the music; fast or slow or in-between.</a:t>
            </a:r>
          </a:p>
          <a:p>
            <a:r>
              <a:rPr lang="en-GB" sz="2000">
                <a:latin typeface="NTFPreCursivefk" panose="03000400000000000000" pitchFamily="66" charset="0"/>
                <a:ea typeface="+mn-lt"/>
                <a:cs typeface="+mn-lt"/>
              </a:rPr>
              <a:t>Dynamics – how loud or quiet the music is.</a:t>
            </a:r>
          </a:p>
          <a:p>
            <a:r>
              <a:rPr lang="en-GB" sz="2000">
                <a:latin typeface="NTFPreCursivefk" panose="03000400000000000000" pitchFamily="66" charset="0"/>
                <a:ea typeface="+mn-lt"/>
                <a:cs typeface="+mn-lt"/>
              </a:rPr>
              <a:t>Timbre – all instruments, including voices, have a certain sound quality.</a:t>
            </a:r>
          </a:p>
          <a:p>
            <a:r>
              <a:rPr lang="en-GB" sz="2000">
                <a:latin typeface="NTFPreCursivefk" panose="03000400000000000000" pitchFamily="66" charset="0"/>
                <a:ea typeface="+mn-lt"/>
                <a:cs typeface="+mn-lt"/>
              </a:rPr>
              <a:t>Texture – layers of sound working together to make music interesting to listen to.</a:t>
            </a:r>
          </a:p>
          <a:p>
            <a:r>
              <a:rPr lang="en-GB" sz="2000">
                <a:latin typeface="NTFPreCursivefk" panose="03000400000000000000" pitchFamily="66" charset="0"/>
                <a:ea typeface="+mn-lt"/>
                <a:cs typeface="+mn-lt"/>
              </a:rPr>
              <a:t>Structure – every piece of music has a structure e.g. an introduction, verse, chorus and ending.</a:t>
            </a:r>
          </a:p>
          <a:p>
            <a:r>
              <a:rPr lang="en-GB" sz="2000">
                <a:latin typeface="NTFPreCursivefk" panose="03000400000000000000" pitchFamily="66" charset="0"/>
                <a:cs typeface="Calibri"/>
              </a:rPr>
              <a:t>Notation – the link between the sound and symbol. </a:t>
            </a:r>
          </a:p>
          <a:p>
            <a:endParaRPr lang="en-GB" sz="2000">
              <a:latin typeface="NTFPreCursivefk" panose="03000400000000000000" pitchFamily="66" charset="0"/>
              <a:cs typeface="Calibri"/>
            </a:endParaRPr>
          </a:p>
          <a:p>
            <a:r>
              <a:rPr lang="en-GB" sz="2000">
                <a:latin typeface="NTFPreCursivefk" panose="03000400000000000000" pitchFamily="66" charset="0"/>
              </a:rPr>
              <a:t>Children are encouraged to use the correct musical vocabulary when discussing their work, other people’s work and musical styles and techniques.</a:t>
            </a:r>
          </a:p>
          <a:p>
            <a:endParaRPr lang="en-GB" sz="2000">
              <a:latin typeface="NTFPreCursivefk" panose="03000400000000000000" pitchFamily="66" charset="0"/>
              <a:cs typeface="Calibri"/>
            </a:endParaRPr>
          </a:p>
          <a:p>
            <a:r>
              <a:rPr lang="en-GB" sz="2000">
                <a:latin typeface="NTFPreCursivefk" panose="03000400000000000000" pitchFamily="66" charset="0"/>
                <a:cs typeface="Calibri"/>
              </a:rPr>
              <a:t>Key vocabulary for each unit is clearly outlined in unit planning. </a:t>
            </a:r>
          </a:p>
        </p:txBody>
      </p:sp>
      <p:pic>
        <p:nvPicPr>
          <p:cNvPr id="11" name="Picture 10">
            <a:extLst>
              <a:ext uri="{FF2B5EF4-FFF2-40B4-BE49-F238E27FC236}">
                <a16:creationId xmlns:a16="http://schemas.microsoft.com/office/drawing/2014/main" id="{68C759AB-48EA-41BB-A662-E9913AF8C0A8}"/>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712778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62336" y="211960"/>
            <a:ext cx="9365853" cy="4955203"/>
          </a:xfrm>
          <a:prstGeom prst="rect">
            <a:avLst/>
          </a:prstGeom>
          <a:noFill/>
        </p:spPr>
        <p:txBody>
          <a:bodyPr wrap="square" lIns="91440" tIns="45720" rIns="91440" bIns="45720" rtlCol="0" anchor="t">
            <a:spAutoFit/>
          </a:bodyPr>
          <a:lstStyle/>
          <a:p>
            <a:r>
              <a:rPr lang="en-GB" sz="2800" b="1">
                <a:latin typeface="NTFPreCursivefk" panose="03000400000000000000" pitchFamily="66" charset="0"/>
              </a:rPr>
              <a:t>Tailoring for SEND</a:t>
            </a:r>
          </a:p>
          <a:p>
            <a:endParaRPr lang="en-GB" sz="2800" b="1">
              <a:latin typeface="NTFPreCursivefk" panose="03000400000000000000" pitchFamily="66" charset="0"/>
            </a:endParaRPr>
          </a:p>
          <a:p>
            <a:r>
              <a:rPr lang="en-GB" sz="2000">
                <a:latin typeface="NTFPreCursivefk"/>
              </a:rPr>
              <a:t>We plan for the first 20% and scaffold the lesson and tasks to meet their needs. Then we remove the scaffolding, as appropriate, to meet the needs of other pupils. </a:t>
            </a:r>
            <a:endParaRPr lang="en-GB" sz="3200">
              <a:latin typeface="NTFPreCursivefk" panose="03000400000000000000" pitchFamily="66" charset="0"/>
            </a:endParaRPr>
          </a:p>
          <a:p>
            <a:endParaRPr lang="en-GB" sz="2000">
              <a:latin typeface="NTFPreCursivefk"/>
            </a:endParaRPr>
          </a:p>
          <a:p>
            <a:r>
              <a:rPr lang="en-GB" sz="2000">
                <a:latin typeface="NTFPreCursivefk"/>
              </a:rPr>
              <a:t>We aim to provide all children with the opportunity to confidently progress in their creativity and expression along with working with other children. We strive for all children to access the music curriculum equally, but this can vary in how it looks depending on individual's needs.</a:t>
            </a:r>
            <a:endParaRPr lang="en-GB" sz="2000">
              <a:latin typeface="NTFPreCursivefk"/>
              <a:cs typeface="Calibri"/>
            </a:endParaRPr>
          </a:p>
          <a:p>
            <a:endParaRPr lang="en-GB" sz="2000">
              <a:latin typeface="NTFPreCursivefk"/>
              <a:cs typeface="Calibri"/>
            </a:endParaRPr>
          </a:p>
          <a:p>
            <a:r>
              <a:rPr lang="en-GB" sz="2000">
                <a:latin typeface="NTFPreCursivefk"/>
                <a:ea typeface="+mn-lt"/>
                <a:cs typeface="+mn-lt"/>
              </a:rPr>
              <a:t>CUSP Music has a strong emphasis on the language that pupils need to explore their own musicality. This is carefully and deliberately planned so that pupils revisit and embed this knowledge over time. This key vocabulary is pre-taught for pupils who may need this. Symbols and signs are used alongside the oral to help embed their understanding. Examples are seen below:</a:t>
            </a:r>
            <a:endParaRPr lang="en-GB" sz="2000">
              <a:latin typeface="NTFPreCursivefk"/>
              <a:cs typeface="Calibri"/>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3" descr="Text&#10;&#10;Description automatically generated">
            <a:extLst>
              <a:ext uri="{FF2B5EF4-FFF2-40B4-BE49-F238E27FC236}">
                <a16:creationId xmlns:a16="http://schemas.microsoft.com/office/drawing/2014/main" id="{09CD322B-8392-BEA6-442D-927CF16739D8}"/>
              </a:ext>
            </a:extLst>
          </p:cNvPr>
          <p:cNvPicPr>
            <a:picLocks noChangeAspect="1"/>
          </p:cNvPicPr>
          <p:nvPr/>
        </p:nvPicPr>
        <p:blipFill>
          <a:blip r:embed="rId4"/>
          <a:stretch>
            <a:fillRect/>
          </a:stretch>
        </p:blipFill>
        <p:spPr>
          <a:xfrm>
            <a:off x="3313289" y="5536592"/>
            <a:ext cx="4351866" cy="1020040"/>
          </a:xfrm>
          <a:prstGeom prst="rect">
            <a:avLst/>
          </a:prstGeom>
        </p:spPr>
      </p:pic>
      <p:pic>
        <p:nvPicPr>
          <p:cNvPr id="4" name="Picture 4" descr="Text&#10;&#10;Description automatically generated">
            <a:extLst>
              <a:ext uri="{FF2B5EF4-FFF2-40B4-BE49-F238E27FC236}">
                <a16:creationId xmlns:a16="http://schemas.microsoft.com/office/drawing/2014/main" id="{7C84AFE0-973D-B13A-C17E-9CA8A14DFE0F}"/>
              </a:ext>
            </a:extLst>
          </p:cNvPr>
          <p:cNvPicPr>
            <a:picLocks noChangeAspect="1"/>
          </p:cNvPicPr>
          <p:nvPr/>
        </p:nvPicPr>
        <p:blipFill>
          <a:blip r:embed="rId5"/>
          <a:stretch>
            <a:fillRect/>
          </a:stretch>
        </p:blipFill>
        <p:spPr>
          <a:xfrm>
            <a:off x="8449734" y="5169059"/>
            <a:ext cx="1501422" cy="1430547"/>
          </a:xfrm>
          <a:prstGeom prst="rect">
            <a:avLst/>
          </a:prstGeom>
        </p:spPr>
      </p:pic>
    </p:spTree>
    <p:extLst>
      <p:ext uri="{BB962C8B-B14F-4D97-AF65-F5344CB8AC3E}">
        <p14:creationId xmlns:p14="http://schemas.microsoft.com/office/powerpoint/2010/main" val="194562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90558" y="381294"/>
            <a:ext cx="9365853" cy="6186309"/>
          </a:xfrm>
          <a:prstGeom prst="rect">
            <a:avLst/>
          </a:prstGeom>
          <a:noFill/>
        </p:spPr>
        <p:txBody>
          <a:bodyPr wrap="square" lIns="91440" tIns="45720" rIns="91440" bIns="45720" rtlCol="0" anchor="t">
            <a:spAutoFit/>
          </a:bodyPr>
          <a:lstStyle/>
          <a:p>
            <a:r>
              <a:rPr lang="en-GB" sz="2800" b="1">
                <a:latin typeface="NTFPreCursivefk"/>
              </a:rPr>
              <a:t>Tailoring for SEND continued</a:t>
            </a:r>
            <a:endParaRPr lang="en-GB" sz="2800" b="1">
              <a:latin typeface="NTFPreCursivefk" panose="03000400000000000000" pitchFamily="66" charset="0"/>
            </a:endParaRPr>
          </a:p>
          <a:p>
            <a:endParaRPr lang="en-GB" sz="2800" b="1">
              <a:latin typeface="NTFPreCursivefk"/>
              <a:ea typeface="+mn-lt"/>
              <a:cs typeface="+mn-lt"/>
            </a:endParaRPr>
          </a:p>
          <a:p>
            <a:r>
              <a:rPr lang="en-GB" sz="2000">
                <a:latin typeface="NTFPreCursivefk"/>
                <a:ea typeface="+mn-lt"/>
                <a:cs typeface="+mn-lt"/>
              </a:rPr>
              <a:t>Some pupils may require individual task boards to enable them to follow a series of steps where a task has been broken down into smaller, more manageable chunks. </a:t>
            </a:r>
            <a:endParaRPr lang="en-GB">
              <a:latin typeface="NTFPreCursivefk"/>
              <a:ea typeface="+mn-lt"/>
              <a:cs typeface="+mn-lt"/>
            </a:endParaRPr>
          </a:p>
          <a:p>
            <a:endParaRPr lang="en-GB" sz="2000">
              <a:latin typeface="NTFPreCursivefk"/>
              <a:ea typeface="+mn-lt"/>
              <a:cs typeface="+mn-lt"/>
            </a:endParaRPr>
          </a:p>
          <a:p>
            <a:r>
              <a:rPr lang="en-GB" sz="2000">
                <a:latin typeface="NTFPreCursivefk"/>
                <a:ea typeface="+mn-lt"/>
                <a:cs typeface="+mn-lt"/>
              </a:rPr>
              <a:t>Some pupils may have a hearing impairment. Teachers should think carefully about how this impacts their ability to hear and produce sounds and consider how best to adapt the Music lessons to ensure these pupils can be successful. </a:t>
            </a:r>
            <a:endParaRPr lang="en-GB">
              <a:latin typeface="NTFPreCursivefk"/>
              <a:ea typeface="+mn-lt"/>
              <a:cs typeface="+mn-lt"/>
            </a:endParaRPr>
          </a:p>
          <a:p>
            <a:endParaRPr lang="en-GB" sz="2000">
              <a:latin typeface="NTFPreCursivefk"/>
              <a:ea typeface="+mn-lt"/>
              <a:cs typeface="+mn-lt"/>
            </a:endParaRPr>
          </a:p>
          <a:p>
            <a:r>
              <a:rPr lang="en-GB" sz="2000">
                <a:latin typeface="NTFPreCursivefk"/>
                <a:ea typeface="+mn-lt"/>
                <a:cs typeface="+mn-lt"/>
              </a:rPr>
              <a:t>Some pupils may have a visual impairment. This may impact their ability to read and follow musical notation. Teachers should think carefully about how they can adapt these lessons, possibly including the use of technology, to ensure that these pupils can access the same high-quality curriculum experience. </a:t>
            </a:r>
            <a:endParaRPr lang="en-GB">
              <a:latin typeface="NTFPreCursivefk"/>
              <a:ea typeface="+mn-lt"/>
              <a:cs typeface="+mn-lt"/>
            </a:endParaRPr>
          </a:p>
          <a:p>
            <a:endParaRPr lang="en-GB" sz="2000">
              <a:latin typeface="NTFPreCursivefk"/>
              <a:ea typeface="+mn-lt"/>
              <a:cs typeface="+mn-lt"/>
            </a:endParaRPr>
          </a:p>
          <a:p>
            <a:r>
              <a:rPr lang="en-GB" sz="2000">
                <a:latin typeface="NTFPreCursivefk"/>
                <a:ea typeface="+mn-lt"/>
                <a:cs typeface="+mn-lt"/>
              </a:rPr>
              <a:t>For some pupils who have specific challenges around processing, some of the lessons may require adaptation to ensure that all pupils can participate fully in the lesson. This may mean reducing the number of instructions or steps in a task, introducing the use of a reader for lessons with a reading element (including lyrics), or any other adaptations specific to the pupils in your class. </a:t>
            </a:r>
            <a:endParaRPr lang="en-GB">
              <a:latin typeface="NTFPreCursivefk"/>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38942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alibri"/>
                <a:ea typeface="Calibri"/>
                <a:cs typeface="Calibri"/>
                <a:sym typeface="Calibri"/>
              </a:rPr>
              <a:t>Implementation</a:t>
            </a:r>
            <a:endParaRPr sz="3600" b="1">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55533" y="272540"/>
            <a:ext cx="9380230" cy="3046988"/>
          </a:xfrm>
          <a:prstGeom prst="rect">
            <a:avLst/>
          </a:prstGeom>
          <a:noFill/>
        </p:spPr>
        <p:txBody>
          <a:bodyPr wrap="square" lIns="91440" tIns="45720" rIns="91440" bIns="45720" rtlCol="0" anchor="t">
            <a:spAutoFit/>
          </a:bodyPr>
          <a:lstStyle/>
          <a:p>
            <a:r>
              <a:rPr lang="en-US" sz="3200" b="1">
                <a:latin typeface="NTFPreCursivefk" panose="03000400000000000000" pitchFamily="66" charset="0"/>
                <a:ea typeface="Calibri Light"/>
                <a:cs typeface="Calibri Light"/>
              </a:rPr>
              <a:t>Continuous Professional Development</a:t>
            </a:r>
          </a:p>
          <a:p>
            <a:endParaRPr lang="en-US" sz="3200" b="1">
              <a:latin typeface="NTFPreCursivefk" panose="03000400000000000000" pitchFamily="66" charset="0"/>
              <a:ea typeface="Calibri Light"/>
              <a:cs typeface="Calibri Light"/>
            </a:endParaRPr>
          </a:p>
          <a:p>
            <a:r>
              <a:rPr lang="en-GB" sz="2000">
                <a:latin typeface="NTFPreCursivefk" panose="03000400000000000000" pitchFamily="66" charset="0"/>
              </a:rPr>
              <a:t>All staff have undergone CPD in Cognitive Load Theory, Spaced Practice Retrieval Theory and planning the wider curriculum which has supported the development of a modular wider curriculum. In addition, staff have been trained in the Theory of Reading which emphasises the importance of teaching reading across all subjects and how to teach vocabulary – including etymology and morphology. </a:t>
            </a:r>
            <a:endParaRPr lang="en-US" sz="2000" b="1">
              <a:latin typeface="NTFPreCursivefk" panose="03000400000000000000" pitchFamily="66" charset="0"/>
              <a:ea typeface="Calibri Light"/>
              <a:cs typeface="Calibri Light"/>
            </a:endParaRPr>
          </a:p>
          <a:p>
            <a:endParaRPr lang="en-US" sz="2400">
              <a:latin typeface="Calibri"/>
              <a:ea typeface="Calibri Light"/>
              <a:cs typeface="Calibri Light"/>
            </a:endParaRPr>
          </a:p>
          <a:p>
            <a:endParaRPr lang="en-US" sz="2400" b="1">
              <a:latin typeface="Calibri"/>
              <a:ea typeface="Calibri Light"/>
              <a:cs typeface="Calibri Light"/>
            </a:endParaRPr>
          </a:p>
        </p:txBody>
      </p:sp>
      <p:pic>
        <p:nvPicPr>
          <p:cNvPr id="11" name="Picture 10">
            <a:extLst>
              <a:ext uri="{FF2B5EF4-FFF2-40B4-BE49-F238E27FC236}">
                <a16:creationId xmlns:a16="http://schemas.microsoft.com/office/drawing/2014/main" id="{49E00A9C-ACE9-4CD9-84FA-E102B37A3C5B}"/>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a:extLst>
              <a:ext uri="{FF2B5EF4-FFF2-40B4-BE49-F238E27FC236}">
                <a16:creationId xmlns:a16="http://schemas.microsoft.com/office/drawing/2014/main" id="{1129D93E-B9ED-477F-BAAC-3485CE49EBFB}"/>
              </a:ext>
            </a:extLst>
          </p:cNvPr>
          <p:cNvPicPr>
            <a:picLocks noChangeAspect="1"/>
          </p:cNvPicPr>
          <p:nvPr/>
        </p:nvPicPr>
        <p:blipFill rotWithShape="1">
          <a:blip r:embed="rId4"/>
          <a:srcRect l="23063" t="41393" r="13692" b="12971"/>
          <a:stretch/>
        </p:blipFill>
        <p:spPr>
          <a:xfrm>
            <a:off x="2492221" y="2717101"/>
            <a:ext cx="9699779" cy="3730082"/>
          </a:xfrm>
          <a:prstGeom prst="rect">
            <a:avLst/>
          </a:prstGeom>
        </p:spPr>
      </p:pic>
    </p:spTree>
    <p:extLst>
      <p:ext uri="{BB962C8B-B14F-4D97-AF65-F5344CB8AC3E}">
        <p14:creationId xmlns:p14="http://schemas.microsoft.com/office/powerpoint/2010/main" val="97068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59524" y="1573724"/>
            <a:ext cx="9097991"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800" b="1">
                <a:latin typeface="NTFPreCursivefk" panose="03000400000000000000" pitchFamily="66" charset="0"/>
                <a:cs typeface="Calibri"/>
              </a:rPr>
              <a:t>Music</a:t>
            </a:r>
            <a:endParaRPr lang="en-US" sz="13800">
              <a:latin typeface="NTFPreCursivefk" panose="03000400000000000000" pitchFamily="66" charset="0"/>
              <a:cs typeface="Calibri"/>
            </a:endParaRPr>
          </a:p>
          <a:p>
            <a:pPr algn="ctr"/>
            <a:endParaRPr lang="en-US" sz="2400" b="1">
              <a:latin typeface="NTFPreCursivefk" panose="03000400000000000000" pitchFamily="66" charset="0"/>
              <a:cs typeface="Calibri"/>
            </a:endParaRPr>
          </a:p>
          <a:p>
            <a:pPr algn="ctr"/>
            <a:br>
              <a:rPr lang="en-US" sz="2400" b="1">
                <a:latin typeface="NTFPreCursivefk" panose="03000400000000000000" pitchFamily="66" charset="0"/>
                <a:cs typeface="Calibri"/>
              </a:rPr>
            </a:br>
            <a:r>
              <a:rPr lang="en-US" sz="9600" b="1">
                <a:latin typeface="NTFPreCursivefk" panose="03000400000000000000" pitchFamily="66" charset="0"/>
              </a:rPr>
              <a:t>Impact</a:t>
            </a:r>
            <a:r>
              <a:rPr lang="en-US" sz="8000" b="1">
                <a:cs typeface="Calibri"/>
              </a:rPr>
              <a:t>​</a:t>
            </a:r>
            <a:endParaRPr lang="en-US" sz="8000"/>
          </a:p>
        </p:txBody>
      </p:sp>
      <p:pic>
        <p:nvPicPr>
          <p:cNvPr id="11" name="Picture 10">
            <a:extLst>
              <a:ext uri="{FF2B5EF4-FFF2-40B4-BE49-F238E27FC236}">
                <a16:creationId xmlns:a16="http://schemas.microsoft.com/office/drawing/2014/main" id="{14C98B91-FE63-4B81-8564-8E70FC3C71D2}"/>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9930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700643" y="728736"/>
            <a:ext cx="9097992"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NTFPreCursivefk" panose="03000400000000000000" pitchFamily="66" charset="0"/>
                <a:cs typeface="Calibri"/>
              </a:rPr>
              <a:t>Teacher Assessment</a:t>
            </a:r>
            <a:endParaRPr lang="en-US" dirty="0">
              <a:latin typeface="NTFPreCursivefk" panose="03000400000000000000" pitchFamily="66" charset="0"/>
              <a:cs typeface="Calibri"/>
            </a:endParaRPr>
          </a:p>
          <a:p>
            <a:endParaRPr lang="en-US" sz="2800" b="1" dirty="0">
              <a:latin typeface="NTFPreCursivefk" panose="03000400000000000000" pitchFamily="66" charset="0"/>
              <a:cs typeface="Calibri"/>
            </a:endParaRPr>
          </a:p>
          <a:p>
            <a:r>
              <a:rPr lang="en-GB" sz="2400" dirty="0">
                <a:latin typeface="NTFPreCursivefk" panose="03000400000000000000" pitchFamily="66" charset="0"/>
              </a:rPr>
              <a:t>Assessment of Music should be formative and based on the pupil outcomes from each lesson. The following can be used to assess pupils’ knowledge and understanding of music and musical skills: </a:t>
            </a:r>
          </a:p>
          <a:p>
            <a:r>
              <a:rPr lang="en-GB" sz="2400" dirty="0">
                <a:latin typeface="NTFPreCursivefk" panose="03000400000000000000" pitchFamily="66" charset="0"/>
              </a:rPr>
              <a:t>• Expectations of what pupils will know and be able to do are included on the front page of each block. The Point of Reflection notes provide clear outcomes for each lesson. </a:t>
            </a:r>
          </a:p>
          <a:p>
            <a:r>
              <a:rPr lang="en-GB" sz="2400" dirty="0">
                <a:latin typeface="NTFPreCursivefk" panose="03000400000000000000" pitchFamily="66" charset="0"/>
              </a:rPr>
              <a:t>• Pupils should know and remember the key language that is delivered cumulatively throughout the curriculum. Teachers can use the vocabulary quizzing during, at the end of and after each block to support pupils in embedding this. </a:t>
            </a:r>
          </a:p>
          <a:p>
            <a:r>
              <a:rPr lang="en-GB" sz="2400" dirty="0">
                <a:latin typeface="NTFPreCursivefk" panose="03000400000000000000" pitchFamily="66" charset="0"/>
              </a:rPr>
              <a:t>• Questions for assessment are provided for each block. Teachers can use these as part of a Pupil Book Study structured discussion to help them understand what pupils have learnt over time. </a:t>
            </a:r>
            <a:endParaRPr lang="en-US" sz="2000" dirty="0">
              <a:latin typeface="NTFPreCursivefk" panose="03000400000000000000" pitchFamily="66" charset="0"/>
              <a:cs typeface="Calibri"/>
            </a:endParaRP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76122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700643" y="728736"/>
            <a:ext cx="9097992"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NTFPreCursivefk" panose="03000400000000000000" pitchFamily="66" charset="0"/>
                <a:cs typeface="Calibri"/>
              </a:rPr>
              <a:t>Teacher Assessment</a:t>
            </a:r>
            <a:endParaRPr lang="en-US">
              <a:latin typeface="NTFPreCursivefk" panose="03000400000000000000" pitchFamily="66" charset="0"/>
              <a:cs typeface="Calibri"/>
            </a:endParaRPr>
          </a:p>
          <a:p>
            <a:endParaRPr lang="en-US" sz="2800" b="1">
              <a:latin typeface="NTFPreCursivefk" panose="03000400000000000000" pitchFamily="66" charset="0"/>
              <a:cs typeface="Calibri"/>
            </a:endParaRPr>
          </a:p>
          <a:p>
            <a:r>
              <a:rPr lang="en-GB" sz="2800">
                <a:latin typeface="NTFPreCursivefk" panose="03000400000000000000" pitchFamily="66" charset="0"/>
              </a:rPr>
              <a:t>Whole Class Assessment Sheets are used throughout every lesson to ensure children are achieving the intended learning outcomes. Teachers are responsive to any needs identified and use this knowledge throughout the planning and assessment cycle. At the end of the unit teachers will use the Whole Class Assessment Sheets to secure a summative judgement for each child. Subject leaders will lead pupil conferencing and will also complete data analysis of Whole Class Assessment Sheets to monitor progress and identify next steps with the music curriculum.</a:t>
            </a:r>
          </a:p>
          <a:p>
            <a:endParaRPr lang="en-US" sz="2400">
              <a:cs typeface="Calibri"/>
            </a:endParaRP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987723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a:cs typeface="Calibri Light"/>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TFPreCursivefk" panose="03000400000000000000" pitchFamily="66" charset="0"/>
                <a:cs typeface="Calibri"/>
              </a:rPr>
              <a:t>How do we measure the impact of music teaching?</a:t>
            </a:r>
            <a:endParaRPr lang="en-US" sz="2400">
              <a:latin typeface="NTFPreCursivefk" panose="03000400000000000000" pitchFamily="66" charset="0"/>
            </a:endParaRPr>
          </a:p>
        </p:txBody>
      </p:sp>
      <p:sp>
        <p:nvSpPr>
          <p:cNvPr id="5" name="Google Shape;518;p33">
            <a:extLst>
              <a:ext uri="{FF2B5EF4-FFF2-40B4-BE49-F238E27FC236}">
                <a16:creationId xmlns:a16="http://schemas.microsoft.com/office/drawing/2014/main" id="{B9D6CFE3-FE46-41C1-B6C2-D81F8AA8E690}"/>
              </a:ext>
            </a:extLst>
          </p:cNvPr>
          <p:cNvSpPr txBox="1"/>
          <p:nvPr/>
        </p:nvSpPr>
        <p:spPr>
          <a:xfrm>
            <a:off x="2826959" y="1178146"/>
            <a:ext cx="7906109" cy="1140282"/>
          </a:xfrm>
          <a:prstGeom prst="rect">
            <a:avLst/>
          </a:prstGeom>
          <a:noFill/>
          <a:ln>
            <a:solidFill>
              <a:schemeClr val="tx1"/>
            </a:solidFill>
          </a:ln>
        </p:spPr>
        <p:txBody>
          <a:bodyPr spcFirstLastPara="1" wrap="square" lIns="91425" tIns="91425" rIns="91425" bIns="91425" anchor="t" anchorCtr="0">
            <a:spAutoFit/>
          </a:bodyPr>
          <a:lstStyle/>
          <a:p>
            <a:pPr>
              <a:lnSpc>
                <a:spcPct val="115000"/>
              </a:lnSpc>
            </a:pPr>
            <a:r>
              <a:rPr lang="en-US" sz="1800" dirty="0">
                <a:solidFill>
                  <a:schemeClr val="dk1"/>
                </a:solidFill>
                <a:latin typeface="NTFPreCursivefk" panose="03000400000000000000" pitchFamily="66" charset="0"/>
                <a:ea typeface="Calibri"/>
                <a:cs typeface="Calibri"/>
                <a:sym typeface="Calibri"/>
              </a:rPr>
              <a:t>Subject Leaders use whole class assessment sheet analysis at the end of each term to </a:t>
            </a:r>
            <a:r>
              <a:rPr lang="en-US" sz="1800" dirty="0" err="1">
                <a:solidFill>
                  <a:schemeClr val="dk1"/>
                </a:solidFill>
                <a:latin typeface="NTFPreCursivefk" panose="03000400000000000000" pitchFamily="66" charset="0"/>
                <a:ea typeface="Calibri"/>
                <a:cs typeface="Calibri"/>
                <a:sym typeface="Calibri"/>
              </a:rPr>
              <a:t>analyse</a:t>
            </a:r>
            <a:r>
              <a:rPr lang="en-US" sz="1800" dirty="0">
                <a:solidFill>
                  <a:schemeClr val="dk1"/>
                </a:solidFill>
                <a:latin typeface="NTFPreCursivefk" panose="03000400000000000000" pitchFamily="66" charset="0"/>
                <a:ea typeface="Calibri"/>
                <a:cs typeface="Calibri"/>
                <a:sym typeface="Calibri"/>
              </a:rPr>
              <a:t> coverage, look at pupil percentages for who is WTS, EXS and GDS and to look at strengths and areas for development across the school.  </a:t>
            </a:r>
            <a:endParaRPr sz="1800" dirty="0">
              <a:solidFill>
                <a:schemeClr val="dk1"/>
              </a:solidFill>
              <a:latin typeface="NTFPreCursivefk" panose="03000400000000000000" pitchFamily="66" charset="0"/>
              <a:ea typeface="Calibri"/>
              <a:cs typeface="Calibri"/>
              <a:sym typeface="Calibri"/>
            </a:endParaRPr>
          </a:p>
        </p:txBody>
      </p:sp>
      <p:pic>
        <p:nvPicPr>
          <p:cNvPr id="12" name="Picture 11">
            <a:extLst>
              <a:ext uri="{FF2B5EF4-FFF2-40B4-BE49-F238E27FC236}">
                <a16:creationId xmlns:a16="http://schemas.microsoft.com/office/drawing/2014/main" id="{13A4031A-26FE-4131-8E4F-DB82EE925611}"/>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10" name="Picture 9">
            <a:extLst>
              <a:ext uri="{FF2B5EF4-FFF2-40B4-BE49-F238E27FC236}">
                <a16:creationId xmlns:a16="http://schemas.microsoft.com/office/drawing/2014/main" id="{34B552AC-1C4F-029A-AFDB-67FBCB09338E}"/>
              </a:ext>
            </a:extLst>
          </p:cNvPr>
          <p:cNvPicPr>
            <a:picLocks noChangeAspect="1"/>
          </p:cNvPicPr>
          <p:nvPr/>
        </p:nvPicPr>
        <p:blipFill rotWithShape="1">
          <a:blip r:embed="rId4"/>
          <a:srcRect l="190" t="8307"/>
          <a:stretch/>
        </p:blipFill>
        <p:spPr>
          <a:xfrm>
            <a:off x="3333304" y="2395918"/>
            <a:ext cx="6893417" cy="4341878"/>
          </a:xfrm>
          <a:prstGeom prst="rect">
            <a:avLst/>
          </a:prstGeom>
        </p:spPr>
      </p:pic>
    </p:spTree>
    <p:extLst>
      <p:ext uri="{BB962C8B-B14F-4D97-AF65-F5344CB8AC3E}">
        <p14:creationId xmlns:p14="http://schemas.microsoft.com/office/powerpoint/2010/main" val="300827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a:latin typeface="NTFPreCursivefk" panose="03000400000000000000" pitchFamily="66" charset="0"/>
                <a:cs typeface="Calibri"/>
              </a:rPr>
              <a:t>Music</a:t>
            </a:r>
            <a:endParaRPr lang="en-US">
              <a:latin typeface="NTFPreCursivefk" panose="03000400000000000000" pitchFamily="66" charset="0"/>
              <a:cs typeface="Calibri"/>
            </a:endParaRPr>
          </a:p>
        </p:txBody>
      </p:sp>
      <p:sp>
        <p:nvSpPr>
          <p:cNvPr id="112" name="Google Shape;112;p3"/>
          <p:cNvSpPr txBox="1">
            <a:spLocks noGrp="1"/>
          </p:cNvSpPr>
          <p:nvPr>
            <p:ph type="subTitle" idx="1"/>
          </p:nvPr>
        </p:nvSpPr>
        <p:spPr>
          <a:xfrm>
            <a:off x="2381969" y="1061536"/>
            <a:ext cx="9727676" cy="5018938"/>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GB" sz="2200" dirty="0">
                <a:latin typeface="NTFPreCursivefk" panose="03000400000000000000" pitchFamily="66" charset="0"/>
              </a:rPr>
              <a:t>National Curriculum statutory content </a:t>
            </a:r>
          </a:p>
          <a:p>
            <a:pPr marR="0" lvl="0" algn="l" rtl="0">
              <a:spcAft>
                <a:spcPts val="0"/>
              </a:spcAft>
              <a:buClr>
                <a:schemeClr val="dk1"/>
              </a:buClr>
              <a:buFont typeface="Arial"/>
              <a:buNone/>
            </a:pPr>
            <a:r>
              <a:rPr lang="en-GB" sz="2200" dirty="0">
                <a:latin typeface="NTFPreCursivefk" panose="03000400000000000000" pitchFamily="66" charset="0"/>
              </a:rPr>
              <a:t>The National Curriculum for maintained schools in England stipulates that all pupils should have access to a high-quality music curriculum. Academies and free schools are not required to follow the National Curriculum. However, Ofsted still expects them to teach a curriculum that is at least as broad and ambitious as the National Curriculum. This includes Music. </a:t>
            </a:r>
          </a:p>
          <a:p>
            <a:pPr marR="0" lvl="0" algn="l" rtl="0">
              <a:spcAft>
                <a:spcPts val="0"/>
              </a:spcAft>
              <a:buClr>
                <a:schemeClr val="dk1"/>
              </a:buClr>
              <a:buFont typeface="Arial"/>
              <a:buNone/>
            </a:pPr>
            <a:r>
              <a:rPr lang="en-GB" sz="2200" dirty="0">
                <a:latin typeface="NTFPreCursivefk" panose="03000400000000000000" pitchFamily="66" charset="0"/>
              </a:rPr>
              <a:t>In March 2021, the Department for Education published their Model Music Curriculum. This non-statutory guidance outlined a framework for how the concepts outlined in the National Curriculum may be delivered in schools in key stages 1, 2 and 3. CUSP Music aligns with all key principles of the Model Music Curriculum but moves beyond providing just the framework for this, to provide teachers with lesson-by-lesson planning that will support even non-specialist practitioners in delivering excellence in Music. </a:t>
            </a:r>
          </a:p>
          <a:p>
            <a:pPr marR="0" lvl="0" algn="l" rtl="0">
              <a:spcAft>
                <a:spcPts val="0"/>
              </a:spcAft>
              <a:buClr>
                <a:schemeClr val="dk1"/>
              </a:buClr>
              <a:buFont typeface="Arial"/>
              <a:buNone/>
            </a:pPr>
            <a:r>
              <a:rPr lang="en-GB" sz="2200" dirty="0">
                <a:latin typeface="NTFPreCursivefk" panose="03000400000000000000" pitchFamily="66" charset="0"/>
              </a:rPr>
              <a:t>Within the National Curriculum, clear guidance is given around expectations of the purpose of learning music. This includes instilling a love of music and the development of creativity and self-confidence. Key aspects of study that are explicitly referenced in the National Curriculum for Music include: • listening and appraising • singing • playing tuned and untuned instruments • reading musical notation • performance</a:t>
            </a: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a:latin typeface="NTFPreCursivefk" panose="03000400000000000000" pitchFamily="66" charset="0"/>
                <a:cs typeface="Calibri"/>
              </a:rPr>
              <a:t>Music</a:t>
            </a:r>
            <a:endParaRPr lang="en-US">
              <a:latin typeface="NTFPreCursivefk" panose="03000400000000000000" pitchFamily="66" charset="0"/>
              <a:cs typeface="Calibri"/>
            </a:endParaRPr>
          </a:p>
        </p:txBody>
      </p:sp>
      <p:sp>
        <p:nvSpPr>
          <p:cNvPr id="112" name="Google Shape;112;p3"/>
          <p:cNvSpPr txBox="1">
            <a:spLocks noGrp="1"/>
          </p:cNvSpPr>
          <p:nvPr>
            <p:ph type="subTitle" idx="1"/>
          </p:nvPr>
        </p:nvSpPr>
        <p:spPr>
          <a:xfrm>
            <a:off x="2381969" y="1061536"/>
            <a:ext cx="9727676" cy="5018938"/>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a:latin typeface="NTFPreCursivefk" panose="03000400000000000000" pitchFamily="66" charset="0"/>
                <a:cs typeface="Calibri"/>
                <a:sym typeface="Arial"/>
              </a:rPr>
              <a:t>Aims </a:t>
            </a:r>
            <a:r>
              <a:rPr lang="en-US" sz="2800" b="1" i="0">
                <a:latin typeface="NTFPreCursivefk" panose="03000400000000000000" pitchFamily="66" charset="0"/>
                <a:cs typeface="Calibri"/>
                <a:sym typeface="Arial"/>
              </a:rPr>
              <a:t>of </a:t>
            </a:r>
            <a:r>
              <a:rPr lang="en-US" sz="2800" b="1">
                <a:latin typeface="NTFPreCursivefk" panose="03000400000000000000" pitchFamily="66" charset="0"/>
                <a:cs typeface="Calibri"/>
                <a:sym typeface="Arial"/>
              </a:rPr>
              <a:t>the Music Curriculum Key Stage 1</a:t>
            </a:r>
          </a:p>
          <a:p>
            <a:pPr marR="0" lvl="0" algn="l" rtl="0">
              <a:spcAft>
                <a:spcPts val="0"/>
              </a:spcAft>
              <a:buClr>
                <a:schemeClr val="dk1"/>
              </a:buClr>
              <a:buFont typeface="Arial"/>
              <a:buNone/>
            </a:pPr>
            <a:endParaRPr lang="en-US" sz="2800">
              <a:latin typeface="NTFPreCursivefk" panose="03000400000000000000" pitchFamily="66" charset="0"/>
              <a:cs typeface="Calibri"/>
            </a:endParaRPr>
          </a:p>
          <a:p>
            <a:pPr algn="l"/>
            <a:r>
              <a:rPr lang="en-GB">
                <a:latin typeface="NTFPreCursivefk" panose="03000400000000000000" pitchFamily="66" charset="0"/>
              </a:rPr>
              <a:t>The national curriculum for music in Key Stage 1 aims to ensure that all pupils: </a:t>
            </a:r>
          </a:p>
          <a:p>
            <a:pPr algn="l"/>
            <a:r>
              <a:rPr lang="en-GB">
                <a:latin typeface="NTFPreCursivefk" panose="03000400000000000000" pitchFamily="66" charset="0"/>
              </a:rPr>
              <a:t>• use their voices expressively and creatively by singing songs and speaking chants and rhymes </a:t>
            </a:r>
          </a:p>
          <a:p>
            <a:pPr algn="l"/>
            <a:r>
              <a:rPr lang="en-GB">
                <a:latin typeface="NTFPreCursivefk" panose="03000400000000000000" pitchFamily="66" charset="0"/>
              </a:rPr>
              <a:t>• play tuned and untuned instruments musically </a:t>
            </a:r>
          </a:p>
          <a:p>
            <a:pPr algn="l"/>
            <a:r>
              <a:rPr lang="en-GB">
                <a:latin typeface="NTFPreCursivefk" panose="03000400000000000000" pitchFamily="66" charset="0"/>
              </a:rPr>
              <a:t>• listen with concentration and understanding to a range of high-quality live and recorded music </a:t>
            </a:r>
          </a:p>
          <a:p>
            <a:pPr algn="l"/>
            <a:r>
              <a:rPr lang="en-GB">
                <a:latin typeface="NTFPreCursivefk" panose="03000400000000000000" pitchFamily="66" charset="0"/>
              </a:rPr>
              <a:t>• experiment with, create, select and combine sounds using the interrelated dimensions of music.</a:t>
            </a: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51038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a:latin typeface="NTFPreCursivefk" panose="03000400000000000000" pitchFamily="66" charset="0"/>
                <a:cs typeface="Calibri"/>
              </a:rPr>
              <a:t>Music</a:t>
            </a:r>
            <a:endParaRPr lang="en-US">
              <a:latin typeface="NTFPreCursivefk" panose="03000400000000000000" pitchFamily="66" charset="0"/>
              <a:cs typeface="Calibri"/>
            </a:endParaRPr>
          </a:p>
        </p:txBody>
      </p:sp>
      <p:sp>
        <p:nvSpPr>
          <p:cNvPr id="112" name="Google Shape;112;p3"/>
          <p:cNvSpPr txBox="1">
            <a:spLocks noGrp="1"/>
          </p:cNvSpPr>
          <p:nvPr>
            <p:ph type="subTitle" idx="1"/>
          </p:nvPr>
        </p:nvSpPr>
        <p:spPr>
          <a:xfrm>
            <a:off x="2381969" y="1061535"/>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a:latin typeface="NTFPreCursivefk" panose="03000400000000000000" pitchFamily="66" charset="0"/>
                <a:cs typeface="Calibri"/>
                <a:sym typeface="Arial"/>
              </a:rPr>
              <a:t>Aims </a:t>
            </a:r>
            <a:r>
              <a:rPr lang="en-US" sz="2800" b="1" i="0">
                <a:latin typeface="NTFPreCursivefk" panose="03000400000000000000" pitchFamily="66" charset="0"/>
                <a:cs typeface="Calibri"/>
                <a:sym typeface="Arial"/>
              </a:rPr>
              <a:t>of </a:t>
            </a:r>
            <a:r>
              <a:rPr lang="en-US" sz="2800" b="1">
                <a:latin typeface="NTFPreCursivefk" panose="03000400000000000000" pitchFamily="66" charset="0"/>
                <a:cs typeface="Calibri"/>
                <a:sym typeface="Arial"/>
              </a:rPr>
              <a:t>the Music Curriculum Key Stage 2</a:t>
            </a:r>
          </a:p>
          <a:p>
            <a:pPr marR="0" lvl="0" algn="l" rtl="0">
              <a:spcAft>
                <a:spcPts val="0"/>
              </a:spcAft>
              <a:buClr>
                <a:schemeClr val="dk1"/>
              </a:buClr>
              <a:buFont typeface="Arial"/>
              <a:buNone/>
            </a:pPr>
            <a:endParaRPr lang="en-US" sz="2800">
              <a:latin typeface="NTFPreCursivefk" panose="03000400000000000000" pitchFamily="66" charset="0"/>
              <a:cs typeface="Calibri"/>
            </a:endParaRPr>
          </a:p>
          <a:p>
            <a:pPr algn="l"/>
            <a:r>
              <a:rPr lang="en-GB">
                <a:latin typeface="NTFPreCursivefk" panose="03000400000000000000" pitchFamily="66" charset="0"/>
              </a:rPr>
              <a:t>The national curriculum for music in Key Stage 2 develops this knowledge and these skills further to ensure all pupils: </a:t>
            </a:r>
          </a:p>
          <a:p>
            <a:pPr algn="l"/>
            <a:r>
              <a:rPr lang="en-GB">
                <a:latin typeface="NTFPreCursivefk" panose="03000400000000000000" pitchFamily="66" charset="0"/>
              </a:rPr>
              <a:t>• play and perform in solo and ensemble contexts, using their voices and playing musical instruments with increasing accuracy, fluency, control and expression </a:t>
            </a:r>
          </a:p>
          <a:p>
            <a:pPr algn="l"/>
            <a:r>
              <a:rPr lang="en-GB">
                <a:latin typeface="NTFPreCursivefk" panose="03000400000000000000" pitchFamily="66" charset="0"/>
              </a:rPr>
              <a:t>• improvise and compose music for a range of purposes using the interrelated dimensions of music </a:t>
            </a:r>
          </a:p>
          <a:p>
            <a:pPr algn="l"/>
            <a:r>
              <a:rPr lang="en-GB">
                <a:latin typeface="NTFPreCursivefk" panose="03000400000000000000" pitchFamily="66" charset="0"/>
              </a:rPr>
              <a:t>• listen with attention to detail and recall sounds with increasing aural memory </a:t>
            </a:r>
          </a:p>
          <a:p>
            <a:pPr algn="l"/>
            <a:r>
              <a:rPr lang="en-GB">
                <a:latin typeface="NTFPreCursivefk" panose="03000400000000000000" pitchFamily="66" charset="0"/>
              </a:rPr>
              <a:t>• use and understand musical notations </a:t>
            </a:r>
          </a:p>
          <a:p>
            <a:pPr algn="l"/>
            <a:r>
              <a:rPr lang="en-GB">
                <a:latin typeface="NTFPreCursivefk" panose="03000400000000000000" pitchFamily="66" charset="0"/>
              </a:rPr>
              <a:t>• appreciate and understand a wide range of high-quality live and recorded music drawn from different traditions and from great composers and musicians </a:t>
            </a:r>
          </a:p>
          <a:p>
            <a:pPr algn="l"/>
            <a:r>
              <a:rPr lang="en-GB">
                <a:latin typeface="NTFPreCursivefk" panose="03000400000000000000" pitchFamily="66" charset="0"/>
              </a:rPr>
              <a:t>• develop an understanding of the history of music. </a:t>
            </a:r>
          </a:p>
          <a:p>
            <a:pPr algn="l">
              <a:lnSpc>
                <a:spcPct val="100000"/>
              </a:lnSpc>
              <a:spcBef>
                <a:spcPts val="0"/>
              </a:spcBef>
              <a:buSzPts val="2000"/>
            </a:pPr>
            <a:endParaRPr lang="en-US" b="1">
              <a:cs typeface="Arial"/>
            </a:endParaRPr>
          </a:p>
          <a:p>
            <a:pPr>
              <a:buClr>
                <a:schemeClr val="dk1"/>
              </a:buClr>
              <a:buSzPts val="2000"/>
            </a:pPr>
            <a:endParaRPr lang="en-US" sz="200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329223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a:latin typeface="NTFPreCursivefk" panose="03000400000000000000" pitchFamily="66" charset="0"/>
                <a:cs typeface="Calibri"/>
              </a:rPr>
              <a:t>Music</a:t>
            </a:r>
            <a:endParaRPr lang="en-US">
              <a:latin typeface="NTFPreCursivefk" panose="03000400000000000000" pitchFamily="66" charset="0"/>
              <a:cs typeface="Calibri"/>
            </a:endParaRPr>
          </a:p>
        </p:txBody>
      </p:sp>
      <p:sp>
        <p:nvSpPr>
          <p:cNvPr id="112" name="Google Shape;112;p3"/>
          <p:cNvSpPr txBox="1">
            <a:spLocks noGrp="1"/>
          </p:cNvSpPr>
          <p:nvPr>
            <p:ph type="subTitle" idx="1"/>
          </p:nvPr>
        </p:nvSpPr>
        <p:spPr>
          <a:xfrm>
            <a:off x="2733866" y="1074599"/>
            <a:ext cx="9296356" cy="5731195"/>
          </a:xfrm>
          <a:prstGeom prst="rect">
            <a:avLst/>
          </a:prstGeom>
          <a:noFill/>
          <a:ln>
            <a:noFill/>
          </a:ln>
        </p:spPr>
        <p:txBody>
          <a:bodyPr spcFirstLastPara="1" wrap="square" lIns="91425" tIns="45700" rIns="91425" bIns="45700" anchor="t" anchorCtr="0">
            <a:noAutofit/>
          </a:bodyPr>
          <a:lstStyle/>
          <a:p>
            <a:pPr marR="0" lvl="0" algn="l" rtl="0">
              <a:spcAft>
                <a:spcPts val="0"/>
              </a:spcAft>
              <a:buFont typeface="Arial" panose="020B0604020202020204" pitchFamily="34" charset="0"/>
              <a:buNone/>
            </a:pPr>
            <a:r>
              <a:rPr lang="en-US" sz="2000" dirty="0">
                <a:latin typeface="NTFPreCursivefk" panose="03000400000000000000" pitchFamily="66" charset="0"/>
                <a:ea typeface="Arial"/>
                <a:cs typeface="Calibri"/>
                <a:sym typeface="Arial"/>
              </a:rPr>
              <a:t>We use CUSP for our music planning. It </a:t>
            </a:r>
            <a:r>
              <a:rPr lang="en-GB" sz="2000" dirty="0">
                <a:latin typeface="NTFPreCursivefk" panose="03000400000000000000" pitchFamily="66" charset="0"/>
              </a:rPr>
              <a:t>has been purposefully built around the principles of evidence-led practice. This is to ensure that there is a focus on high-quality development of children as musicians. The curriculum is carefully designed to build pupils’ musical knowledge and develop their competency and confidence as musicians. Each block includes the study of significant musicians and musical works, with the intention of exposing pupils to a wide range of music that will inspire them and connect them to the world around them. The curriculum is built to support non-specialist teachers in developing their own subject knowledge and delivering excellence in music education. </a:t>
            </a:r>
          </a:p>
          <a:p>
            <a:pPr marR="0" lvl="0" algn="l" rtl="0">
              <a:spcAft>
                <a:spcPts val="0"/>
              </a:spcAft>
              <a:buFont typeface="Arial" panose="020B0604020202020204" pitchFamily="34" charset="0"/>
              <a:buNone/>
            </a:pPr>
            <a:r>
              <a:rPr lang="en-GB" sz="2000" dirty="0">
                <a:latin typeface="NTFPreCursivefk" panose="03000400000000000000" pitchFamily="66" charset="0"/>
              </a:rPr>
              <a:t>Core areas of study include singing, listening and appraising, composing and improvising and instrumental performance. These are built cumulatively throughout the curriculum to ensure that all pupils develop their engagement with, and knowledge of, music over time. This includes a focus on learning to play a range of instruments confidently. CUSP Music aims to build a strong and rich musical culture in schools, in which pupils can thrive.</a:t>
            </a:r>
          </a:p>
          <a:p>
            <a:pPr marR="0" lvl="0" algn="l" rtl="0">
              <a:spcAft>
                <a:spcPts val="0"/>
              </a:spcAft>
              <a:buFont typeface="Arial" panose="020B0604020202020204" pitchFamily="34" charset="0"/>
              <a:buNone/>
            </a:pPr>
            <a:r>
              <a:rPr lang="en-GB" sz="2000" dirty="0">
                <a:latin typeface="NTFPreCursivefk" panose="03000400000000000000" pitchFamily="66" charset="0"/>
              </a:rPr>
              <a:t>As with all CUSP subjects, CUSP Music has a strong emphasis on the language that pupils need to explore their own musicality. This is carefully and deliberately planned so that pupils revisit and embed this knowledge over time. Clear structures and learning routines underpin CUSP Music. This allows pupils (and teachers) to direct their cognitive attention to the core content in each block. As with all CUSP subjects, Knowledge Notes are used to support instruction and the revisiting of new concepts. This strong focus on cognitive science provides the framework for pupils to deepen and broaden their knowledge of music and become confident, inspired musicians. </a:t>
            </a:r>
            <a:endParaRPr sz="2000" dirty="0">
              <a:latin typeface="NTFPreCursivefk" panose="03000400000000000000" pitchFamily="66" charset="0"/>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14BE2B9A-2660-4FF0-839C-2642D42C3600}"/>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02040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206491"/>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3600" b="1">
                <a:latin typeface="NTFPreCursivefk" panose="03000400000000000000" pitchFamily="66" charset="0"/>
                <a:cs typeface="Calibri"/>
              </a:rPr>
              <a:t>Early Years</a:t>
            </a:r>
          </a:p>
          <a:p>
            <a:pPr algn="l">
              <a:spcBef>
                <a:spcPts val="0"/>
              </a:spcBef>
            </a:pPr>
            <a:endParaRPr lang="en-GB" sz="2000"/>
          </a:p>
          <a:p>
            <a:pPr algn="l">
              <a:spcBef>
                <a:spcPts val="0"/>
              </a:spcBef>
            </a:pPr>
            <a:endParaRPr lang="en-US" sz="2200">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A173D0C5-372B-4A40-900E-37C09E70107B}"/>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B6C51DBC-2C6C-E419-4DB8-FE409A199635}"/>
              </a:ext>
            </a:extLst>
          </p:cNvPr>
          <p:cNvPicPr>
            <a:picLocks noChangeAspect="1"/>
          </p:cNvPicPr>
          <p:nvPr/>
        </p:nvPicPr>
        <p:blipFill>
          <a:blip r:embed="rId4"/>
          <a:stretch>
            <a:fillRect/>
          </a:stretch>
        </p:blipFill>
        <p:spPr>
          <a:xfrm>
            <a:off x="2349343" y="963578"/>
            <a:ext cx="9567107" cy="4985159"/>
          </a:xfrm>
          <a:prstGeom prst="rect">
            <a:avLst/>
          </a:prstGeom>
        </p:spPr>
      </p:pic>
    </p:spTree>
    <p:extLst>
      <p:ext uri="{BB962C8B-B14F-4D97-AF65-F5344CB8AC3E}">
        <p14:creationId xmlns:p14="http://schemas.microsoft.com/office/powerpoint/2010/main" val="5047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3200" b="1">
                <a:latin typeface="NTFPreCursivefk" panose="03000400000000000000" pitchFamily="66" charset="0"/>
                <a:cs typeface="Calibri"/>
              </a:rPr>
              <a:t>Music in EYFS</a:t>
            </a:r>
          </a:p>
          <a:p>
            <a:pPr algn="l">
              <a:spcBef>
                <a:spcPts val="0"/>
              </a:spcBef>
            </a:pPr>
            <a:endParaRPr lang="en-US" sz="2200" b="1">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62B262AD-193E-4201-881C-FCD5AA697D9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F3D3D075-AC2A-EFA6-4E72-E94B20A030EB}"/>
              </a:ext>
            </a:extLst>
          </p:cNvPr>
          <p:cNvPicPr>
            <a:picLocks noChangeAspect="1"/>
          </p:cNvPicPr>
          <p:nvPr/>
        </p:nvPicPr>
        <p:blipFill>
          <a:blip r:embed="rId4"/>
          <a:stretch>
            <a:fillRect/>
          </a:stretch>
        </p:blipFill>
        <p:spPr>
          <a:xfrm>
            <a:off x="2349343" y="1208455"/>
            <a:ext cx="9650732" cy="5027958"/>
          </a:xfrm>
          <a:prstGeom prst="rect">
            <a:avLst/>
          </a:prstGeom>
        </p:spPr>
      </p:pic>
    </p:spTree>
    <p:extLst>
      <p:ext uri="{BB962C8B-B14F-4D97-AF65-F5344CB8AC3E}">
        <p14:creationId xmlns:p14="http://schemas.microsoft.com/office/powerpoint/2010/main" val="324819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3200" b="1">
                <a:latin typeface="NTFPreCursivefk" panose="03000400000000000000" pitchFamily="66" charset="0"/>
                <a:cs typeface="Calibri"/>
              </a:rPr>
              <a:t>Music in EYFS</a:t>
            </a:r>
          </a:p>
          <a:p>
            <a:pPr algn="l">
              <a:spcBef>
                <a:spcPts val="0"/>
              </a:spcBef>
            </a:pPr>
            <a:endParaRPr lang="en-US" sz="2200" b="1">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62B262AD-193E-4201-881C-FCD5AA697D9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a:extLst>
              <a:ext uri="{FF2B5EF4-FFF2-40B4-BE49-F238E27FC236}">
                <a16:creationId xmlns:a16="http://schemas.microsoft.com/office/drawing/2014/main" id="{AD4D598A-1F06-6883-CB7D-8D6E26450656}"/>
              </a:ext>
            </a:extLst>
          </p:cNvPr>
          <p:cNvPicPr>
            <a:picLocks noChangeAspect="1"/>
          </p:cNvPicPr>
          <p:nvPr/>
        </p:nvPicPr>
        <p:blipFill>
          <a:blip r:embed="rId4"/>
          <a:stretch>
            <a:fillRect/>
          </a:stretch>
        </p:blipFill>
        <p:spPr>
          <a:xfrm>
            <a:off x="2189955" y="1158580"/>
            <a:ext cx="9840267" cy="5154425"/>
          </a:xfrm>
          <a:prstGeom prst="rect">
            <a:avLst/>
          </a:prstGeom>
        </p:spPr>
      </p:pic>
    </p:spTree>
    <p:extLst>
      <p:ext uri="{BB962C8B-B14F-4D97-AF65-F5344CB8AC3E}">
        <p14:creationId xmlns:p14="http://schemas.microsoft.com/office/powerpoint/2010/main" val="27223362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016997-deea-4fdb-a97d-61eed343007a">
      <Terms xmlns="http://schemas.microsoft.com/office/infopath/2007/PartnerControls"/>
    </lcf76f155ced4ddcb4097134ff3c332f>
    <TaxCatchAll xmlns="2b734e5c-e2cf-4d91-a88f-3e50b50b24d7" xsi:nil="true"/>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DepartmentsTaxHTField xmlns="2b734e5c-e2cf-4d91-a88f-3e50b50b24d7" xsi:nil="true"/>
    <DocumentTypeTaxHTField xmlns="2b734e5c-e2cf-4d91-a88f-3e50b50b24d7" xsi:nil="true"/>
    <Owner xmlns="2b734e5c-e2cf-4d91-a88f-3e50b50b24d7">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ba91a8baf766659b1bd486879b60b1a8">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2bd09c3e8edd56e46991589677f6379f"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7A23C-C3AB-4899-8325-EB9460CB139D}">
  <ds:schemaRefs>
    <ds:schemaRef ds:uri="http://www.w3.org/XML/1998/namespace"/>
    <ds:schemaRef ds:uri="http://schemas.microsoft.com/office/infopath/2007/PartnerControls"/>
    <ds:schemaRef ds:uri="http://purl.org/dc/terms/"/>
    <ds:schemaRef ds:uri="a5016997-deea-4fdb-a97d-61eed343007a"/>
    <ds:schemaRef ds:uri="http://schemas.microsoft.com/office/2006/metadata/properties"/>
    <ds:schemaRef ds:uri="2b734e5c-e2cf-4d91-a88f-3e50b50b24d7"/>
    <ds:schemaRef ds:uri="http://schemas.openxmlformats.org/package/2006/metadata/core-properties"/>
    <ds:schemaRef ds:uri="http://purl.org/dc/dcmitype/"/>
    <ds:schemaRef ds:uri="http://purl.org/dc/elements/1.1/"/>
    <ds:schemaRef ds:uri="http://schemas.microsoft.com/office/2006/documentManagement/types"/>
    <ds:schemaRef ds:uri="a0520e7d-56ac-42ba-8299-7941f60600bb"/>
  </ds:schemaRefs>
</ds:datastoreItem>
</file>

<file path=customXml/itemProps2.xml><?xml version="1.0" encoding="utf-8"?>
<ds:datastoreItem xmlns:ds="http://schemas.openxmlformats.org/officeDocument/2006/customXml" ds:itemID="{687FAD3D-C0CA-4925-AB2D-27A90746EDF7}">
  <ds:schemaRefs>
    <ds:schemaRef ds:uri="http://schemas.microsoft.com/sharepoint/v3/contenttype/forms"/>
  </ds:schemaRefs>
</ds:datastoreItem>
</file>

<file path=customXml/itemProps3.xml><?xml version="1.0" encoding="utf-8"?>
<ds:datastoreItem xmlns:ds="http://schemas.openxmlformats.org/officeDocument/2006/customXml" ds:itemID="{DA384696-AA1C-449A-8887-D587AF44E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TotalTime>
  <Words>2399</Words>
  <Application>Microsoft Office PowerPoint</Application>
  <PresentationFormat>Widescreen</PresentationFormat>
  <Paragraphs>143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NTFPreCursivefk</vt:lpstr>
      <vt:lpstr>Sassoon Penpals Joined</vt:lpstr>
      <vt:lpstr>Office Theme</vt:lpstr>
      <vt:lpstr>  </vt:lpstr>
      <vt:lpstr>Music   Why is music important?</vt:lpstr>
      <vt:lpstr>Music</vt:lpstr>
      <vt:lpstr>Music</vt:lpstr>
      <vt:lpstr>Music</vt:lpstr>
      <vt:lpstr>Music</vt:lpstr>
      <vt:lpstr>PowerPoint Presentation</vt:lpstr>
      <vt:lpstr>PowerPoint Presentation</vt:lpstr>
      <vt:lpstr>PowerPoint Presentation</vt:lpstr>
      <vt:lpstr>PowerPoint Presentation</vt:lpstr>
      <vt:lpstr>How is CUSP Music organised? </vt:lpstr>
      <vt:lpstr>Content and Sequence: Year 1</vt:lpstr>
      <vt:lpstr>Content and Sequence: Year 2</vt:lpstr>
      <vt:lpstr>Content and Sequence: Year 3</vt:lpstr>
      <vt:lpstr>Content and Sequence: Year 4</vt:lpstr>
      <vt:lpstr>Content and Sequence: Year 5</vt:lpstr>
      <vt:lpstr>Content and Sequence: 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CDalton</cp:lastModifiedBy>
  <cp:revision>3</cp:revision>
  <dcterms:created xsi:type="dcterms:W3CDTF">2021-01-26T21:26:53Z</dcterms:created>
  <dcterms:modified xsi:type="dcterms:W3CDTF">2024-07-16T09:09:40Z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Departments">
    <vt:lpwstr/>
  </property>
  <property fmtid="{D5CDD505-2E9C-101B-9397-08002B2CF9AE}" pid="4" name="Locations">
    <vt:lpwstr/>
  </property>
  <property fmtid="{D5CDD505-2E9C-101B-9397-08002B2CF9AE}" pid="5" name="DocumentType">
    <vt:lpwstr/>
  </property>
  <property fmtid="{D5CDD505-2E9C-101B-9397-08002B2CF9AE}" pid="6" name="ContentTypeId">
    <vt:lpwstr>0x0101009EAD9E04ED43D74CB62B53C7F0354145</vt:lpwstr>
  </property>
  <property fmtid="{D5CDD505-2E9C-101B-9397-08002B2CF9AE}" pid="7" name="KeywordsTags">
    <vt:lpwstr/>
  </property>
</Properties>
</file>