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4" r:id="rId4"/>
  </p:sldMasterIdLst>
  <p:notesMasterIdLst>
    <p:notesMasterId r:id="rId15"/>
  </p:notesMasterIdLst>
  <p:sldIdLst>
    <p:sldId id="257" r:id="rId5"/>
    <p:sldId id="258" r:id="rId6"/>
    <p:sldId id="355" r:id="rId7"/>
    <p:sldId id="349" r:id="rId8"/>
    <p:sldId id="261" r:id="rId9"/>
    <p:sldId id="356" r:id="rId10"/>
    <p:sldId id="360" r:id="rId11"/>
    <p:sldId id="357" r:id="rId12"/>
    <p:sldId id="358" r:id="rId13"/>
    <p:sldId id="35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58" roundtripDataSignature="AMtx7mgkybcRNci5vzFGHvr2R3gTAhQHC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5A8830"/>
    <a:srgbClr val="6580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0B42A07-84C1-4659-B30F-697C2D0D7F8F}">
  <a:tblStyle styleId="{B0B42A07-84C1-4659-B30F-697C2D0D7F8F}"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BF5"/>
          </a:solidFill>
        </a:fill>
      </a:tcStyle>
    </a:wholeTbl>
    <a:band1H>
      <a:tcTxStyle/>
      <a:tcStyle>
        <a:tcBdr/>
        <a:fill>
          <a:solidFill>
            <a:srgbClr val="CDD4EA"/>
          </a:solidFill>
        </a:fill>
      </a:tcStyle>
    </a:band1H>
    <a:band2H>
      <a:tcTxStyle/>
      <a:tcStyle>
        <a:tcBdr/>
      </a:tcStyle>
    </a:band2H>
    <a:band1V>
      <a:tcTxStyle/>
      <a:tcStyle>
        <a:tcBdr/>
        <a:fill>
          <a:solidFill>
            <a:srgbClr val="CDD4EA"/>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6" d="100"/>
          <a:sy n="96" d="100"/>
        </p:scale>
        <p:origin x="68" y="4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59" Type="http://schemas.openxmlformats.org/officeDocument/2006/relationships/presProps" Target="presProps.xml"/><Relationship Id="rId2" Type="http://schemas.openxmlformats.org/officeDocument/2006/relationships/customXml" Target="../customXml/item2.xml"/><Relationship Id="rId62"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8" Type="http://customschemas.google.com/relationships/presentationmetadata" Target="metadata"/><Relationship Id="rId5" Type="http://schemas.openxmlformats.org/officeDocument/2006/relationships/slide" Target="slides/slide1.xml"/><Relationship Id="rId15"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6.xml"/><Relationship Id="rId6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3" name="Google Shape;93;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2" name="Google Shape;142;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459835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4" name="Google Shape;10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4" name="Google Shape;10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156445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4" name="Google Shape;10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5349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2" name="Google Shape;142;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2" name="Google Shape;142;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572182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2" name="Google Shape;142;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324362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2" name="Google Shape;142;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674617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2" name="Google Shape;142;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724470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8A87A34-81AB-432B-8DAE-1953F412C126}" type="datetimeFigureOut">
              <a:rPr lang="en-US" smtClean="0"/>
              <a:pPr/>
              <a:t>7/16/2024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2838957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smtClean="0"/>
              <a:t>7/16/2024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1296320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smtClean="0"/>
              <a:t>7/16/2024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2581240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smtClean="0"/>
              <a:t>7/16/2024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3271599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7/16/2024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4276526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8A87A34-81AB-432B-8DAE-1953F412C126}" type="datetimeFigureOut">
              <a:rPr lang="en-US" smtClean="0"/>
              <a:t>7/16/2024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248657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8A87A34-81AB-432B-8DAE-1953F412C126}" type="datetimeFigureOut">
              <a:rPr lang="en-US" smtClean="0"/>
              <a:t>7/16/2024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2647575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8A87A34-81AB-432B-8DAE-1953F412C126}" type="datetimeFigureOut">
              <a:rPr lang="en-US" smtClean="0"/>
              <a:t>7/16/2024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953793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7/16/2024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4251066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7/16/2024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2800822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7/16/2024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972197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87A34-81AB-432B-8DAE-1953F412C126}" type="datetimeFigureOut">
              <a:rPr lang="en-US" smtClean="0"/>
              <a:pPr/>
              <a:t>7/16/2024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a:p>
        </p:txBody>
      </p:sp>
    </p:spTree>
    <p:extLst>
      <p:ext uri="{BB962C8B-B14F-4D97-AF65-F5344CB8AC3E}">
        <p14:creationId xmlns:p14="http://schemas.microsoft.com/office/powerpoint/2010/main" val="273545158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6" name="Google Shape;96;p2"/>
          <p:cNvSpPr txBox="1">
            <a:spLocks noGrp="1"/>
          </p:cNvSpPr>
          <p:nvPr>
            <p:ph type="ctrTitle"/>
          </p:nvPr>
        </p:nvSpPr>
        <p:spPr>
          <a:xfrm>
            <a:off x="2623324" y="121369"/>
            <a:ext cx="8971472" cy="2374963"/>
          </a:xfrm>
          <a:prstGeom prst="rect">
            <a:avLst/>
          </a:prstGeom>
          <a:noFill/>
          <a:ln>
            <a:noFill/>
          </a:ln>
        </p:spPr>
        <p:txBody>
          <a:bodyPr spcFirstLastPara="1" wrap="square" lIns="91425" tIns="45700" rIns="91425" bIns="45700" anchor="b" anchorCtr="0">
            <a:normAutofit/>
          </a:bodyPr>
          <a:lstStyle/>
          <a:p>
            <a:pPr>
              <a:spcBef>
                <a:spcPts val="0"/>
              </a:spcBef>
            </a:pPr>
            <a:br>
              <a:rPr lang="en-US" sz="4400" b="1">
                <a:latin typeface="NTFPreCursivefk" panose="03000400000000000000" pitchFamily="66" charset="0"/>
                <a:cs typeface="Calibri"/>
              </a:rPr>
            </a:br>
            <a:br>
              <a:rPr lang="en-US" sz="4400" b="1">
                <a:latin typeface="NTFPreCursivefk" panose="03000400000000000000" pitchFamily="66" charset="0"/>
                <a:cs typeface="Calibri"/>
              </a:rPr>
            </a:br>
            <a:r>
              <a:rPr lang="en-US" b="1">
                <a:latin typeface="NTFPreCursivefk" panose="03000400000000000000" pitchFamily="66" charset="0"/>
                <a:cs typeface="Calibri"/>
              </a:rPr>
              <a:t>Why is French important</a:t>
            </a:r>
            <a:r>
              <a:rPr lang="en-US">
                <a:latin typeface="NTFPreCursivefk" panose="03000400000000000000" pitchFamily="66" charset="0"/>
                <a:cs typeface="Calibri"/>
              </a:rPr>
              <a:t>?</a:t>
            </a:r>
          </a:p>
        </p:txBody>
      </p:sp>
      <p:sp>
        <p:nvSpPr>
          <p:cNvPr id="101" name="Google Shape;101;p2"/>
          <p:cNvSpPr txBox="1">
            <a:spLocks noGrp="1"/>
          </p:cNvSpPr>
          <p:nvPr>
            <p:ph type="subTitle" idx="1"/>
          </p:nvPr>
        </p:nvSpPr>
        <p:spPr>
          <a:xfrm>
            <a:off x="2565977" y="2753881"/>
            <a:ext cx="9554805" cy="3995082"/>
          </a:xfrm>
          <a:prstGeom prst="rect">
            <a:avLst/>
          </a:prstGeom>
          <a:noFill/>
          <a:ln>
            <a:noFill/>
          </a:ln>
        </p:spPr>
        <p:txBody>
          <a:bodyPr spcFirstLastPara="1" wrap="square" lIns="91425" tIns="45700" rIns="91425" bIns="45700" anchor="t" anchorCtr="0">
            <a:noAutofit/>
          </a:bodyPr>
          <a:lstStyle/>
          <a:p>
            <a:pPr algn="l"/>
            <a:endParaRPr lang="en-US" sz="2800" dirty="0">
              <a:latin typeface="NTFPreCursivefk" panose="03000400000000000000" pitchFamily="66" charset="0"/>
              <a:ea typeface="+mn-lt"/>
              <a:cs typeface="+mn-lt"/>
            </a:endParaRPr>
          </a:p>
          <a:p>
            <a:r>
              <a:rPr lang="en-GB" sz="2800" dirty="0">
                <a:latin typeface="NTFPreCursivefk" panose="03000400000000000000" pitchFamily="66" charset="0"/>
              </a:rPr>
              <a:t>“Learning a foreign language is a liberation from insularity and provides an opening to other cultures. A high-quality languages education should foster pupils’ curiosity and deepen their understanding of the world.” </a:t>
            </a:r>
          </a:p>
          <a:p>
            <a:endParaRPr lang="en-GB" sz="2800" dirty="0">
              <a:latin typeface="NTFPreCursivefk" panose="03000400000000000000" pitchFamily="66" charset="0"/>
            </a:endParaRPr>
          </a:p>
          <a:p>
            <a:r>
              <a:rPr lang="en-GB" sz="2800" dirty="0">
                <a:latin typeface="NTFPreCursivefk" panose="03000400000000000000" pitchFamily="66" charset="0"/>
              </a:rPr>
              <a:t>(National Curriculum) </a:t>
            </a:r>
          </a:p>
          <a:p>
            <a:pPr algn="l"/>
            <a:endParaRPr lang="en-US" sz="2800" dirty="0">
              <a:latin typeface="Calibri"/>
              <a:ea typeface="+mn-lt"/>
              <a:cs typeface="+mn-lt"/>
            </a:endParaRPr>
          </a:p>
        </p:txBody>
      </p:sp>
      <p:sp>
        <p:nvSpPr>
          <p:cNvPr id="9" name="Google Shape;86;p1">
            <a:extLst>
              <a:ext uri="{FF2B5EF4-FFF2-40B4-BE49-F238E27FC236}">
                <a16:creationId xmlns:a16="http://schemas.microsoft.com/office/drawing/2014/main" id="{4A8FB25F-9371-479B-9CC2-2A164654F418}"/>
              </a:ext>
            </a:extLst>
          </p:cNvPr>
          <p:cNvSpPr/>
          <p:nvPr/>
        </p:nvSpPr>
        <p:spPr>
          <a:xfrm>
            <a:off x="0" y="0"/>
            <a:ext cx="2152357" cy="6858000"/>
          </a:xfrm>
          <a:prstGeom prst="rect">
            <a:avLst/>
          </a:prstGeom>
          <a:solidFill>
            <a:srgbClr val="006600"/>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 name="Google Shape;88;p1">
            <a:extLst>
              <a:ext uri="{FF2B5EF4-FFF2-40B4-BE49-F238E27FC236}">
                <a16:creationId xmlns:a16="http://schemas.microsoft.com/office/drawing/2014/main" id="{329414A7-93A6-4DE1-BF58-7B7D04797C35}"/>
              </a:ext>
            </a:extLst>
          </p:cNvPr>
          <p:cNvSpPr txBox="1"/>
          <p:nvPr/>
        </p:nvSpPr>
        <p:spPr>
          <a:xfrm rot="-5400000">
            <a:off x="-545624" y="2831465"/>
            <a:ext cx="3255328" cy="14465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8800" b="1" i="0" u="none" strike="noStrike" cap="none">
                <a:solidFill>
                  <a:schemeClr val="lt1"/>
                </a:solidFill>
                <a:latin typeface="Calibri"/>
                <a:ea typeface="Calibri"/>
                <a:cs typeface="Calibri"/>
                <a:sym typeface="Calibri"/>
              </a:rPr>
              <a:t>Intent</a:t>
            </a:r>
            <a:endParaRPr sz="8800" b="1">
              <a:solidFill>
                <a:schemeClr val="lt1"/>
              </a:solidFill>
              <a:latin typeface="Calibri"/>
              <a:ea typeface="Calibri"/>
              <a:cs typeface="Calibri"/>
              <a:sym typeface="Calibri"/>
            </a:endParaRPr>
          </a:p>
        </p:txBody>
      </p:sp>
      <p:pic>
        <p:nvPicPr>
          <p:cNvPr id="8" name="Picture 7">
            <a:extLst>
              <a:ext uri="{FF2B5EF4-FFF2-40B4-BE49-F238E27FC236}">
                <a16:creationId xmlns:a16="http://schemas.microsoft.com/office/drawing/2014/main" id="{0001EF6F-3734-44AF-B2DC-A9A019A45928}"/>
              </a:ext>
            </a:extLst>
          </p:cNvPr>
          <p:cNvPicPr>
            <a:picLocks noChangeAspect="1"/>
          </p:cNvPicPr>
          <p:nvPr/>
        </p:nvPicPr>
        <p:blipFill>
          <a:blip r:embed="rId3"/>
          <a:stretch>
            <a:fillRect/>
          </a:stretch>
        </p:blipFill>
        <p:spPr>
          <a:xfrm>
            <a:off x="161778" y="137845"/>
            <a:ext cx="1828800" cy="1435879"/>
          </a:xfrm>
          <a:prstGeom prst="rect">
            <a:avLst/>
          </a:prstGeom>
        </p:spPr>
      </p:pic>
      <p:sp>
        <p:nvSpPr>
          <p:cNvPr id="11" name="Google Shape;107;p3">
            <a:extLst>
              <a:ext uri="{FF2B5EF4-FFF2-40B4-BE49-F238E27FC236}">
                <a16:creationId xmlns:a16="http://schemas.microsoft.com/office/drawing/2014/main" id="{8085B42E-B675-40D8-80F7-0E1044C8F013}"/>
              </a:ext>
            </a:extLst>
          </p:cNvPr>
          <p:cNvSpPr txBox="1">
            <a:spLocks/>
          </p:cNvSpPr>
          <p:nvPr/>
        </p:nvSpPr>
        <p:spPr>
          <a:xfrm>
            <a:off x="2349343" y="287439"/>
            <a:ext cx="9144000" cy="871538"/>
          </a:xfrm>
          <a:prstGeom prst="rect">
            <a:avLst/>
          </a:prstGeom>
          <a:noFill/>
          <a:ln>
            <a:noFill/>
          </a:ln>
        </p:spPr>
        <p:txBody>
          <a:bodyPr spcFirstLastPara="1" vert="horz" wrap="square" lIns="91425" tIns="45700" rIns="91425" bIns="45700" rtlCol="0" anchor="b" anchorCtr="0">
            <a:normAutofit fontScale="97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pPr>
            <a:r>
              <a:rPr lang="en-US">
                <a:latin typeface="NTFPreCursivefk" panose="03000400000000000000" pitchFamily="66" charset="0"/>
                <a:cs typeface="Calibri"/>
              </a:rPr>
              <a:t>Modern Foreign Languages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5" name="Google Shape;145;p6"/>
          <p:cNvSpPr txBox="1">
            <a:spLocks noGrp="1"/>
          </p:cNvSpPr>
          <p:nvPr>
            <p:ph type="subTitle" idx="1"/>
          </p:nvPr>
        </p:nvSpPr>
        <p:spPr>
          <a:xfrm>
            <a:off x="2349343" y="1112874"/>
            <a:ext cx="9526052" cy="6853936"/>
          </a:xfrm>
          <a:prstGeom prst="rect">
            <a:avLst/>
          </a:prstGeom>
          <a:noFill/>
          <a:ln>
            <a:noFill/>
          </a:ln>
        </p:spPr>
        <p:txBody>
          <a:bodyPr spcFirstLastPara="1" wrap="square" lIns="91425" tIns="45700" rIns="91425" bIns="45700" anchor="t" anchorCtr="0">
            <a:normAutofit/>
          </a:bodyPr>
          <a:lstStyle/>
          <a:p>
            <a:pPr algn="l">
              <a:spcBef>
                <a:spcPts val="0"/>
              </a:spcBef>
            </a:pPr>
            <a:r>
              <a:rPr lang="en-US" sz="1800" b="1" dirty="0">
                <a:latin typeface="NTFPreCursivefk"/>
                <a:cs typeface="Calibri"/>
              </a:rPr>
              <a:t>Example (Year 6 Block B): </a:t>
            </a:r>
            <a:endParaRPr lang="en-US" sz="1800" dirty="0">
              <a:latin typeface="NTFPreCursivefk"/>
              <a:cs typeface="Calibri"/>
            </a:endParaRPr>
          </a:p>
          <a:p>
            <a:pPr marL="0" indent="0" algn="l">
              <a:spcBef>
                <a:spcPts val="0"/>
              </a:spcBef>
            </a:pPr>
            <a:endParaRPr lang="en-US" sz="1800" dirty="0"/>
          </a:p>
          <a:p>
            <a:pPr marL="0" indent="0" algn="l">
              <a:spcBef>
                <a:spcPts val="0"/>
              </a:spcBef>
            </a:pPr>
            <a:endParaRPr lang="en-US" dirty="0">
              <a:latin typeface="Calibri"/>
              <a:cs typeface="Calibri"/>
            </a:endParaRPr>
          </a:p>
          <a:p>
            <a:pPr algn="l">
              <a:spcBef>
                <a:spcPts val="0"/>
              </a:spcBef>
            </a:pPr>
            <a:r>
              <a:rPr lang="en-US" b="1" dirty="0">
                <a:latin typeface="NTFPreCursivefk" panose="03000400000000000000" pitchFamily="66" charset="0"/>
                <a:cs typeface="Calibri"/>
              </a:rPr>
              <a:t>Year 6 </a:t>
            </a:r>
            <a:r>
              <a:rPr lang="en-US" b="1" dirty="0">
                <a:latin typeface="NTFPreCursivefk"/>
                <a:cs typeface="Calibri"/>
              </a:rPr>
              <a:t>(Example – Block B)</a:t>
            </a:r>
            <a:r>
              <a:rPr lang="en-US" b="1" dirty="0">
                <a:latin typeface="NTFPreCursivefk" panose="03000400000000000000" pitchFamily="66" charset="0"/>
                <a:cs typeface="Calibri"/>
              </a:rPr>
              <a:t>: </a:t>
            </a:r>
          </a:p>
          <a:p>
            <a:pPr marL="0" indent="0" algn="l">
              <a:spcBef>
                <a:spcPts val="0"/>
              </a:spcBef>
            </a:pPr>
            <a:endParaRPr lang="en-US" sz="3200" b="1" u="sng" dirty="0">
              <a:latin typeface="Calibri"/>
              <a:cs typeface="Calibri"/>
            </a:endParaRPr>
          </a:p>
          <a:p>
            <a:pPr marL="0" indent="0" algn="l">
              <a:spcBef>
                <a:spcPts val="0"/>
              </a:spcBef>
            </a:pPr>
            <a:endParaRPr lang="en-US" sz="3200" dirty="0">
              <a:latin typeface="Calibri"/>
              <a:cs typeface="Calibri"/>
            </a:endParaRPr>
          </a:p>
          <a:p>
            <a:pPr marL="0" indent="0" algn="l">
              <a:spcBef>
                <a:spcPts val="0"/>
              </a:spcBef>
            </a:pPr>
            <a:endParaRPr lang="en-US" sz="1800" dirty="0">
              <a:latin typeface="Calibri"/>
              <a:cs typeface="Calibri"/>
            </a:endParaRPr>
          </a:p>
        </p:txBody>
      </p:sp>
      <p:sp>
        <p:nvSpPr>
          <p:cNvPr id="7" name="Google Shape;86;p1">
            <a:extLst>
              <a:ext uri="{FF2B5EF4-FFF2-40B4-BE49-F238E27FC236}">
                <a16:creationId xmlns:a16="http://schemas.microsoft.com/office/drawing/2014/main" id="{29039EEB-6817-4167-B7BF-3BE7366A8902}"/>
              </a:ext>
            </a:extLst>
          </p:cNvPr>
          <p:cNvSpPr/>
          <p:nvPr/>
        </p:nvSpPr>
        <p:spPr>
          <a:xfrm>
            <a:off x="0" y="0"/>
            <a:ext cx="2152357" cy="6858000"/>
          </a:xfrm>
          <a:prstGeom prst="rect">
            <a:avLst/>
          </a:prstGeom>
          <a:solidFill>
            <a:srgbClr val="006600"/>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8" name="Google Shape;88;p1">
            <a:extLst>
              <a:ext uri="{FF2B5EF4-FFF2-40B4-BE49-F238E27FC236}">
                <a16:creationId xmlns:a16="http://schemas.microsoft.com/office/drawing/2014/main" id="{CAAED838-C02D-46E0-B156-8B2B7305B356}"/>
              </a:ext>
            </a:extLst>
          </p:cNvPr>
          <p:cNvSpPr txBox="1"/>
          <p:nvPr/>
        </p:nvSpPr>
        <p:spPr>
          <a:xfrm rot="-5400000">
            <a:off x="-545624" y="2831465"/>
            <a:ext cx="3255328" cy="14465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8800" b="1" i="0" u="none" strike="noStrike" cap="none">
                <a:solidFill>
                  <a:schemeClr val="lt1"/>
                </a:solidFill>
                <a:latin typeface="Calibri"/>
                <a:ea typeface="Calibri"/>
                <a:cs typeface="Calibri"/>
                <a:sym typeface="Calibri"/>
              </a:rPr>
              <a:t>Intent</a:t>
            </a:r>
            <a:endParaRPr sz="8800" b="1">
              <a:solidFill>
                <a:schemeClr val="lt1"/>
              </a:solidFill>
              <a:latin typeface="Calibri"/>
              <a:ea typeface="Calibri"/>
              <a:cs typeface="Calibri"/>
              <a:sym typeface="Calibri"/>
            </a:endParaRPr>
          </a:p>
        </p:txBody>
      </p:sp>
      <p:pic>
        <p:nvPicPr>
          <p:cNvPr id="11" name="Picture 10">
            <a:extLst>
              <a:ext uri="{FF2B5EF4-FFF2-40B4-BE49-F238E27FC236}">
                <a16:creationId xmlns:a16="http://schemas.microsoft.com/office/drawing/2014/main" id="{3643407C-E617-47F2-B51C-14AF46B65E2C}"/>
              </a:ext>
            </a:extLst>
          </p:cNvPr>
          <p:cNvPicPr>
            <a:picLocks noChangeAspect="1"/>
          </p:cNvPicPr>
          <p:nvPr/>
        </p:nvPicPr>
        <p:blipFill>
          <a:blip r:embed="rId3"/>
          <a:stretch>
            <a:fillRect/>
          </a:stretch>
        </p:blipFill>
        <p:spPr>
          <a:xfrm>
            <a:off x="161778" y="137845"/>
            <a:ext cx="1828800" cy="1435879"/>
          </a:xfrm>
          <a:prstGeom prst="rect">
            <a:avLst/>
          </a:prstGeom>
        </p:spPr>
      </p:pic>
      <p:sp>
        <p:nvSpPr>
          <p:cNvPr id="9" name="Google Shape;107;p3">
            <a:extLst>
              <a:ext uri="{FF2B5EF4-FFF2-40B4-BE49-F238E27FC236}">
                <a16:creationId xmlns:a16="http://schemas.microsoft.com/office/drawing/2014/main" id="{CDA979A8-D83F-424C-A1A8-8D1422AEBBD3}"/>
              </a:ext>
            </a:extLst>
          </p:cNvPr>
          <p:cNvSpPr txBox="1">
            <a:spLocks noGrp="1"/>
          </p:cNvSpPr>
          <p:nvPr>
            <p:ph type="ctrTitle"/>
          </p:nvPr>
        </p:nvSpPr>
        <p:spPr>
          <a:xfrm>
            <a:off x="2222074" y="137845"/>
            <a:ext cx="9836631" cy="871538"/>
          </a:xfrm>
          <a:prstGeom prst="rect">
            <a:avLst/>
          </a:prstGeom>
          <a:noFill/>
          <a:ln>
            <a:noFill/>
          </a:ln>
        </p:spPr>
        <p:txBody>
          <a:bodyPr spcFirstLastPara="1" wrap="square" lIns="91425" tIns="45700" rIns="91425" bIns="45700" anchor="b" anchorCtr="0">
            <a:noAutofit/>
          </a:bodyPr>
          <a:lstStyle/>
          <a:p>
            <a:pPr>
              <a:spcBef>
                <a:spcPts val="0"/>
              </a:spcBef>
            </a:pPr>
            <a:r>
              <a:rPr lang="en-US" sz="5400" dirty="0">
                <a:latin typeface="NTFPreCursivefk"/>
                <a:cs typeface="Calibri"/>
              </a:rPr>
              <a:t>Content and Progression in KS2</a:t>
            </a:r>
            <a:endParaRPr lang="en-US" sz="5400" dirty="0">
              <a:latin typeface="NTFPreCursivefk" panose="03000400000000000000" pitchFamily="66" charset="0"/>
              <a:cs typeface="Calibri"/>
            </a:endParaRPr>
          </a:p>
        </p:txBody>
      </p:sp>
      <p:pic>
        <p:nvPicPr>
          <p:cNvPr id="3" name="Picture 3" descr="Table&#10;&#10;Description automatically generated">
            <a:extLst>
              <a:ext uri="{FF2B5EF4-FFF2-40B4-BE49-F238E27FC236}">
                <a16:creationId xmlns:a16="http://schemas.microsoft.com/office/drawing/2014/main" id="{6AADF793-373A-5642-F1F7-B2F4C09FF094}"/>
              </a:ext>
            </a:extLst>
          </p:cNvPr>
          <p:cNvPicPr>
            <a:picLocks noChangeAspect="1"/>
          </p:cNvPicPr>
          <p:nvPr/>
        </p:nvPicPr>
        <p:blipFill>
          <a:blip r:embed="rId4"/>
          <a:stretch>
            <a:fillRect/>
          </a:stretch>
        </p:blipFill>
        <p:spPr>
          <a:xfrm>
            <a:off x="2267607" y="1484703"/>
            <a:ext cx="9614337" cy="5162971"/>
          </a:xfrm>
          <a:prstGeom prst="rect">
            <a:avLst/>
          </a:prstGeom>
        </p:spPr>
      </p:pic>
    </p:spTree>
    <p:extLst>
      <p:ext uri="{BB962C8B-B14F-4D97-AF65-F5344CB8AC3E}">
        <p14:creationId xmlns:p14="http://schemas.microsoft.com/office/powerpoint/2010/main" val="1090142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13" name="Google Shape;113;p3"/>
          <p:cNvSpPr/>
          <p:nvPr/>
        </p:nvSpPr>
        <p:spPr>
          <a:xfrm>
            <a:off x="0" y="0"/>
            <a:ext cx="12192000" cy="15875"/>
          </a:xfrm>
          <a:prstGeom prst="rect">
            <a:avLst/>
          </a:prstGeom>
          <a:solidFill>
            <a:srgbClr val="000000"/>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sp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0" name="Google Shape;86;p1">
            <a:extLst>
              <a:ext uri="{FF2B5EF4-FFF2-40B4-BE49-F238E27FC236}">
                <a16:creationId xmlns:a16="http://schemas.microsoft.com/office/drawing/2014/main" id="{58602E39-170F-4CA8-B270-80098F1CA1B6}"/>
              </a:ext>
            </a:extLst>
          </p:cNvPr>
          <p:cNvSpPr/>
          <p:nvPr/>
        </p:nvSpPr>
        <p:spPr>
          <a:xfrm>
            <a:off x="0" y="0"/>
            <a:ext cx="2152357" cy="6858000"/>
          </a:xfrm>
          <a:prstGeom prst="rect">
            <a:avLst/>
          </a:prstGeom>
          <a:solidFill>
            <a:srgbClr val="006600"/>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1" name="Google Shape;88;p1">
            <a:extLst>
              <a:ext uri="{FF2B5EF4-FFF2-40B4-BE49-F238E27FC236}">
                <a16:creationId xmlns:a16="http://schemas.microsoft.com/office/drawing/2014/main" id="{9A1CFF53-4FC4-4006-A5B0-D77088441518}"/>
              </a:ext>
            </a:extLst>
          </p:cNvPr>
          <p:cNvSpPr txBox="1"/>
          <p:nvPr/>
        </p:nvSpPr>
        <p:spPr>
          <a:xfrm rot="-5400000">
            <a:off x="-545624" y="2831465"/>
            <a:ext cx="3255328" cy="14465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8800" b="1" i="0" u="none" strike="noStrike" cap="none">
                <a:solidFill>
                  <a:schemeClr val="lt1"/>
                </a:solidFill>
                <a:latin typeface="Calibri"/>
                <a:ea typeface="Calibri"/>
                <a:cs typeface="Calibri"/>
                <a:sym typeface="Calibri"/>
              </a:rPr>
              <a:t>Intent</a:t>
            </a:r>
            <a:endParaRPr sz="8800" b="1">
              <a:solidFill>
                <a:schemeClr val="lt1"/>
              </a:solidFill>
              <a:latin typeface="Calibri"/>
              <a:ea typeface="Calibri"/>
              <a:cs typeface="Calibri"/>
              <a:sym typeface="Calibri"/>
            </a:endParaRPr>
          </a:p>
        </p:txBody>
      </p:sp>
      <p:pic>
        <p:nvPicPr>
          <p:cNvPr id="9" name="Picture 8">
            <a:extLst>
              <a:ext uri="{FF2B5EF4-FFF2-40B4-BE49-F238E27FC236}">
                <a16:creationId xmlns:a16="http://schemas.microsoft.com/office/drawing/2014/main" id="{BEAE8003-3CCC-4B4D-A23A-FB7C72215D19}"/>
              </a:ext>
            </a:extLst>
          </p:cNvPr>
          <p:cNvPicPr>
            <a:picLocks noChangeAspect="1"/>
          </p:cNvPicPr>
          <p:nvPr/>
        </p:nvPicPr>
        <p:blipFill>
          <a:blip r:embed="rId3"/>
          <a:stretch>
            <a:fillRect/>
          </a:stretch>
        </p:blipFill>
        <p:spPr>
          <a:xfrm>
            <a:off x="161778" y="137845"/>
            <a:ext cx="1828800" cy="1435879"/>
          </a:xfrm>
          <a:prstGeom prst="rect">
            <a:avLst/>
          </a:prstGeom>
        </p:spPr>
      </p:pic>
      <p:sp>
        <p:nvSpPr>
          <p:cNvPr id="8" name="Content Placeholder 2">
            <a:extLst>
              <a:ext uri="{FF2B5EF4-FFF2-40B4-BE49-F238E27FC236}">
                <a16:creationId xmlns:a16="http://schemas.microsoft.com/office/drawing/2014/main" id="{3F4D272D-F961-41F4-B579-2C04297AF435}"/>
              </a:ext>
            </a:extLst>
          </p:cNvPr>
          <p:cNvSpPr txBox="1">
            <a:spLocks/>
          </p:cNvSpPr>
          <p:nvPr/>
        </p:nvSpPr>
        <p:spPr>
          <a:xfrm>
            <a:off x="2349343" y="1379070"/>
            <a:ext cx="9318674" cy="5425904"/>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r>
              <a:rPr lang="en-GB" sz="1600" b="1" dirty="0">
                <a:latin typeface="NTFPreCursivefk" panose="03000400000000000000" pitchFamily="66" charset="0"/>
              </a:rPr>
              <a:t>National Curriculum statutory content</a:t>
            </a:r>
          </a:p>
          <a:p>
            <a:pPr algn="l">
              <a:lnSpc>
                <a:spcPct val="120000"/>
              </a:lnSpc>
            </a:pPr>
            <a:r>
              <a:rPr lang="en-GB" sz="1600" dirty="0">
                <a:latin typeface="NTFPreCursivefk" panose="03000400000000000000" pitchFamily="66" charset="0"/>
              </a:rPr>
              <a:t>The National Curriculum for maintained schools in England stipulates that the teaching of foreign languages is required at key stage 2 (ages 7 – 11). This can be in any modern foreign language (MFL).  Academies and free schools are not required to follow the National Curriculum. However, Ofsted still expects them to teach “a broad, rich curriculum […] that includes languages”. Within the National Curriculum, clear guidance is given around expectations of the purpose of learning a foreign language. This includes preparing pupils for learning further languages and equipping them to study and work in other countries.  Key aspects of study that are explicitly referenced in the National Curriculum for MFL include:  </a:t>
            </a:r>
          </a:p>
          <a:p>
            <a:pPr algn="l">
              <a:lnSpc>
                <a:spcPct val="120000"/>
              </a:lnSpc>
            </a:pPr>
            <a:r>
              <a:rPr lang="en-GB" sz="1600" dirty="0">
                <a:latin typeface="NTFPreCursivefk" panose="03000400000000000000" pitchFamily="66" charset="0"/>
              </a:rPr>
              <a:t>• vocabulary acquisition</a:t>
            </a:r>
          </a:p>
          <a:p>
            <a:pPr algn="l">
              <a:lnSpc>
                <a:spcPct val="120000"/>
              </a:lnSpc>
            </a:pPr>
            <a:r>
              <a:rPr lang="en-GB" sz="1600" dirty="0">
                <a:latin typeface="NTFPreCursivefk" panose="03000400000000000000" pitchFamily="66" charset="0"/>
              </a:rPr>
              <a:t>• varied </a:t>
            </a:r>
            <a:r>
              <a:rPr lang="en-GB" sz="1600" dirty="0" err="1">
                <a:latin typeface="NTFPreCursivefk" panose="03000400000000000000" pitchFamily="66" charset="0"/>
              </a:rPr>
              <a:t>oracy</a:t>
            </a:r>
            <a:r>
              <a:rPr lang="en-GB" sz="1600" dirty="0">
                <a:latin typeface="NTFPreCursivefk" panose="03000400000000000000" pitchFamily="66" charset="0"/>
              </a:rPr>
              <a:t> opportunities, including engagement in conversation</a:t>
            </a:r>
          </a:p>
          <a:p>
            <a:pPr algn="l">
              <a:lnSpc>
                <a:spcPct val="120000"/>
              </a:lnSpc>
            </a:pPr>
            <a:r>
              <a:rPr lang="en-GB" sz="1600" dirty="0">
                <a:latin typeface="NTFPreCursivefk" panose="03000400000000000000" pitchFamily="66" charset="0"/>
              </a:rPr>
              <a:t>• phonics and accurate pronunciation</a:t>
            </a:r>
          </a:p>
          <a:p>
            <a:pPr algn="l">
              <a:lnSpc>
                <a:spcPct val="120000"/>
              </a:lnSpc>
            </a:pPr>
            <a:r>
              <a:rPr lang="en-GB" sz="1600" dirty="0">
                <a:latin typeface="NTFPreCursivefk" panose="03000400000000000000" pitchFamily="66" charset="0"/>
              </a:rPr>
              <a:t>• grammatical knowledge </a:t>
            </a:r>
          </a:p>
          <a:p>
            <a:pPr algn="l">
              <a:lnSpc>
                <a:spcPct val="120000"/>
              </a:lnSpc>
            </a:pPr>
            <a:r>
              <a:rPr lang="en-GB" sz="1600" dirty="0">
                <a:latin typeface="NTFPreCursivefk" panose="03000400000000000000" pitchFamily="66" charset="0"/>
              </a:rPr>
              <a:t>• reading and listening for meaning</a:t>
            </a:r>
          </a:p>
          <a:p>
            <a:pPr algn="l">
              <a:lnSpc>
                <a:spcPct val="120000"/>
              </a:lnSpc>
            </a:pPr>
            <a:r>
              <a:rPr lang="en-GB" sz="1600" dirty="0">
                <a:latin typeface="NTFPreCursivefk" panose="03000400000000000000" pitchFamily="66" charset="0"/>
              </a:rPr>
              <a:t>• sentence composition</a:t>
            </a:r>
          </a:p>
          <a:p>
            <a:pPr algn="l">
              <a:lnSpc>
                <a:spcPct val="120000"/>
              </a:lnSpc>
            </a:pPr>
            <a:r>
              <a:rPr lang="en-GB" sz="1600" dirty="0">
                <a:latin typeface="NTFPreCursivefk" panose="03000400000000000000" pitchFamily="66" charset="0"/>
              </a:rPr>
              <a:t>• simple writing tasks.</a:t>
            </a:r>
          </a:p>
          <a:p>
            <a:pPr algn="l">
              <a:lnSpc>
                <a:spcPct val="120000"/>
              </a:lnSpc>
            </a:pPr>
            <a:r>
              <a:rPr lang="en-GB" sz="1600" dirty="0">
                <a:latin typeface="NTFPreCursivefk" panose="03000400000000000000" pitchFamily="66" charset="0"/>
              </a:rPr>
              <a:t>These are all carefully represented in the CUSP French curriculum.</a:t>
            </a:r>
          </a:p>
        </p:txBody>
      </p:sp>
      <p:sp>
        <p:nvSpPr>
          <p:cNvPr id="13" name="Google Shape;107;p3">
            <a:extLst>
              <a:ext uri="{FF2B5EF4-FFF2-40B4-BE49-F238E27FC236}">
                <a16:creationId xmlns:a16="http://schemas.microsoft.com/office/drawing/2014/main" id="{57DA4E03-FED8-4A18-8A2C-326DB7969C3F}"/>
              </a:ext>
            </a:extLst>
          </p:cNvPr>
          <p:cNvSpPr txBox="1">
            <a:spLocks noGrp="1"/>
          </p:cNvSpPr>
          <p:nvPr>
            <p:ph type="ctrTitle"/>
          </p:nvPr>
        </p:nvSpPr>
        <p:spPr>
          <a:xfrm>
            <a:off x="2266950" y="36513"/>
            <a:ext cx="9144000" cy="871537"/>
          </a:xfrm>
          <a:prstGeom prst="rect">
            <a:avLst/>
          </a:prstGeom>
          <a:noFill/>
          <a:ln>
            <a:noFill/>
          </a:ln>
        </p:spPr>
        <p:txBody>
          <a:bodyPr spcFirstLastPara="1" wrap="square" lIns="91425" tIns="45700" rIns="91425" bIns="45700" anchor="b" anchorCtr="0">
            <a:normAutofit fontScale="90000"/>
          </a:bodyPr>
          <a:lstStyle/>
          <a:p>
            <a:pPr marL="0" lvl="0" indent="0" algn="ctr">
              <a:lnSpc>
                <a:spcPct val="90000"/>
              </a:lnSpc>
              <a:spcBef>
                <a:spcPts val="0"/>
              </a:spcBef>
              <a:spcAft>
                <a:spcPts val="0"/>
              </a:spcAft>
              <a:buNone/>
            </a:pPr>
            <a:r>
              <a:rPr lang="en-US">
                <a:latin typeface="NTFPreCursivefk" panose="03000400000000000000" pitchFamily="66" charset="0"/>
                <a:cs typeface="Calibri"/>
              </a:rPr>
              <a:t>Modern Foreign Languages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13" name="Google Shape;113;p3"/>
          <p:cNvSpPr/>
          <p:nvPr/>
        </p:nvSpPr>
        <p:spPr>
          <a:xfrm>
            <a:off x="0" y="0"/>
            <a:ext cx="12192000" cy="15875"/>
          </a:xfrm>
          <a:prstGeom prst="rect">
            <a:avLst/>
          </a:prstGeom>
          <a:solidFill>
            <a:srgbClr val="000000"/>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sp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0" name="Google Shape;86;p1">
            <a:extLst>
              <a:ext uri="{FF2B5EF4-FFF2-40B4-BE49-F238E27FC236}">
                <a16:creationId xmlns:a16="http://schemas.microsoft.com/office/drawing/2014/main" id="{58602E39-170F-4CA8-B270-80098F1CA1B6}"/>
              </a:ext>
            </a:extLst>
          </p:cNvPr>
          <p:cNvSpPr/>
          <p:nvPr/>
        </p:nvSpPr>
        <p:spPr>
          <a:xfrm>
            <a:off x="0" y="0"/>
            <a:ext cx="2152357" cy="6858000"/>
          </a:xfrm>
          <a:prstGeom prst="rect">
            <a:avLst/>
          </a:prstGeom>
          <a:solidFill>
            <a:srgbClr val="006600"/>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1" name="Google Shape;88;p1">
            <a:extLst>
              <a:ext uri="{FF2B5EF4-FFF2-40B4-BE49-F238E27FC236}">
                <a16:creationId xmlns:a16="http://schemas.microsoft.com/office/drawing/2014/main" id="{9A1CFF53-4FC4-4006-A5B0-D77088441518}"/>
              </a:ext>
            </a:extLst>
          </p:cNvPr>
          <p:cNvSpPr txBox="1"/>
          <p:nvPr/>
        </p:nvSpPr>
        <p:spPr>
          <a:xfrm rot="-5400000">
            <a:off x="-545624" y="2831465"/>
            <a:ext cx="3255328" cy="14465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8800" b="1" i="0" u="none" strike="noStrike" cap="none">
                <a:solidFill>
                  <a:schemeClr val="lt1"/>
                </a:solidFill>
                <a:latin typeface="Calibri"/>
                <a:ea typeface="Calibri"/>
                <a:cs typeface="Calibri"/>
                <a:sym typeface="Calibri"/>
              </a:rPr>
              <a:t>Intent</a:t>
            </a:r>
            <a:endParaRPr sz="8800" b="1">
              <a:solidFill>
                <a:schemeClr val="lt1"/>
              </a:solidFill>
              <a:latin typeface="Calibri"/>
              <a:ea typeface="Calibri"/>
              <a:cs typeface="Calibri"/>
              <a:sym typeface="Calibri"/>
            </a:endParaRPr>
          </a:p>
        </p:txBody>
      </p:sp>
      <p:pic>
        <p:nvPicPr>
          <p:cNvPr id="9" name="Picture 8">
            <a:extLst>
              <a:ext uri="{FF2B5EF4-FFF2-40B4-BE49-F238E27FC236}">
                <a16:creationId xmlns:a16="http://schemas.microsoft.com/office/drawing/2014/main" id="{14BE2B9A-2660-4FF0-839C-2642D42C3600}"/>
              </a:ext>
            </a:extLst>
          </p:cNvPr>
          <p:cNvPicPr>
            <a:picLocks noChangeAspect="1"/>
          </p:cNvPicPr>
          <p:nvPr/>
        </p:nvPicPr>
        <p:blipFill>
          <a:blip r:embed="rId3"/>
          <a:stretch>
            <a:fillRect/>
          </a:stretch>
        </p:blipFill>
        <p:spPr>
          <a:xfrm>
            <a:off x="161778" y="137845"/>
            <a:ext cx="1828800" cy="1435879"/>
          </a:xfrm>
          <a:prstGeom prst="rect">
            <a:avLst/>
          </a:prstGeom>
        </p:spPr>
      </p:pic>
      <p:sp>
        <p:nvSpPr>
          <p:cNvPr id="8" name="Google Shape;112;p3">
            <a:extLst>
              <a:ext uri="{FF2B5EF4-FFF2-40B4-BE49-F238E27FC236}">
                <a16:creationId xmlns:a16="http://schemas.microsoft.com/office/drawing/2014/main" id="{EE4B5E3A-E8AA-4219-8D80-2980DF7535E3}"/>
              </a:ext>
            </a:extLst>
          </p:cNvPr>
          <p:cNvSpPr txBox="1">
            <a:spLocks/>
          </p:cNvSpPr>
          <p:nvPr/>
        </p:nvSpPr>
        <p:spPr>
          <a:xfrm>
            <a:off x="2349343" y="855784"/>
            <a:ext cx="9727676" cy="5731195"/>
          </a:xfrm>
          <a:prstGeom prst="rect">
            <a:avLst/>
          </a:prstGeom>
          <a:noFill/>
          <a:ln>
            <a:noFill/>
          </a:ln>
        </p:spPr>
        <p:txBody>
          <a:bodyPr spcFirstLastPara="1" vert="horz" wrap="square" lIns="91425" tIns="45700" rIns="91425" bIns="45700" rtlCol="0" anchor="t" anchorCtr="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GB" sz="900">
              <a:latin typeface="NTFPreCursivefk" panose="03000400000000000000" pitchFamily="66" charset="0"/>
              <a:cs typeface="Calibri"/>
            </a:endParaRPr>
          </a:p>
          <a:p>
            <a:pPr algn="l"/>
            <a:r>
              <a:rPr lang="en-GB" sz="3200">
                <a:latin typeface="NTFPreCursivefk"/>
                <a:ea typeface="+mn-lt"/>
                <a:cs typeface="+mn-lt"/>
              </a:rPr>
              <a:t>CUSP French is built around the principles of evidence-led practice to ensure that there is a focus on high-quality development of children as linguists. Core areas of study are revisited throughout the curriculum. Each unit of study focuses on phonics, grammatical structures, reading, writing, oracy and vocabulary. </a:t>
            </a:r>
            <a:endParaRPr lang="en-GB">
              <a:cs typeface="Calibri"/>
            </a:endParaRPr>
          </a:p>
          <a:p>
            <a:pPr algn="l"/>
            <a:r>
              <a:rPr lang="en-GB" sz="3200">
                <a:latin typeface="NTFPreCursivefk"/>
                <a:cs typeface="Calibri"/>
              </a:rPr>
              <a:t>CUSP French has been designed to serve young linguists in the modern world. Key areas of focus have been deliberately selected to ensure that pupils are equipped with knowledge and language that will serve them in engaging with important and useful topics such as the environment, wellbeing and travel.  The curriculum focuses not just on vocabulary acquisition but also on the building blocks of learning a new language.</a:t>
            </a:r>
            <a:endParaRPr lang="en-GB"/>
          </a:p>
          <a:p>
            <a:pPr algn="l"/>
            <a:endParaRPr lang="en-GB" sz="3200">
              <a:latin typeface="NTFPreCursivefk"/>
              <a:cs typeface="Calibri"/>
            </a:endParaRPr>
          </a:p>
          <a:p>
            <a:pPr algn="l"/>
            <a:endParaRPr lang="en-GB" sz="3200">
              <a:latin typeface="NTFPreCursivefk"/>
              <a:cs typeface="Calibri"/>
            </a:endParaRPr>
          </a:p>
          <a:p>
            <a:endParaRPr lang="en-GB" sz="1400">
              <a:cs typeface="Calibri" panose="020F0502020204030204"/>
            </a:endParaRPr>
          </a:p>
          <a:p>
            <a:pPr>
              <a:buClr>
                <a:schemeClr val="dk1"/>
              </a:buClr>
              <a:buSzPts val="2000"/>
            </a:pPr>
            <a:endParaRPr lang="en-GB" sz="2000">
              <a:cs typeface="Calibri" panose="020F0502020204030204"/>
            </a:endParaRPr>
          </a:p>
        </p:txBody>
      </p:sp>
      <p:sp>
        <p:nvSpPr>
          <p:cNvPr id="12" name="Google Shape;107;p3">
            <a:extLst>
              <a:ext uri="{FF2B5EF4-FFF2-40B4-BE49-F238E27FC236}">
                <a16:creationId xmlns:a16="http://schemas.microsoft.com/office/drawing/2014/main" id="{7D031EDA-6E35-4EAD-9183-B4825CFE1543}"/>
              </a:ext>
            </a:extLst>
          </p:cNvPr>
          <p:cNvSpPr txBox="1">
            <a:spLocks/>
          </p:cNvSpPr>
          <p:nvPr/>
        </p:nvSpPr>
        <p:spPr>
          <a:xfrm>
            <a:off x="2762517" y="398739"/>
            <a:ext cx="9144000" cy="871538"/>
          </a:xfrm>
          <a:prstGeom prst="rect">
            <a:avLst/>
          </a:prstGeom>
          <a:noFill/>
          <a:ln>
            <a:noFill/>
          </a:ln>
        </p:spPr>
        <p:txBody>
          <a:bodyPr spcFirstLastPara="1" vert="horz" wrap="square" lIns="91425" tIns="45700" rIns="91425" bIns="45700" rtlCol="0" anchor="b" anchorCtr="0">
            <a:normAutofit fontScale="97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pPr>
            <a:r>
              <a:rPr lang="en-US" dirty="0">
                <a:latin typeface="NTFPreCursivefk"/>
                <a:cs typeface="Calibri"/>
              </a:rPr>
              <a:t>Modern Foreign Languages</a:t>
            </a:r>
          </a:p>
        </p:txBody>
      </p:sp>
    </p:spTree>
    <p:extLst>
      <p:ext uri="{BB962C8B-B14F-4D97-AF65-F5344CB8AC3E}">
        <p14:creationId xmlns:p14="http://schemas.microsoft.com/office/powerpoint/2010/main" val="2629989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7" name="Google Shape;107;p3"/>
          <p:cNvSpPr txBox="1">
            <a:spLocks noGrp="1"/>
          </p:cNvSpPr>
          <p:nvPr>
            <p:ph type="ctrTitle"/>
          </p:nvPr>
        </p:nvSpPr>
        <p:spPr>
          <a:xfrm>
            <a:off x="2349343" y="287439"/>
            <a:ext cx="9144000" cy="871538"/>
          </a:xfrm>
          <a:prstGeom prst="rect">
            <a:avLst/>
          </a:prstGeom>
          <a:noFill/>
          <a:ln>
            <a:noFill/>
          </a:ln>
        </p:spPr>
        <p:txBody>
          <a:bodyPr spcFirstLastPara="1" wrap="square" lIns="91425" tIns="45700" rIns="91425" bIns="45700" anchor="b" anchorCtr="0">
            <a:normAutofit fontScale="90000"/>
          </a:bodyPr>
          <a:lstStyle/>
          <a:p>
            <a:pPr marL="0" lvl="0" indent="0" algn="ctr">
              <a:lnSpc>
                <a:spcPct val="90000"/>
              </a:lnSpc>
              <a:spcBef>
                <a:spcPts val="0"/>
              </a:spcBef>
              <a:spcAft>
                <a:spcPts val="0"/>
              </a:spcAft>
              <a:buNone/>
            </a:pPr>
            <a:r>
              <a:rPr lang="en-US" dirty="0">
                <a:latin typeface="NTFPreCursivefk" panose="03000400000000000000" pitchFamily="66" charset="0"/>
                <a:cs typeface="Calibri"/>
              </a:rPr>
              <a:t>MFL in EYFS &amp; KS1</a:t>
            </a:r>
          </a:p>
        </p:txBody>
      </p:sp>
      <p:sp>
        <p:nvSpPr>
          <p:cNvPr id="113" name="Google Shape;113;p3"/>
          <p:cNvSpPr/>
          <p:nvPr/>
        </p:nvSpPr>
        <p:spPr>
          <a:xfrm>
            <a:off x="0" y="0"/>
            <a:ext cx="12192000" cy="15875"/>
          </a:xfrm>
          <a:prstGeom prst="rect">
            <a:avLst/>
          </a:prstGeom>
          <a:solidFill>
            <a:srgbClr val="000000"/>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sp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0" name="Google Shape;86;p1">
            <a:extLst>
              <a:ext uri="{FF2B5EF4-FFF2-40B4-BE49-F238E27FC236}">
                <a16:creationId xmlns:a16="http://schemas.microsoft.com/office/drawing/2014/main" id="{58602E39-170F-4CA8-B270-80098F1CA1B6}"/>
              </a:ext>
            </a:extLst>
          </p:cNvPr>
          <p:cNvSpPr/>
          <p:nvPr/>
        </p:nvSpPr>
        <p:spPr>
          <a:xfrm>
            <a:off x="0" y="0"/>
            <a:ext cx="2152357" cy="6858000"/>
          </a:xfrm>
          <a:prstGeom prst="rect">
            <a:avLst/>
          </a:prstGeom>
          <a:solidFill>
            <a:srgbClr val="006600"/>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1" name="Google Shape;88;p1">
            <a:extLst>
              <a:ext uri="{FF2B5EF4-FFF2-40B4-BE49-F238E27FC236}">
                <a16:creationId xmlns:a16="http://schemas.microsoft.com/office/drawing/2014/main" id="{9A1CFF53-4FC4-4006-A5B0-D77088441518}"/>
              </a:ext>
            </a:extLst>
          </p:cNvPr>
          <p:cNvSpPr txBox="1"/>
          <p:nvPr/>
        </p:nvSpPr>
        <p:spPr>
          <a:xfrm rot="-5400000">
            <a:off x="-545624" y="2831465"/>
            <a:ext cx="3255328" cy="14465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8800" b="1" i="0" u="none" strike="noStrike" cap="none">
                <a:solidFill>
                  <a:schemeClr val="lt1"/>
                </a:solidFill>
                <a:latin typeface="Calibri"/>
                <a:ea typeface="Calibri"/>
                <a:cs typeface="Calibri"/>
                <a:sym typeface="Calibri"/>
              </a:rPr>
              <a:t>Intent</a:t>
            </a:r>
            <a:endParaRPr sz="8800" b="1">
              <a:solidFill>
                <a:schemeClr val="lt1"/>
              </a:solidFill>
              <a:latin typeface="Calibri"/>
              <a:ea typeface="Calibri"/>
              <a:cs typeface="Calibri"/>
              <a:sym typeface="Calibri"/>
            </a:endParaRPr>
          </a:p>
        </p:txBody>
      </p:sp>
      <p:pic>
        <p:nvPicPr>
          <p:cNvPr id="9" name="Picture 8">
            <a:extLst>
              <a:ext uri="{FF2B5EF4-FFF2-40B4-BE49-F238E27FC236}">
                <a16:creationId xmlns:a16="http://schemas.microsoft.com/office/drawing/2014/main" id="{14BE2B9A-2660-4FF0-839C-2642D42C3600}"/>
              </a:ext>
            </a:extLst>
          </p:cNvPr>
          <p:cNvPicPr>
            <a:picLocks noChangeAspect="1"/>
          </p:cNvPicPr>
          <p:nvPr/>
        </p:nvPicPr>
        <p:blipFill>
          <a:blip r:embed="rId3"/>
          <a:stretch>
            <a:fillRect/>
          </a:stretch>
        </p:blipFill>
        <p:spPr>
          <a:xfrm>
            <a:off x="161778" y="137845"/>
            <a:ext cx="1828800" cy="1435879"/>
          </a:xfrm>
          <a:prstGeom prst="rect">
            <a:avLst/>
          </a:prstGeom>
        </p:spPr>
      </p:pic>
      <p:sp>
        <p:nvSpPr>
          <p:cNvPr id="8" name="Google Shape;112;p3">
            <a:extLst>
              <a:ext uri="{FF2B5EF4-FFF2-40B4-BE49-F238E27FC236}">
                <a16:creationId xmlns:a16="http://schemas.microsoft.com/office/drawing/2014/main" id="{EE4B5E3A-E8AA-4219-8D80-2980DF7535E3}"/>
              </a:ext>
            </a:extLst>
          </p:cNvPr>
          <p:cNvSpPr txBox="1">
            <a:spLocks/>
          </p:cNvSpPr>
          <p:nvPr/>
        </p:nvSpPr>
        <p:spPr>
          <a:xfrm>
            <a:off x="2349343" y="1430542"/>
            <a:ext cx="9727676" cy="5731195"/>
          </a:xfrm>
          <a:prstGeom prst="rect">
            <a:avLst/>
          </a:prstGeom>
          <a:noFill/>
          <a:ln>
            <a:noFill/>
          </a:ln>
        </p:spPr>
        <p:txBody>
          <a:bodyPr spcFirstLastPara="1" vert="horz" wrap="square" lIns="91425" tIns="45700" rIns="91425" bIns="45700" rtlCol="0" anchor="t" anchorCtr="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indent="-285750" algn="l">
              <a:buFont typeface="Arial"/>
              <a:buChar char="•"/>
            </a:pPr>
            <a:endParaRPr lang="en-GB" sz="1100" dirty="0">
              <a:latin typeface="NTFPreCursivefk" panose="03000400000000000000" pitchFamily="66" charset="0"/>
              <a:cs typeface="Calibri"/>
            </a:endParaRPr>
          </a:p>
          <a:p>
            <a:pPr algn="l">
              <a:lnSpc>
                <a:spcPct val="100000"/>
              </a:lnSpc>
            </a:pPr>
            <a:r>
              <a:rPr lang="en-GB" dirty="0">
                <a:latin typeface="NTFPreCursivefk"/>
              </a:rPr>
              <a:t>In addition to explicit French teaching in Key Stage 2, all children in Early Years and Key Stage 1 will also encounter a range of other languages, including French, through activities such as answering the register in different languages, singing songs from other cultures and participating in European Day of Languages.</a:t>
            </a:r>
            <a:endParaRPr lang="en-GB" dirty="0">
              <a:latin typeface="NTFPreCursivefk" panose="03000400000000000000" pitchFamily="66" charset="0"/>
            </a:endParaRPr>
          </a:p>
          <a:p>
            <a:pPr algn="l">
              <a:lnSpc>
                <a:spcPct val="100000"/>
              </a:lnSpc>
            </a:pPr>
            <a:r>
              <a:rPr lang="en-GB" dirty="0">
                <a:latin typeface="NTFPreCursivefk"/>
              </a:rPr>
              <a:t>Laureate Community Academy benefits hugely from its community of pupils representing a wide spectrum of different nationalities and cultures, including children for whom English is an additional language. Our school seeks to encourage understanding and tolerance between people of all cultures and languages and all children are encouraged to share their knowledge of languages and cultural events, spoken and celebrated at home. </a:t>
            </a:r>
          </a:p>
          <a:p>
            <a:pPr algn="l">
              <a:lnSpc>
                <a:spcPct val="100000"/>
              </a:lnSpc>
            </a:pPr>
            <a:r>
              <a:rPr lang="en-GB" dirty="0">
                <a:latin typeface="NTFPreCursivefk"/>
                <a:cs typeface="Arial"/>
              </a:rPr>
              <a:t>Pupils may work with the MFL Leader to celebrate and promote other languages throughout the school e.g. Language of the Half Term. </a:t>
            </a:r>
          </a:p>
        </p:txBody>
      </p:sp>
    </p:spTree>
    <p:extLst>
      <p:ext uri="{BB962C8B-B14F-4D97-AF65-F5344CB8AC3E}">
        <p14:creationId xmlns:p14="http://schemas.microsoft.com/office/powerpoint/2010/main" val="17604835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5" name="Google Shape;145;p6"/>
          <p:cNvSpPr txBox="1">
            <a:spLocks noGrp="1"/>
          </p:cNvSpPr>
          <p:nvPr>
            <p:ph type="subTitle" idx="1"/>
          </p:nvPr>
        </p:nvSpPr>
        <p:spPr>
          <a:xfrm>
            <a:off x="2470047" y="392022"/>
            <a:ext cx="9310392" cy="6191657"/>
          </a:xfrm>
          <a:prstGeom prst="rect">
            <a:avLst/>
          </a:prstGeom>
          <a:noFill/>
          <a:ln>
            <a:noFill/>
          </a:ln>
        </p:spPr>
        <p:txBody>
          <a:bodyPr spcFirstLastPara="1" wrap="square" lIns="91425" tIns="45700" rIns="91425" bIns="45700" anchor="t" anchorCtr="0">
            <a:normAutofit/>
          </a:bodyPr>
          <a:lstStyle/>
          <a:p>
            <a:pPr marL="0" indent="0" algn="l">
              <a:spcBef>
                <a:spcPts val="0"/>
              </a:spcBef>
            </a:pPr>
            <a:endParaRPr lang="en-US" sz="2800" b="1" dirty="0">
              <a:latin typeface="Calibri"/>
              <a:cs typeface="Calibri"/>
            </a:endParaRPr>
          </a:p>
          <a:p>
            <a:pPr marL="0" indent="0" algn="l">
              <a:spcBef>
                <a:spcPts val="0"/>
              </a:spcBef>
            </a:pPr>
            <a:endParaRPr lang="en-US" sz="3600" b="1" dirty="0">
              <a:latin typeface="Calibri"/>
              <a:cs typeface="Calibri"/>
            </a:endParaRPr>
          </a:p>
          <a:p>
            <a:pPr marL="0" indent="0" algn="l">
              <a:spcBef>
                <a:spcPts val="0"/>
              </a:spcBef>
            </a:pPr>
            <a:endParaRPr lang="en-US" sz="2800" b="1" u="sng" dirty="0">
              <a:latin typeface="Calibri"/>
              <a:cs typeface="Calibri"/>
            </a:endParaRPr>
          </a:p>
          <a:p>
            <a:pPr marL="0" indent="0" algn="l">
              <a:spcBef>
                <a:spcPts val="0"/>
              </a:spcBef>
            </a:pPr>
            <a:endParaRPr lang="en-US" sz="3600" b="1" u="sng" dirty="0">
              <a:latin typeface="Calibri"/>
              <a:cs typeface="Calibri"/>
            </a:endParaRPr>
          </a:p>
          <a:p>
            <a:pPr marL="0" indent="0" algn="l">
              <a:spcBef>
                <a:spcPts val="0"/>
              </a:spcBef>
            </a:pPr>
            <a:endParaRPr lang="en-US" sz="1800" dirty="0">
              <a:latin typeface="Calibri"/>
              <a:cs typeface="Calibri"/>
            </a:endParaRPr>
          </a:p>
          <a:p>
            <a:pPr marL="0" indent="0" algn="l">
              <a:spcBef>
                <a:spcPts val="0"/>
              </a:spcBef>
            </a:pPr>
            <a:endParaRPr lang="en-US" dirty="0">
              <a:latin typeface="Sassoon Penpals Joined" panose="02000400000000000000" pitchFamily="50" charset="0"/>
            </a:endParaRPr>
          </a:p>
        </p:txBody>
      </p:sp>
      <p:sp>
        <p:nvSpPr>
          <p:cNvPr id="7" name="Google Shape;86;p1">
            <a:extLst>
              <a:ext uri="{FF2B5EF4-FFF2-40B4-BE49-F238E27FC236}">
                <a16:creationId xmlns:a16="http://schemas.microsoft.com/office/drawing/2014/main" id="{35C0A13E-DB34-4167-BE35-34430B985274}"/>
              </a:ext>
            </a:extLst>
          </p:cNvPr>
          <p:cNvSpPr/>
          <p:nvPr/>
        </p:nvSpPr>
        <p:spPr>
          <a:xfrm>
            <a:off x="0" y="0"/>
            <a:ext cx="2152357" cy="6858000"/>
          </a:xfrm>
          <a:prstGeom prst="rect">
            <a:avLst/>
          </a:prstGeom>
          <a:solidFill>
            <a:srgbClr val="006600"/>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8" name="Google Shape;88;p1">
            <a:extLst>
              <a:ext uri="{FF2B5EF4-FFF2-40B4-BE49-F238E27FC236}">
                <a16:creationId xmlns:a16="http://schemas.microsoft.com/office/drawing/2014/main" id="{AFF7CC67-A5A6-4737-B6CB-8709F84EA092}"/>
              </a:ext>
            </a:extLst>
          </p:cNvPr>
          <p:cNvSpPr txBox="1"/>
          <p:nvPr/>
        </p:nvSpPr>
        <p:spPr>
          <a:xfrm rot="-5400000">
            <a:off x="-545624" y="2831465"/>
            <a:ext cx="3255328" cy="14465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8800" b="1" i="0" u="none" strike="noStrike" cap="none">
                <a:solidFill>
                  <a:schemeClr val="lt1"/>
                </a:solidFill>
                <a:latin typeface="Calibri"/>
                <a:ea typeface="Calibri"/>
                <a:cs typeface="Calibri"/>
                <a:sym typeface="Calibri"/>
              </a:rPr>
              <a:t>Intent</a:t>
            </a:r>
            <a:endParaRPr sz="8800" b="1">
              <a:solidFill>
                <a:schemeClr val="lt1"/>
              </a:solidFill>
              <a:latin typeface="Calibri"/>
              <a:ea typeface="Calibri"/>
              <a:cs typeface="Calibri"/>
              <a:sym typeface="Calibri"/>
            </a:endParaRPr>
          </a:p>
        </p:txBody>
      </p:sp>
      <p:pic>
        <p:nvPicPr>
          <p:cNvPr id="11" name="Picture 10">
            <a:extLst>
              <a:ext uri="{FF2B5EF4-FFF2-40B4-BE49-F238E27FC236}">
                <a16:creationId xmlns:a16="http://schemas.microsoft.com/office/drawing/2014/main" id="{7FCC8260-B45E-444C-8BF2-2EFF8B57891D}"/>
              </a:ext>
            </a:extLst>
          </p:cNvPr>
          <p:cNvPicPr>
            <a:picLocks noChangeAspect="1"/>
          </p:cNvPicPr>
          <p:nvPr/>
        </p:nvPicPr>
        <p:blipFill>
          <a:blip r:embed="rId3"/>
          <a:stretch>
            <a:fillRect/>
          </a:stretch>
        </p:blipFill>
        <p:spPr>
          <a:xfrm>
            <a:off x="161778" y="137845"/>
            <a:ext cx="1828800" cy="1435879"/>
          </a:xfrm>
          <a:prstGeom prst="rect">
            <a:avLst/>
          </a:prstGeom>
        </p:spPr>
      </p:pic>
      <p:graphicFrame>
        <p:nvGraphicFramePr>
          <p:cNvPr id="6" name="Content Placeholder 6">
            <a:extLst>
              <a:ext uri="{FF2B5EF4-FFF2-40B4-BE49-F238E27FC236}">
                <a16:creationId xmlns:a16="http://schemas.microsoft.com/office/drawing/2014/main" id="{872EBA54-B33C-4967-8B49-F6ECE78AA8AB}"/>
              </a:ext>
            </a:extLst>
          </p:cNvPr>
          <p:cNvGraphicFramePr>
            <a:graphicFrameLocks/>
          </p:cNvGraphicFramePr>
          <p:nvPr>
            <p:extLst>
              <p:ext uri="{D42A27DB-BD31-4B8C-83A1-F6EECF244321}">
                <p14:modId xmlns:p14="http://schemas.microsoft.com/office/powerpoint/2010/main" val="2757884542"/>
              </p:ext>
            </p:extLst>
          </p:nvPr>
        </p:nvGraphicFramePr>
        <p:xfrm>
          <a:off x="2511122" y="1852048"/>
          <a:ext cx="9065454" cy="4409908"/>
        </p:xfrm>
        <a:graphic>
          <a:graphicData uri="http://schemas.openxmlformats.org/drawingml/2006/table">
            <a:tbl>
              <a:tblPr firstRow="1" bandRow="1">
                <a:tableStyleId>{5C22544A-7EE6-4342-B048-85BDC9FD1C3A}</a:tableStyleId>
              </a:tblPr>
              <a:tblGrid>
                <a:gridCol w="3021818">
                  <a:extLst>
                    <a:ext uri="{9D8B030D-6E8A-4147-A177-3AD203B41FA5}">
                      <a16:colId xmlns:a16="http://schemas.microsoft.com/office/drawing/2014/main" val="2993114128"/>
                    </a:ext>
                  </a:extLst>
                </a:gridCol>
                <a:gridCol w="3021818">
                  <a:extLst>
                    <a:ext uri="{9D8B030D-6E8A-4147-A177-3AD203B41FA5}">
                      <a16:colId xmlns:a16="http://schemas.microsoft.com/office/drawing/2014/main" val="4282626170"/>
                    </a:ext>
                  </a:extLst>
                </a:gridCol>
                <a:gridCol w="3021818">
                  <a:extLst>
                    <a:ext uri="{9D8B030D-6E8A-4147-A177-3AD203B41FA5}">
                      <a16:colId xmlns:a16="http://schemas.microsoft.com/office/drawing/2014/main" val="1962690700"/>
                    </a:ext>
                  </a:extLst>
                </a:gridCol>
              </a:tblGrid>
              <a:tr h="8132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i="0" u="none" strike="noStrike" kern="1200" baseline="0">
                          <a:solidFill>
                            <a:schemeClr val="lt1"/>
                          </a:solidFill>
                          <a:latin typeface="+mn-lt"/>
                          <a:ea typeface="+mn-ea"/>
                          <a:cs typeface="+mn-cs"/>
                        </a:rPr>
                        <a:t>ELGs (from Early Adopter Framework) </a:t>
                      </a:r>
                      <a:r>
                        <a:rPr lang="en-GB" sz="1400" b="0" i="0" u="none" strike="noStrike" kern="1200" baseline="0">
                          <a:solidFill>
                            <a:schemeClr val="lt1"/>
                          </a:solidFill>
                          <a:latin typeface="+mn-lt"/>
                          <a:ea typeface="+mn-ea"/>
                          <a:cs typeface="+mn-cs"/>
                        </a:rPr>
                        <a:t>	</a:t>
                      </a:r>
                    </a:p>
                    <a:p>
                      <a:endParaRPr lang="en-GB" sz="14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i="0" u="none" strike="noStrike" kern="1200" baseline="0">
                          <a:solidFill>
                            <a:schemeClr val="lt1"/>
                          </a:solidFill>
                          <a:latin typeface="+mn-lt"/>
                          <a:ea typeface="+mn-ea"/>
                          <a:cs typeface="+mn-cs"/>
                        </a:rPr>
                        <a:t>How this is achieved in EYFS </a:t>
                      </a:r>
                      <a:r>
                        <a:rPr lang="en-GB" sz="1400" b="0" i="0" u="none" strike="noStrike" kern="1200" baseline="0">
                          <a:solidFill>
                            <a:schemeClr val="lt1"/>
                          </a:solidFill>
                          <a:latin typeface="+mn-lt"/>
                          <a:ea typeface="+mn-ea"/>
                          <a:cs typeface="+mn-cs"/>
                        </a:rPr>
                        <a:t>	</a:t>
                      </a:r>
                    </a:p>
                    <a:p>
                      <a:endParaRPr lang="en-GB" sz="14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i="0" u="none" strike="noStrike" kern="1200" baseline="0">
                          <a:solidFill>
                            <a:schemeClr val="lt1"/>
                          </a:solidFill>
                          <a:latin typeface="+mn-lt"/>
                          <a:ea typeface="+mn-ea"/>
                          <a:cs typeface="+mn-cs"/>
                        </a:rPr>
                        <a:t>Languages in KS1 </a:t>
                      </a:r>
                      <a:r>
                        <a:rPr lang="en-GB" sz="1400" b="0" i="0" u="none" strike="noStrike" kern="1200" baseline="0">
                          <a:solidFill>
                            <a:schemeClr val="lt1"/>
                          </a:solidFill>
                          <a:latin typeface="+mn-lt"/>
                          <a:ea typeface="+mn-ea"/>
                          <a:cs typeface="+mn-cs"/>
                        </a:rPr>
                        <a:t>	</a:t>
                      </a:r>
                    </a:p>
                    <a:p>
                      <a:endParaRPr lang="en-GB" sz="1400"/>
                    </a:p>
                  </a:txBody>
                  <a:tcPr/>
                </a:tc>
                <a:extLst>
                  <a:ext uri="{0D108BD9-81ED-4DB2-BD59-A6C34878D82A}">
                    <a16:rowId xmlns:a16="http://schemas.microsoft.com/office/drawing/2014/main" val="511451303"/>
                  </a:ext>
                </a:extLst>
              </a:tr>
              <a:tr h="1119428">
                <a:tc>
                  <a:txBody>
                    <a:bodyPr/>
                    <a:lstStyle/>
                    <a:p>
                      <a:r>
                        <a:rPr lang="en-GB" sz="1400" b="1" i="0" u="none" strike="noStrike" kern="1200" baseline="0">
                          <a:solidFill>
                            <a:schemeClr val="dk1"/>
                          </a:solidFill>
                          <a:latin typeface="+mn-lt"/>
                          <a:ea typeface="+mn-ea"/>
                          <a:cs typeface="+mn-cs"/>
                        </a:rPr>
                        <a:t>Being imaginative </a:t>
                      </a:r>
                      <a:endParaRPr lang="en-GB" sz="1400" b="0" i="0" u="none" strike="noStrike" kern="1200" baseline="0">
                        <a:solidFill>
                          <a:schemeClr val="dk1"/>
                        </a:solidFill>
                        <a:latin typeface="+mn-lt"/>
                        <a:ea typeface="+mn-ea"/>
                        <a:cs typeface="+mn-cs"/>
                      </a:endParaRPr>
                    </a:p>
                    <a:p>
                      <a:r>
                        <a:rPr lang="en-GB" sz="1400" b="0" i="0" u="none" strike="noStrike" kern="1200" baseline="0">
                          <a:solidFill>
                            <a:schemeClr val="dk1"/>
                          </a:solidFill>
                          <a:latin typeface="+mn-lt"/>
                          <a:ea typeface="+mn-ea"/>
                          <a:cs typeface="+mn-cs"/>
                        </a:rPr>
                        <a:t>• Sing a range of well-known nursery rhymes and songs. </a:t>
                      </a:r>
                    </a:p>
                    <a:p>
                      <a:r>
                        <a:rPr lang="en-GB" sz="1400" b="0" i="0" u="none" strike="noStrike" kern="1200" baseline="0">
                          <a:solidFill>
                            <a:schemeClr val="dk1"/>
                          </a:solidFill>
                          <a:latin typeface="+mn-lt"/>
                          <a:ea typeface="+mn-ea"/>
                          <a:cs typeface="+mn-cs"/>
                        </a:rPr>
                        <a:t>	</a:t>
                      </a:r>
                    </a:p>
                    <a:p>
                      <a:endParaRPr lang="en-GB" sz="1400"/>
                    </a:p>
                  </a:txBody>
                  <a:tcPr/>
                </a:tc>
                <a:tc>
                  <a:txBody>
                    <a:bodyPr/>
                    <a:lstStyle/>
                    <a:p>
                      <a:endParaRPr lang="en-GB" sz="1400" b="0" i="0" u="none" strike="noStrike" kern="1200" baseline="0">
                        <a:solidFill>
                          <a:schemeClr val="dk1"/>
                        </a:solidFill>
                        <a:latin typeface="+mn-lt"/>
                        <a:ea typeface="+mn-ea"/>
                        <a:cs typeface="+mn-cs"/>
                      </a:endParaRPr>
                    </a:p>
                    <a:p>
                      <a:r>
                        <a:rPr lang="en-GB" sz="1400" b="0" i="0" u="none" strike="noStrike" kern="1200" baseline="0">
                          <a:solidFill>
                            <a:schemeClr val="dk1"/>
                          </a:solidFill>
                          <a:latin typeface="+mn-lt"/>
                          <a:ea typeface="+mn-ea"/>
                          <a:cs typeface="+mn-cs"/>
                        </a:rPr>
                        <a:t>Singing days of the week and Heads, Shoulders, Knees and Toes in French. </a:t>
                      </a:r>
                    </a:p>
                    <a:p>
                      <a:r>
                        <a:rPr lang="en-GB" sz="1400" b="0" i="0" u="none" strike="noStrike" kern="1200" baseline="0">
                          <a:solidFill>
                            <a:schemeClr val="dk1"/>
                          </a:solidFill>
                          <a:latin typeface="+mn-lt"/>
                          <a:ea typeface="+mn-ea"/>
                          <a:cs typeface="+mn-cs"/>
                        </a:rPr>
                        <a:t>	</a:t>
                      </a:r>
                    </a:p>
                    <a:p>
                      <a:endParaRPr lang="en-GB" sz="1400"/>
                    </a:p>
                  </a:txBody>
                  <a:tcPr/>
                </a:tc>
                <a:tc>
                  <a:txBody>
                    <a:bodyPr/>
                    <a:lstStyle/>
                    <a:p>
                      <a:endParaRPr lang="en-GB" sz="1400" b="0" i="0" u="none" strike="noStrike" kern="1200" baseline="0">
                        <a:solidFill>
                          <a:schemeClr val="dk1"/>
                        </a:solidFill>
                        <a:latin typeface="+mn-lt"/>
                        <a:ea typeface="+mn-ea"/>
                        <a:cs typeface="+mn-cs"/>
                      </a:endParaRPr>
                    </a:p>
                    <a:p>
                      <a:r>
                        <a:rPr lang="en-GB" sz="1400" b="0" i="0" u="none" strike="noStrike" kern="1200" baseline="0">
                          <a:solidFill>
                            <a:schemeClr val="dk1"/>
                          </a:solidFill>
                          <a:latin typeface="+mn-lt"/>
                          <a:ea typeface="+mn-ea"/>
                          <a:cs typeface="+mn-cs"/>
                        </a:rPr>
                        <a:t>Singing the days of the week song. </a:t>
                      </a:r>
                    </a:p>
                    <a:p>
                      <a:r>
                        <a:rPr lang="en-GB" sz="1400" b="0" i="0" u="none" strike="noStrike" kern="1200" baseline="0">
                          <a:solidFill>
                            <a:schemeClr val="dk1"/>
                          </a:solidFill>
                          <a:latin typeface="+mn-lt"/>
                          <a:ea typeface="+mn-ea"/>
                          <a:cs typeface="+mn-cs"/>
                        </a:rPr>
                        <a:t>• Learning to sing the colours song. </a:t>
                      </a:r>
                    </a:p>
                    <a:p>
                      <a:r>
                        <a:rPr lang="en-GB" sz="1400" b="0" i="0" u="none" strike="noStrike" kern="1200" baseline="0">
                          <a:solidFill>
                            <a:schemeClr val="dk1"/>
                          </a:solidFill>
                          <a:latin typeface="+mn-lt"/>
                          <a:ea typeface="+mn-ea"/>
                          <a:cs typeface="+mn-cs"/>
                        </a:rPr>
                        <a:t>	</a:t>
                      </a:r>
                    </a:p>
                    <a:p>
                      <a:endParaRPr lang="en-GB" sz="1400"/>
                    </a:p>
                  </a:txBody>
                  <a:tcPr/>
                </a:tc>
                <a:extLst>
                  <a:ext uri="{0D108BD9-81ED-4DB2-BD59-A6C34878D82A}">
                    <a16:rowId xmlns:a16="http://schemas.microsoft.com/office/drawing/2014/main" val="2157398130"/>
                  </a:ext>
                </a:extLst>
              </a:tr>
              <a:tr h="2356690">
                <a:tc>
                  <a:txBody>
                    <a:bodyPr/>
                    <a:lstStyle/>
                    <a:p>
                      <a:r>
                        <a:rPr lang="en-GB" sz="1400" b="1" i="0" u="none" strike="noStrike" kern="1200" baseline="0">
                          <a:solidFill>
                            <a:schemeClr val="dk1"/>
                          </a:solidFill>
                          <a:latin typeface="+mn-lt"/>
                          <a:ea typeface="+mn-ea"/>
                          <a:cs typeface="+mn-cs"/>
                        </a:rPr>
                        <a:t>People, Culture and Communities </a:t>
                      </a:r>
                      <a:endParaRPr lang="en-GB" sz="1400" b="0" i="0" u="none" strike="noStrike" kern="1200" baseline="0">
                        <a:solidFill>
                          <a:schemeClr val="dk1"/>
                        </a:solidFill>
                        <a:latin typeface="+mn-lt"/>
                        <a:ea typeface="+mn-ea"/>
                        <a:cs typeface="+mn-cs"/>
                      </a:endParaRPr>
                    </a:p>
                    <a:p>
                      <a:r>
                        <a:rPr lang="en-GB" sz="1400" b="0" i="0" u="none" strike="noStrike" kern="1200" baseline="0">
                          <a:solidFill>
                            <a:schemeClr val="dk1"/>
                          </a:solidFill>
                          <a:latin typeface="+mn-lt"/>
                          <a:ea typeface="+mn-ea"/>
                          <a:cs typeface="+mn-cs"/>
                        </a:rPr>
                        <a:t>• Explain some similarities and differences between life in this country and life in other countries, drawing on knowledge from stories, nonfiction texts and maps</a:t>
                      </a:r>
                    </a:p>
                    <a:p>
                      <a:r>
                        <a:rPr lang="en-GB" sz="1400" b="0" i="0" u="none" strike="noStrike" kern="1200" baseline="0">
                          <a:solidFill>
                            <a:schemeClr val="dk1"/>
                          </a:solidFill>
                          <a:latin typeface="+mn-lt"/>
                          <a:ea typeface="+mn-ea"/>
                          <a:cs typeface="+mn-cs"/>
                        </a:rPr>
                        <a:t>	</a:t>
                      </a:r>
                    </a:p>
                    <a:p>
                      <a:endParaRPr lang="en-GB" sz="1400"/>
                    </a:p>
                  </a:txBody>
                  <a:tcPr/>
                </a:tc>
                <a:tc>
                  <a:txBody>
                    <a:bodyPr/>
                    <a:lstStyle/>
                    <a:p>
                      <a:endParaRPr lang="en-GB" sz="1400" b="0" i="0" u="none" strike="noStrike" kern="1200" baseline="0">
                        <a:solidFill>
                          <a:schemeClr val="dk1"/>
                        </a:solidFill>
                        <a:latin typeface="+mn-lt"/>
                        <a:ea typeface="+mn-ea"/>
                        <a:cs typeface="+mn-cs"/>
                      </a:endParaRPr>
                    </a:p>
                    <a:p>
                      <a:r>
                        <a:rPr lang="en-GB" sz="1400" b="0" i="0" u="none" strike="noStrike" kern="1200" baseline="0">
                          <a:solidFill>
                            <a:schemeClr val="dk1"/>
                          </a:solidFill>
                          <a:latin typeface="+mn-lt"/>
                          <a:ea typeface="+mn-ea"/>
                          <a:cs typeface="+mn-cs"/>
                        </a:rPr>
                        <a:t>• Saying ‘Bonjour’ and ‘Au revoir’ </a:t>
                      </a:r>
                    </a:p>
                    <a:p>
                      <a:r>
                        <a:rPr lang="en-GB" sz="1400" b="0" i="0" u="none" strike="noStrike" kern="1200" baseline="0">
                          <a:solidFill>
                            <a:schemeClr val="dk1"/>
                          </a:solidFill>
                          <a:latin typeface="+mn-lt"/>
                          <a:ea typeface="+mn-ea"/>
                          <a:cs typeface="+mn-cs"/>
                        </a:rPr>
                        <a:t>• Children share and celebrate their home language. </a:t>
                      </a:r>
                    </a:p>
                    <a:p>
                      <a:r>
                        <a:rPr lang="en-GB" sz="1400" b="0" i="0" u="none" strike="noStrike" kern="1200" baseline="0">
                          <a:solidFill>
                            <a:schemeClr val="dk1"/>
                          </a:solidFill>
                          <a:latin typeface="+mn-lt"/>
                          <a:ea typeface="+mn-ea"/>
                          <a:cs typeface="+mn-cs"/>
                        </a:rPr>
                        <a:t>• Children from an EAL background share their own festive traditions. </a:t>
                      </a:r>
                    </a:p>
                    <a:p>
                      <a:pPr marL="285750" indent="-285750">
                        <a:buFont typeface="Arial" panose="020B0604020202020204" pitchFamily="34" charset="0"/>
                        <a:buChar char="•"/>
                      </a:pPr>
                      <a:r>
                        <a:rPr lang="en-GB" sz="1400" b="0" i="0" u="none" strike="noStrike" kern="1200" baseline="0">
                          <a:solidFill>
                            <a:schemeClr val="dk1"/>
                          </a:solidFill>
                          <a:latin typeface="+mn-lt"/>
                          <a:ea typeface="+mn-ea"/>
                          <a:cs typeface="+mn-cs"/>
                        </a:rPr>
                        <a:t>Children celebrate all languages on the 26</a:t>
                      </a:r>
                      <a:r>
                        <a:rPr lang="en-GB" sz="1400" b="0" i="0" u="none" strike="noStrike" kern="1200" baseline="30000">
                          <a:solidFill>
                            <a:schemeClr val="dk1"/>
                          </a:solidFill>
                          <a:latin typeface="+mn-lt"/>
                          <a:ea typeface="+mn-ea"/>
                          <a:cs typeface="+mn-cs"/>
                        </a:rPr>
                        <a:t>th</a:t>
                      </a:r>
                      <a:r>
                        <a:rPr lang="en-GB" sz="1400" b="0" i="0" u="none" strike="noStrike" kern="1200" baseline="0">
                          <a:solidFill>
                            <a:schemeClr val="dk1"/>
                          </a:solidFill>
                          <a:latin typeface="+mn-lt"/>
                          <a:ea typeface="+mn-ea"/>
                          <a:cs typeface="+mn-cs"/>
                        </a:rPr>
                        <a:t> September.</a:t>
                      </a:r>
                    </a:p>
                    <a:p>
                      <a:pPr marL="0" indent="0">
                        <a:buFont typeface="Arial" panose="020B0604020202020204" pitchFamily="34" charset="0"/>
                        <a:buNone/>
                      </a:pPr>
                      <a:endParaRPr lang="en-GB" sz="1400" b="0" i="0" u="none" strike="noStrike" kern="1200" baseline="0">
                        <a:solidFill>
                          <a:schemeClr val="dk1"/>
                        </a:solidFill>
                        <a:latin typeface="+mn-lt"/>
                        <a:ea typeface="+mn-ea"/>
                        <a:cs typeface="+mn-cs"/>
                      </a:endParaRPr>
                    </a:p>
                    <a:p>
                      <a:r>
                        <a:rPr lang="en-GB" sz="1400" b="0" i="0" u="none" strike="noStrike" kern="1200" baseline="0">
                          <a:solidFill>
                            <a:schemeClr val="dk1"/>
                          </a:solidFill>
                          <a:latin typeface="+mn-lt"/>
                          <a:ea typeface="+mn-ea"/>
                          <a:cs typeface="+mn-cs"/>
                        </a:rPr>
                        <a:t>	</a:t>
                      </a:r>
                    </a:p>
                    <a:p>
                      <a:endParaRPr lang="en-GB" sz="1400"/>
                    </a:p>
                  </a:txBody>
                  <a:tcPr/>
                </a:tc>
                <a:tc>
                  <a:txBody>
                    <a:bodyPr/>
                    <a:lstStyle/>
                    <a:p>
                      <a:endParaRPr lang="en-GB" sz="1400" b="0" i="0" u="none" strike="noStrike" kern="1200" baseline="0">
                        <a:solidFill>
                          <a:schemeClr val="dk1"/>
                        </a:solidFill>
                        <a:latin typeface="+mn-lt"/>
                        <a:ea typeface="+mn-ea"/>
                        <a:cs typeface="+mn-cs"/>
                      </a:endParaRPr>
                    </a:p>
                    <a:p>
                      <a:r>
                        <a:rPr lang="en-GB" sz="1400" b="0" i="0" u="none" strike="noStrike" kern="1200" baseline="0">
                          <a:solidFill>
                            <a:schemeClr val="dk1"/>
                          </a:solidFill>
                          <a:latin typeface="+mn-lt"/>
                          <a:ea typeface="+mn-ea"/>
                          <a:cs typeface="+mn-cs"/>
                        </a:rPr>
                        <a:t>Saying ‘Bonjour’ in response to the register </a:t>
                      </a:r>
                    </a:p>
                    <a:p>
                      <a:r>
                        <a:rPr lang="en-GB" sz="1400" b="0" i="0" u="none" strike="noStrike" kern="1200" baseline="0">
                          <a:solidFill>
                            <a:schemeClr val="dk1"/>
                          </a:solidFill>
                          <a:latin typeface="+mn-lt"/>
                          <a:ea typeface="+mn-ea"/>
                          <a:cs typeface="+mn-cs"/>
                        </a:rPr>
                        <a:t>Saying ‘Au revoir’ at the end of the day. </a:t>
                      </a:r>
                    </a:p>
                    <a:p>
                      <a:r>
                        <a:rPr lang="en-GB" sz="1400" b="0" i="0" u="none" strike="noStrike" kern="1200" baseline="0">
                          <a:solidFill>
                            <a:schemeClr val="dk1"/>
                          </a:solidFill>
                          <a:latin typeface="+mn-lt"/>
                          <a:ea typeface="+mn-ea"/>
                          <a:cs typeface="+mn-cs"/>
                        </a:rPr>
                        <a:t>Answering the register using languages from the language of the half term.</a:t>
                      </a:r>
                    </a:p>
                    <a:p>
                      <a:r>
                        <a:rPr lang="en-GB" sz="1400" b="0" i="0" u="none" strike="noStrike" kern="1200" baseline="0">
                          <a:solidFill>
                            <a:schemeClr val="dk1"/>
                          </a:solidFill>
                          <a:latin typeface="+mn-lt"/>
                          <a:ea typeface="+mn-ea"/>
                          <a:cs typeface="+mn-cs"/>
                        </a:rPr>
                        <a:t>Children from EAL backgrounds share their family’s traditions with the class.</a:t>
                      </a:r>
                    </a:p>
                    <a:p>
                      <a:r>
                        <a:rPr lang="en-GB" sz="1400" b="0" i="0" u="none" strike="noStrike" kern="1200" baseline="0">
                          <a:solidFill>
                            <a:schemeClr val="dk1"/>
                          </a:solidFill>
                          <a:latin typeface="+mn-lt"/>
                          <a:ea typeface="+mn-ea"/>
                          <a:cs typeface="+mn-cs"/>
                        </a:rPr>
                        <a:t>	</a:t>
                      </a:r>
                    </a:p>
                    <a:p>
                      <a:endParaRPr lang="en-GB" sz="1400"/>
                    </a:p>
                  </a:txBody>
                  <a:tcPr/>
                </a:tc>
                <a:extLst>
                  <a:ext uri="{0D108BD9-81ED-4DB2-BD59-A6C34878D82A}">
                    <a16:rowId xmlns:a16="http://schemas.microsoft.com/office/drawing/2014/main" val="1855317831"/>
                  </a:ext>
                </a:extLst>
              </a:tr>
            </a:tbl>
          </a:graphicData>
        </a:graphic>
      </p:graphicFrame>
      <p:sp>
        <p:nvSpPr>
          <p:cNvPr id="9" name="Google Shape;107;p3">
            <a:extLst>
              <a:ext uri="{FF2B5EF4-FFF2-40B4-BE49-F238E27FC236}">
                <a16:creationId xmlns:a16="http://schemas.microsoft.com/office/drawing/2014/main" id="{22FD8EF6-8EB8-4C16-901B-7E5A418C5185}"/>
              </a:ext>
            </a:extLst>
          </p:cNvPr>
          <p:cNvSpPr txBox="1">
            <a:spLocks noGrp="1"/>
          </p:cNvSpPr>
          <p:nvPr>
            <p:ph type="ctrTitle"/>
          </p:nvPr>
        </p:nvSpPr>
        <p:spPr>
          <a:xfrm>
            <a:off x="2349343" y="287439"/>
            <a:ext cx="9144000" cy="871538"/>
          </a:xfrm>
          <a:prstGeom prst="rect">
            <a:avLst/>
          </a:prstGeom>
          <a:noFill/>
          <a:ln>
            <a:noFill/>
          </a:ln>
        </p:spPr>
        <p:txBody>
          <a:bodyPr spcFirstLastPara="1" wrap="square" lIns="91425" tIns="45700" rIns="91425" bIns="45700" anchor="b" anchorCtr="0">
            <a:normAutofit/>
          </a:bodyPr>
          <a:lstStyle/>
          <a:p>
            <a:pPr lvl="0">
              <a:spcBef>
                <a:spcPts val="0"/>
              </a:spcBef>
            </a:pPr>
            <a:r>
              <a:rPr lang="en-US" sz="5400" dirty="0">
                <a:latin typeface="NTFPreCursivefk" panose="03000400000000000000" pitchFamily="66" charset="0"/>
                <a:cs typeface="Calibri"/>
              </a:rPr>
              <a:t>MFL in EYFS &amp; KS1</a:t>
            </a:r>
            <a:endParaRPr lang="en-US" sz="5400" dirty="0">
              <a:latin typeface="NTFPreCursivefk"/>
              <a:cs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5" name="Google Shape;145;p6"/>
          <p:cNvSpPr txBox="1">
            <a:spLocks noGrp="1"/>
          </p:cNvSpPr>
          <p:nvPr>
            <p:ph type="subTitle" idx="1"/>
          </p:nvPr>
        </p:nvSpPr>
        <p:spPr>
          <a:xfrm>
            <a:off x="2349343" y="1112874"/>
            <a:ext cx="9526052" cy="6853936"/>
          </a:xfrm>
          <a:prstGeom prst="rect">
            <a:avLst/>
          </a:prstGeom>
          <a:noFill/>
          <a:ln>
            <a:noFill/>
          </a:ln>
        </p:spPr>
        <p:txBody>
          <a:bodyPr spcFirstLastPara="1" wrap="square" lIns="91425" tIns="45700" rIns="91425" bIns="45700" anchor="t" anchorCtr="0">
            <a:normAutofit/>
          </a:bodyPr>
          <a:lstStyle/>
          <a:p>
            <a:pPr algn="l"/>
            <a:r>
              <a:rPr lang="en-US" b="1">
                <a:latin typeface="NTFPreCursivefk"/>
                <a:ea typeface="+mn-lt"/>
                <a:cs typeface="+mn-lt"/>
              </a:rPr>
              <a:t>CUSP French long-term sequence</a:t>
            </a:r>
            <a:endParaRPr lang="en-US">
              <a:latin typeface="NTFPreCursivefk"/>
            </a:endParaRPr>
          </a:p>
          <a:p>
            <a:pPr algn="l"/>
            <a:r>
              <a:rPr lang="en-US">
                <a:latin typeface="NTFPreCursivefk"/>
                <a:ea typeface="+mn-lt"/>
                <a:cs typeface="+mn-lt"/>
              </a:rPr>
              <a:t>There is a significant focus on revisiting throughout the curriculum with the aim of pupils mastering key knowledge that can be built on as they move through the </a:t>
            </a:r>
            <a:r>
              <a:rPr lang="en-US" err="1">
                <a:latin typeface="NTFPreCursivefk"/>
                <a:ea typeface="+mn-lt"/>
                <a:cs typeface="+mn-lt"/>
              </a:rPr>
              <a:t>programme</a:t>
            </a:r>
            <a:r>
              <a:rPr lang="en-US">
                <a:latin typeface="NTFPreCursivefk"/>
                <a:ea typeface="+mn-lt"/>
                <a:cs typeface="+mn-lt"/>
              </a:rPr>
              <a:t> of study.</a:t>
            </a:r>
            <a:endParaRPr lang="en-US">
              <a:latin typeface="NTFPreCursivefk"/>
            </a:endParaRPr>
          </a:p>
          <a:p>
            <a:pPr marL="0" indent="0" algn="l">
              <a:spcBef>
                <a:spcPts val="0"/>
              </a:spcBef>
            </a:pPr>
            <a:endParaRPr lang="en-US">
              <a:cs typeface="Calibri"/>
            </a:endParaRPr>
          </a:p>
          <a:p>
            <a:pPr marL="0" indent="0" algn="l">
              <a:spcBef>
                <a:spcPts val="0"/>
              </a:spcBef>
            </a:pPr>
            <a:endParaRPr lang="en-US">
              <a:latin typeface="Calibri"/>
              <a:cs typeface="Calibri"/>
            </a:endParaRPr>
          </a:p>
          <a:p>
            <a:pPr marL="0" indent="0" algn="l">
              <a:spcBef>
                <a:spcPts val="0"/>
              </a:spcBef>
            </a:pPr>
            <a:endParaRPr lang="en-US" b="1">
              <a:latin typeface="NTFPreCursivefk"/>
              <a:cs typeface="Calibri"/>
            </a:endParaRPr>
          </a:p>
          <a:p>
            <a:pPr marL="0" indent="0" algn="l">
              <a:spcBef>
                <a:spcPts val="0"/>
              </a:spcBef>
            </a:pPr>
            <a:endParaRPr lang="en-US" sz="3200" b="1" u="sng">
              <a:latin typeface="Calibri"/>
              <a:cs typeface="Calibri"/>
            </a:endParaRPr>
          </a:p>
          <a:p>
            <a:pPr marL="0" indent="0" algn="l">
              <a:spcBef>
                <a:spcPts val="0"/>
              </a:spcBef>
            </a:pPr>
            <a:endParaRPr lang="en-US" sz="3200">
              <a:latin typeface="Calibri"/>
              <a:cs typeface="Calibri"/>
            </a:endParaRPr>
          </a:p>
          <a:p>
            <a:pPr marL="0" indent="0" algn="l">
              <a:spcBef>
                <a:spcPts val="0"/>
              </a:spcBef>
            </a:pPr>
            <a:endParaRPr lang="en-US" sz="1800">
              <a:latin typeface="Calibri"/>
              <a:cs typeface="Calibri"/>
            </a:endParaRPr>
          </a:p>
        </p:txBody>
      </p:sp>
      <p:sp>
        <p:nvSpPr>
          <p:cNvPr id="7" name="Google Shape;86;p1">
            <a:extLst>
              <a:ext uri="{FF2B5EF4-FFF2-40B4-BE49-F238E27FC236}">
                <a16:creationId xmlns:a16="http://schemas.microsoft.com/office/drawing/2014/main" id="{29039EEB-6817-4167-B7BF-3BE7366A8902}"/>
              </a:ext>
            </a:extLst>
          </p:cNvPr>
          <p:cNvSpPr/>
          <p:nvPr/>
        </p:nvSpPr>
        <p:spPr>
          <a:xfrm>
            <a:off x="0" y="0"/>
            <a:ext cx="2152357" cy="6858000"/>
          </a:xfrm>
          <a:prstGeom prst="rect">
            <a:avLst/>
          </a:prstGeom>
          <a:solidFill>
            <a:srgbClr val="006600"/>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8" name="Google Shape;88;p1">
            <a:extLst>
              <a:ext uri="{FF2B5EF4-FFF2-40B4-BE49-F238E27FC236}">
                <a16:creationId xmlns:a16="http://schemas.microsoft.com/office/drawing/2014/main" id="{CAAED838-C02D-46E0-B156-8B2B7305B356}"/>
              </a:ext>
            </a:extLst>
          </p:cNvPr>
          <p:cNvSpPr txBox="1"/>
          <p:nvPr/>
        </p:nvSpPr>
        <p:spPr>
          <a:xfrm rot="-5400000">
            <a:off x="-545624" y="2831465"/>
            <a:ext cx="3255328" cy="14465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8800" b="1" i="0" u="none" strike="noStrike" cap="none">
                <a:solidFill>
                  <a:schemeClr val="lt1"/>
                </a:solidFill>
                <a:latin typeface="Calibri"/>
                <a:ea typeface="Calibri"/>
                <a:cs typeface="Calibri"/>
                <a:sym typeface="Calibri"/>
              </a:rPr>
              <a:t>Intent</a:t>
            </a:r>
            <a:endParaRPr sz="8800" b="1">
              <a:solidFill>
                <a:schemeClr val="lt1"/>
              </a:solidFill>
              <a:latin typeface="Calibri"/>
              <a:ea typeface="Calibri"/>
              <a:cs typeface="Calibri"/>
              <a:sym typeface="Calibri"/>
            </a:endParaRPr>
          </a:p>
        </p:txBody>
      </p:sp>
      <p:pic>
        <p:nvPicPr>
          <p:cNvPr id="11" name="Picture 10">
            <a:extLst>
              <a:ext uri="{FF2B5EF4-FFF2-40B4-BE49-F238E27FC236}">
                <a16:creationId xmlns:a16="http://schemas.microsoft.com/office/drawing/2014/main" id="{3643407C-E617-47F2-B51C-14AF46B65E2C}"/>
              </a:ext>
            </a:extLst>
          </p:cNvPr>
          <p:cNvPicPr>
            <a:picLocks noChangeAspect="1"/>
          </p:cNvPicPr>
          <p:nvPr/>
        </p:nvPicPr>
        <p:blipFill>
          <a:blip r:embed="rId3"/>
          <a:stretch>
            <a:fillRect/>
          </a:stretch>
        </p:blipFill>
        <p:spPr>
          <a:xfrm>
            <a:off x="161778" y="137845"/>
            <a:ext cx="1828800" cy="1435879"/>
          </a:xfrm>
          <a:prstGeom prst="rect">
            <a:avLst/>
          </a:prstGeom>
        </p:spPr>
      </p:pic>
      <p:sp>
        <p:nvSpPr>
          <p:cNvPr id="9" name="Google Shape;107;p3">
            <a:extLst>
              <a:ext uri="{FF2B5EF4-FFF2-40B4-BE49-F238E27FC236}">
                <a16:creationId xmlns:a16="http://schemas.microsoft.com/office/drawing/2014/main" id="{CDA979A8-D83F-424C-A1A8-8D1422AEBBD3}"/>
              </a:ext>
            </a:extLst>
          </p:cNvPr>
          <p:cNvSpPr txBox="1">
            <a:spLocks noGrp="1"/>
          </p:cNvSpPr>
          <p:nvPr>
            <p:ph type="ctrTitle"/>
          </p:nvPr>
        </p:nvSpPr>
        <p:spPr>
          <a:xfrm>
            <a:off x="2250296" y="137845"/>
            <a:ext cx="9935409" cy="871538"/>
          </a:xfrm>
          <a:prstGeom prst="rect">
            <a:avLst/>
          </a:prstGeom>
          <a:noFill/>
          <a:ln>
            <a:noFill/>
          </a:ln>
        </p:spPr>
        <p:txBody>
          <a:bodyPr spcFirstLastPara="1" wrap="square" lIns="91425" tIns="45700" rIns="91425" bIns="45700" anchor="b" anchorCtr="0">
            <a:noAutofit/>
          </a:bodyPr>
          <a:lstStyle/>
          <a:p>
            <a:pPr>
              <a:spcBef>
                <a:spcPts val="0"/>
              </a:spcBef>
            </a:pPr>
            <a:r>
              <a:rPr lang="en-US" sz="5400" dirty="0">
                <a:latin typeface="NTFPreCursivefk"/>
                <a:cs typeface="Calibri"/>
              </a:rPr>
              <a:t>MFL in KS2</a:t>
            </a:r>
            <a:endParaRPr lang="en-US" sz="5400" dirty="0">
              <a:latin typeface="NTFPreCursivefk" panose="03000400000000000000" pitchFamily="66" charset="0"/>
              <a:cs typeface="Calibri"/>
            </a:endParaRPr>
          </a:p>
        </p:txBody>
      </p:sp>
      <p:pic>
        <p:nvPicPr>
          <p:cNvPr id="2" name="Picture 2" descr="Table&#10;&#10;Description automatically generated">
            <a:extLst>
              <a:ext uri="{FF2B5EF4-FFF2-40B4-BE49-F238E27FC236}">
                <a16:creationId xmlns:a16="http://schemas.microsoft.com/office/drawing/2014/main" id="{6EAA3609-5D0A-7374-0D47-E0B4A85F6B42}"/>
              </a:ext>
            </a:extLst>
          </p:cNvPr>
          <p:cNvPicPr>
            <a:picLocks noChangeAspect="1"/>
          </p:cNvPicPr>
          <p:nvPr/>
        </p:nvPicPr>
        <p:blipFill>
          <a:blip r:embed="rId4"/>
          <a:stretch>
            <a:fillRect/>
          </a:stretch>
        </p:blipFill>
        <p:spPr>
          <a:xfrm>
            <a:off x="2352136" y="2712423"/>
            <a:ext cx="9644332" cy="3661643"/>
          </a:xfrm>
          <a:prstGeom prst="rect">
            <a:avLst/>
          </a:prstGeom>
        </p:spPr>
      </p:pic>
    </p:spTree>
    <p:extLst>
      <p:ext uri="{BB962C8B-B14F-4D97-AF65-F5344CB8AC3E}">
        <p14:creationId xmlns:p14="http://schemas.microsoft.com/office/powerpoint/2010/main" val="12189469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5" name="Google Shape;145;p6"/>
          <p:cNvSpPr txBox="1">
            <a:spLocks noGrp="1"/>
          </p:cNvSpPr>
          <p:nvPr>
            <p:ph type="subTitle" idx="1"/>
          </p:nvPr>
        </p:nvSpPr>
        <p:spPr>
          <a:xfrm>
            <a:off x="2349343" y="1112874"/>
            <a:ext cx="9526052" cy="6853936"/>
          </a:xfrm>
          <a:prstGeom prst="rect">
            <a:avLst/>
          </a:prstGeom>
          <a:noFill/>
          <a:ln>
            <a:noFill/>
          </a:ln>
        </p:spPr>
        <p:txBody>
          <a:bodyPr spcFirstLastPara="1" wrap="square" lIns="91425" tIns="45700" rIns="91425" bIns="45700" anchor="t" anchorCtr="0">
            <a:normAutofit/>
          </a:bodyPr>
          <a:lstStyle/>
          <a:p>
            <a:pPr marL="0" indent="0" algn="l">
              <a:spcBef>
                <a:spcPts val="0"/>
              </a:spcBef>
            </a:pPr>
            <a:r>
              <a:rPr lang="en-US" sz="1800" b="1" dirty="0">
                <a:latin typeface="NTFPreCursivefk"/>
                <a:cs typeface="Calibri"/>
              </a:rPr>
              <a:t>Example (Year 3 Block B): </a:t>
            </a:r>
            <a:endParaRPr lang="en-US" sz="1800" dirty="0">
              <a:latin typeface="NTFPreCursivefk"/>
              <a:cs typeface="Calibri"/>
            </a:endParaRPr>
          </a:p>
          <a:p>
            <a:pPr marL="0" indent="0" algn="l">
              <a:spcBef>
                <a:spcPts val="0"/>
              </a:spcBef>
            </a:pPr>
            <a:endParaRPr lang="en-US" b="1" dirty="0">
              <a:latin typeface="NTFPreCursivefk"/>
              <a:cs typeface="Calibri"/>
            </a:endParaRPr>
          </a:p>
          <a:p>
            <a:pPr marL="0" indent="0" algn="l">
              <a:spcBef>
                <a:spcPts val="0"/>
              </a:spcBef>
            </a:pPr>
            <a:endParaRPr lang="en-US" sz="3200" b="1" u="sng" dirty="0">
              <a:latin typeface="Calibri"/>
              <a:cs typeface="Calibri"/>
            </a:endParaRPr>
          </a:p>
          <a:p>
            <a:pPr marL="0" indent="0" algn="l">
              <a:spcBef>
                <a:spcPts val="0"/>
              </a:spcBef>
            </a:pPr>
            <a:endParaRPr lang="en-US" sz="3200" dirty="0">
              <a:latin typeface="Calibri"/>
              <a:cs typeface="Calibri"/>
            </a:endParaRPr>
          </a:p>
          <a:p>
            <a:pPr algn="l">
              <a:spcBef>
                <a:spcPts val="0"/>
              </a:spcBef>
            </a:pPr>
            <a:endParaRPr lang="en-US" sz="1800" dirty="0">
              <a:latin typeface="Calibri"/>
              <a:cs typeface="Calibri"/>
            </a:endParaRPr>
          </a:p>
        </p:txBody>
      </p:sp>
      <p:sp>
        <p:nvSpPr>
          <p:cNvPr id="7" name="Google Shape;86;p1">
            <a:extLst>
              <a:ext uri="{FF2B5EF4-FFF2-40B4-BE49-F238E27FC236}">
                <a16:creationId xmlns:a16="http://schemas.microsoft.com/office/drawing/2014/main" id="{29039EEB-6817-4167-B7BF-3BE7366A8902}"/>
              </a:ext>
            </a:extLst>
          </p:cNvPr>
          <p:cNvSpPr/>
          <p:nvPr/>
        </p:nvSpPr>
        <p:spPr>
          <a:xfrm>
            <a:off x="0" y="0"/>
            <a:ext cx="2152357" cy="6858000"/>
          </a:xfrm>
          <a:prstGeom prst="rect">
            <a:avLst/>
          </a:prstGeom>
          <a:solidFill>
            <a:srgbClr val="006600"/>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8" name="Google Shape;88;p1">
            <a:extLst>
              <a:ext uri="{FF2B5EF4-FFF2-40B4-BE49-F238E27FC236}">
                <a16:creationId xmlns:a16="http://schemas.microsoft.com/office/drawing/2014/main" id="{CAAED838-C02D-46E0-B156-8B2B7305B356}"/>
              </a:ext>
            </a:extLst>
          </p:cNvPr>
          <p:cNvSpPr txBox="1"/>
          <p:nvPr/>
        </p:nvSpPr>
        <p:spPr>
          <a:xfrm rot="-5400000">
            <a:off x="-545624" y="2831465"/>
            <a:ext cx="3255328" cy="14465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8800" b="1" i="0" u="none" strike="noStrike" cap="none">
                <a:solidFill>
                  <a:schemeClr val="lt1"/>
                </a:solidFill>
                <a:latin typeface="Calibri"/>
                <a:ea typeface="Calibri"/>
                <a:cs typeface="Calibri"/>
                <a:sym typeface="Calibri"/>
              </a:rPr>
              <a:t>Intent</a:t>
            </a:r>
            <a:endParaRPr sz="8800" b="1">
              <a:solidFill>
                <a:schemeClr val="lt1"/>
              </a:solidFill>
              <a:latin typeface="Calibri"/>
              <a:ea typeface="Calibri"/>
              <a:cs typeface="Calibri"/>
              <a:sym typeface="Calibri"/>
            </a:endParaRPr>
          </a:p>
        </p:txBody>
      </p:sp>
      <p:pic>
        <p:nvPicPr>
          <p:cNvPr id="11" name="Picture 10">
            <a:extLst>
              <a:ext uri="{FF2B5EF4-FFF2-40B4-BE49-F238E27FC236}">
                <a16:creationId xmlns:a16="http://schemas.microsoft.com/office/drawing/2014/main" id="{3643407C-E617-47F2-B51C-14AF46B65E2C}"/>
              </a:ext>
            </a:extLst>
          </p:cNvPr>
          <p:cNvPicPr>
            <a:picLocks noChangeAspect="1"/>
          </p:cNvPicPr>
          <p:nvPr/>
        </p:nvPicPr>
        <p:blipFill>
          <a:blip r:embed="rId3"/>
          <a:stretch>
            <a:fillRect/>
          </a:stretch>
        </p:blipFill>
        <p:spPr>
          <a:xfrm>
            <a:off x="161778" y="137845"/>
            <a:ext cx="1828800" cy="1435879"/>
          </a:xfrm>
          <a:prstGeom prst="rect">
            <a:avLst/>
          </a:prstGeom>
        </p:spPr>
      </p:pic>
      <p:sp>
        <p:nvSpPr>
          <p:cNvPr id="9" name="Google Shape;107;p3">
            <a:extLst>
              <a:ext uri="{FF2B5EF4-FFF2-40B4-BE49-F238E27FC236}">
                <a16:creationId xmlns:a16="http://schemas.microsoft.com/office/drawing/2014/main" id="{CDA979A8-D83F-424C-A1A8-8D1422AEBBD3}"/>
              </a:ext>
            </a:extLst>
          </p:cNvPr>
          <p:cNvSpPr txBox="1">
            <a:spLocks noGrp="1"/>
          </p:cNvSpPr>
          <p:nvPr>
            <p:ph type="ctrTitle"/>
          </p:nvPr>
        </p:nvSpPr>
        <p:spPr>
          <a:xfrm>
            <a:off x="2250296" y="137845"/>
            <a:ext cx="9935409" cy="871538"/>
          </a:xfrm>
          <a:prstGeom prst="rect">
            <a:avLst/>
          </a:prstGeom>
          <a:noFill/>
          <a:ln>
            <a:noFill/>
          </a:ln>
        </p:spPr>
        <p:txBody>
          <a:bodyPr spcFirstLastPara="1" wrap="square" lIns="91425" tIns="45700" rIns="91425" bIns="45700" anchor="b" anchorCtr="0">
            <a:noAutofit/>
          </a:bodyPr>
          <a:lstStyle/>
          <a:p>
            <a:pPr>
              <a:spcBef>
                <a:spcPts val="0"/>
              </a:spcBef>
            </a:pPr>
            <a:r>
              <a:rPr lang="en-US" sz="5400" dirty="0">
                <a:latin typeface="NTFPreCursivefk"/>
                <a:cs typeface="Calibri"/>
              </a:rPr>
              <a:t>Content and Progression in KS2</a:t>
            </a:r>
            <a:endParaRPr lang="en-US" sz="5400" dirty="0">
              <a:latin typeface="NTFPreCursivefk" panose="03000400000000000000" pitchFamily="66" charset="0"/>
              <a:cs typeface="Calibri"/>
            </a:endParaRPr>
          </a:p>
        </p:txBody>
      </p:sp>
      <p:pic>
        <p:nvPicPr>
          <p:cNvPr id="2" name="Picture 2" descr="Table&#10;&#10;Description automatically generated">
            <a:extLst>
              <a:ext uri="{FF2B5EF4-FFF2-40B4-BE49-F238E27FC236}">
                <a16:creationId xmlns:a16="http://schemas.microsoft.com/office/drawing/2014/main" id="{1683E188-0698-1565-D70A-C72F4F081275}"/>
              </a:ext>
            </a:extLst>
          </p:cNvPr>
          <p:cNvPicPr>
            <a:picLocks noChangeAspect="1"/>
          </p:cNvPicPr>
          <p:nvPr/>
        </p:nvPicPr>
        <p:blipFill>
          <a:blip r:embed="rId4"/>
          <a:stretch>
            <a:fillRect/>
          </a:stretch>
        </p:blipFill>
        <p:spPr>
          <a:xfrm>
            <a:off x="2307021" y="1429087"/>
            <a:ext cx="9535510" cy="5129687"/>
          </a:xfrm>
          <a:prstGeom prst="rect">
            <a:avLst/>
          </a:prstGeom>
        </p:spPr>
      </p:pic>
    </p:spTree>
    <p:extLst>
      <p:ext uri="{BB962C8B-B14F-4D97-AF65-F5344CB8AC3E}">
        <p14:creationId xmlns:p14="http://schemas.microsoft.com/office/powerpoint/2010/main" val="1678690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5" name="Google Shape;145;p6"/>
          <p:cNvSpPr txBox="1">
            <a:spLocks noGrp="1"/>
          </p:cNvSpPr>
          <p:nvPr>
            <p:ph type="subTitle" idx="1"/>
          </p:nvPr>
        </p:nvSpPr>
        <p:spPr>
          <a:xfrm>
            <a:off x="2349343" y="1112874"/>
            <a:ext cx="9526052" cy="6853936"/>
          </a:xfrm>
          <a:prstGeom prst="rect">
            <a:avLst/>
          </a:prstGeom>
          <a:noFill/>
          <a:ln>
            <a:noFill/>
          </a:ln>
        </p:spPr>
        <p:txBody>
          <a:bodyPr spcFirstLastPara="1" wrap="square" lIns="91425" tIns="45700" rIns="91425" bIns="45700" anchor="t" anchorCtr="0">
            <a:normAutofit/>
          </a:bodyPr>
          <a:lstStyle/>
          <a:p>
            <a:pPr algn="l">
              <a:spcBef>
                <a:spcPts val="0"/>
              </a:spcBef>
            </a:pPr>
            <a:r>
              <a:rPr lang="en-US" sz="1800" b="1" dirty="0">
                <a:latin typeface="NTFPreCursivefk"/>
                <a:cs typeface="Calibri"/>
              </a:rPr>
              <a:t>Example (Year 4 Block B): </a:t>
            </a:r>
            <a:endParaRPr lang="en-US" sz="1800" dirty="0">
              <a:latin typeface="NTFPreCursivefk"/>
              <a:cs typeface="Calibri"/>
            </a:endParaRPr>
          </a:p>
          <a:p>
            <a:pPr marL="0" indent="0" algn="l">
              <a:spcBef>
                <a:spcPts val="0"/>
              </a:spcBef>
            </a:pPr>
            <a:endParaRPr lang="en-US" sz="1800" dirty="0"/>
          </a:p>
          <a:p>
            <a:pPr marL="0" indent="0" algn="l">
              <a:spcBef>
                <a:spcPts val="0"/>
              </a:spcBef>
            </a:pPr>
            <a:endParaRPr lang="en-US" dirty="0">
              <a:latin typeface="Calibri"/>
              <a:cs typeface="Calibri"/>
            </a:endParaRPr>
          </a:p>
          <a:p>
            <a:pPr algn="l">
              <a:spcBef>
                <a:spcPts val="0"/>
              </a:spcBef>
            </a:pPr>
            <a:r>
              <a:rPr lang="en-US" b="1" dirty="0">
                <a:latin typeface="NTFPreCursivefk" panose="03000400000000000000" pitchFamily="66" charset="0"/>
                <a:cs typeface="Calibri"/>
              </a:rPr>
              <a:t>Year 4 </a:t>
            </a:r>
            <a:r>
              <a:rPr lang="en-US" b="1" dirty="0">
                <a:latin typeface="NTFPreCursivefk"/>
                <a:cs typeface="Calibri"/>
              </a:rPr>
              <a:t>(Example – Block B)</a:t>
            </a:r>
            <a:r>
              <a:rPr lang="en-US" b="1" dirty="0">
                <a:latin typeface="NTFPreCursivefk" panose="03000400000000000000" pitchFamily="66" charset="0"/>
                <a:cs typeface="Calibri"/>
              </a:rPr>
              <a:t>: </a:t>
            </a:r>
          </a:p>
          <a:p>
            <a:pPr marL="0" indent="0" algn="l">
              <a:spcBef>
                <a:spcPts val="0"/>
              </a:spcBef>
            </a:pPr>
            <a:endParaRPr lang="en-US" sz="3200" b="1" u="sng" dirty="0">
              <a:latin typeface="Calibri"/>
              <a:cs typeface="Calibri"/>
            </a:endParaRPr>
          </a:p>
          <a:p>
            <a:pPr marL="0" indent="0" algn="l">
              <a:spcBef>
                <a:spcPts val="0"/>
              </a:spcBef>
            </a:pPr>
            <a:r>
              <a:rPr lang="en-US" dirty="0">
                <a:latin typeface="Calibri"/>
                <a:cs typeface="Calibri"/>
              </a:rPr>
              <a:t> </a:t>
            </a:r>
            <a:endParaRPr lang="en-US" sz="3200" dirty="0">
              <a:latin typeface="Calibri"/>
              <a:cs typeface="Calibri"/>
            </a:endParaRPr>
          </a:p>
          <a:p>
            <a:pPr algn="l">
              <a:spcBef>
                <a:spcPts val="0"/>
              </a:spcBef>
            </a:pPr>
            <a:endParaRPr lang="en-US" sz="1800" dirty="0">
              <a:latin typeface="Calibri"/>
              <a:cs typeface="Calibri"/>
            </a:endParaRPr>
          </a:p>
        </p:txBody>
      </p:sp>
      <p:sp>
        <p:nvSpPr>
          <p:cNvPr id="7" name="Google Shape;86;p1">
            <a:extLst>
              <a:ext uri="{FF2B5EF4-FFF2-40B4-BE49-F238E27FC236}">
                <a16:creationId xmlns:a16="http://schemas.microsoft.com/office/drawing/2014/main" id="{29039EEB-6817-4167-B7BF-3BE7366A8902}"/>
              </a:ext>
            </a:extLst>
          </p:cNvPr>
          <p:cNvSpPr/>
          <p:nvPr/>
        </p:nvSpPr>
        <p:spPr>
          <a:xfrm>
            <a:off x="0" y="0"/>
            <a:ext cx="2152357" cy="6858000"/>
          </a:xfrm>
          <a:prstGeom prst="rect">
            <a:avLst/>
          </a:prstGeom>
          <a:solidFill>
            <a:srgbClr val="006600"/>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8" name="Google Shape;88;p1">
            <a:extLst>
              <a:ext uri="{FF2B5EF4-FFF2-40B4-BE49-F238E27FC236}">
                <a16:creationId xmlns:a16="http://schemas.microsoft.com/office/drawing/2014/main" id="{CAAED838-C02D-46E0-B156-8B2B7305B356}"/>
              </a:ext>
            </a:extLst>
          </p:cNvPr>
          <p:cNvSpPr txBox="1"/>
          <p:nvPr/>
        </p:nvSpPr>
        <p:spPr>
          <a:xfrm rot="-5400000">
            <a:off x="-545624" y="2831465"/>
            <a:ext cx="3255328" cy="14465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8800" b="1" i="0" u="none" strike="noStrike" cap="none">
                <a:solidFill>
                  <a:schemeClr val="lt1"/>
                </a:solidFill>
                <a:latin typeface="Calibri"/>
                <a:ea typeface="Calibri"/>
                <a:cs typeface="Calibri"/>
                <a:sym typeface="Calibri"/>
              </a:rPr>
              <a:t>Intent</a:t>
            </a:r>
            <a:endParaRPr sz="8800" b="1">
              <a:solidFill>
                <a:schemeClr val="lt1"/>
              </a:solidFill>
              <a:latin typeface="Calibri"/>
              <a:ea typeface="Calibri"/>
              <a:cs typeface="Calibri"/>
              <a:sym typeface="Calibri"/>
            </a:endParaRPr>
          </a:p>
        </p:txBody>
      </p:sp>
      <p:pic>
        <p:nvPicPr>
          <p:cNvPr id="11" name="Picture 10">
            <a:extLst>
              <a:ext uri="{FF2B5EF4-FFF2-40B4-BE49-F238E27FC236}">
                <a16:creationId xmlns:a16="http://schemas.microsoft.com/office/drawing/2014/main" id="{3643407C-E617-47F2-B51C-14AF46B65E2C}"/>
              </a:ext>
            </a:extLst>
          </p:cNvPr>
          <p:cNvPicPr>
            <a:picLocks noChangeAspect="1"/>
          </p:cNvPicPr>
          <p:nvPr/>
        </p:nvPicPr>
        <p:blipFill>
          <a:blip r:embed="rId3"/>
          <a:stretch>
            <a:fillRect/>
          </a:stretch>
        </p:blipFill>
        <p:spPr>
          <a:xfrm>
            <a:off x="161778" y="137845"/>
            <a:ext cx="1828800" cy="1435879"/>
          </a:xfrm>
          <a:prstGeom prst="rect">
            <a:avLst/>
          </a:prstGeom>
        </p:spPr>
      </p:pic>
      <p:sp>
        <p:nvSpPr>
          <p:cNvPr id="9" name="Google Shape;107;p3">
            <a:extLst>
              <a:ext uri="{FF2B5EF4-FFF2-40B4-BE49-F238E27FC236}">
                <a16:creationId xmlns:a16="http://schemas.microsoft.com/office/drawing/2014/main" id="{CDA979A8-D83F-424C-A1A8-8D1422AEBBD3}"/>
              </a:ext>
            </a:extLst>
          </p:cNvPr>
          <p:cNvSpPr txBox="1">
            <a:spLocks noGrp="1"/>
          </p:cNvSpPr>
          <p:nvPr>
            <p:ph type="ctrTitle"/>
          </p:nvPr>
        </p:nvSpPr>
        <p:spPr>
          <a:xfrm>
            <a:off x="2052740" y="137845"/>
            <a:ext cx="10005965" cy="871538"/>
          </a:xfrm>
          <a:prstGeom prst="rect">
            <a:avLst/>
          </a:prstGeom>
          <a:noFill/>
          <a:ln>
            <a:noFill/>
          </a:ln>
        </p:spPr>
        <p:txBody>
          <a:bodyPr spcFirstLastPara="1" wrap="square" lIns="91425" tIns="45700" rIns="91425" bIns="45700" anchor="b" anchorCtr="0">
            <a:noAutofit/>
          </a:bodyPr>
          <a:lstStyle/>
          <a:p>
            <a:pPr>
              <a:spcBef>
                <a:spcPts val="0"/>
              </a:spcBef>
            </a:pPr>
            <a:r>
              <a:rPr lang="en-US" sz="5400" dirty="0">
                <a:latin typeface="NTFPreCursivefk"/>
                <a:cs typeface="Calibri"/>
              </a:rPr>
              <a:t>Content and Progression in KS2</a:t>
            </a:r>
            <a:endParaRPr lang="en-US" sz="5400" dirty="0">
              <a:latin typeface="NTFPreCursivefk" panose="03000400000000000000" pitchFamily="66" charset="0"/>
              <a:cs typeface="Calibri"/>
            </a:endParaRPr>
          </a:p>
        </p:txBody>
      </p:sp>
      <p:pic>
        <p:nvPicPr>
          <p:cNvPr id="2" name="Picture 2" descr="Table&#10;&#10;Description automatically generated">
            <a:extLst>
              <a:ext uri="{FF2B5EF4-FFF2-40B4-BE49-F238E27FC236}">
                <a16:creationId xmlns:a16="http://schemas.microsoft.com/office/drawing/2014/main" id="{518D3BAC-1C45-A1BA-6114-1DD3AEDD3515}"/>
              </a:ext>
            </a:extLst>
          </p:cNvPr>
          <p:cNvPicPr>
            <a:picLocks noChangeAspect="1"/>
          </p:cNvPicPr>
          <p:nvPr/>
        </p:nvPicPr>
        <p:blipFill>
          <a:blip r:embed="rId4"/>
          <a:stretch>
            <a:fillRect/>
          </a:stretch>
        </p:blipFill>
        <p:spPr>
          <a:xfrm>
            <a:off x="2346434" y="1523294"/>
            <a:ext cx="9601200" cy="5204031"/>
          </a:xfrm>
          <a:prstGeom prst="rect">
            <a:avLst/>
          </a:prstGeom>
        </p:spPr>
      </p:pic>
    </p:spTree>
    <p:extLst>
      <p:ext uri="{BB962C8B-B14F-4D97-AF65-F5344CB8AC3E}">
        <p14:creationId xmlns:p14="http://schemas.microsoft.com/office/powerpoint/2010/main" val="3254718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5" name="Google Shape;145;p6"/>
          <p:cNvSpPr txBox="1">
            <a:spLocks noGrp="1"/>
          </p:cNvSpPr>
          <p:nvPr>
            <p:ph type="subTitle" idx="1"/>
          </p:nvPr>
        </p:nvSpPr>
        <p:spPr>
          <a:xfrm>
            <a:off x="2349343" y="1112874"/>
            <a:ext cx="9526052" cy="6853936"/>
          </a:xfrm>
          <a:prstGeom prst="rect">
            <a:avLst/>
          </a:prstGeom>
          <a:noFill/>
          <a:ln>
            <a:noFill/>
          </a:ln>
        </p:spPr>
        <p:txBody>
          <a:bodyPr spcFirstLastPara="1" wrap="square" lIns="91425" tIns="45700" rIns="91425" bIns="45700" anchor="t" anchorCtr="0">
            <a:normAutofit/>
          </a:bodyPr>
          <a:lstStyle/>
          <a:p>
            <a:pPr algn="l">
              <a:spcBef>
                <a:spcPts val="0"/>
              </a:spcBef>
            </a:pPr>
            <a:r>
              <a:rPr lang="en-US" sz="1800" b="1" dirty="0">
                <a:latin typeface="NTFPreCursivefk"/>
                <a:cs typeface="Calibri"/>
              </a:rPr>
              <a:t>Example (Year 5 Block B): </a:t>
            </a:r>
            <a:endParaRPr lang="en-US" sz="1800" dirty="0">
              <a:latin typeface="NTFPreCursivefk"/>
              <a:cs typeface="Calibri"/>
            </a:endParaRPr>
          </a:p>
          <a:p>
            <a:pPr marL="0" indent="0" algn="l">
              <a:spcBef>
                <a:spcPts val="0"/>
              </a:spcBef>
            </a:pPr>
            <a:endParaRPr lang="en-US" sz="1800" dirty="0"/>
          </a:p>
          <a:p>
            <a:pPr marL="0" indent="0" algn="l">
              <a:spcBef>
                <a:spcPts val="0"/>
              </a:spcBef>
            </a:pPr>
            <a:endParaRPr lang="en-US" dirty="0">
              <a:latin typeface="Calibri"/>
              <a:cs typeface="Calibri"/>
            </a:endParaRPr>
          </a:p>
          <a:p>
            <a:pPr algn="l">
              <a:spcBef>
                <a:spcPts val="0"/>
              </a:spcBef>
            </a:pPr>
            <a:r>
              <a:rPr lang="en-US" b="1" dirty="0">
                <a:latin typeface="NTFPreCursivefk" panose="03000400000000000000" pitchFamily="66" charset="0"/>
                <a:cs typeface="Calibri"/>
              </a:rPr>
              <a:t>Year 5 </a:t>
            </a:r>
            <a:r>
              <a:rPr lang="en-US" b="1" dirty="0">
                <a:latin typeface="NTFPreCursivefk"/>
                <a:cs typeface="Calibri"/>
              </a:rPr>
              <a:t>(Example – Block B)</a:t>
            </a:r>
            <a:r>
              <a:rPr lang="en-US" b="1" dirty="0">
                <a:latin typeface="NTFPreCursivefk" panose="03000400000000000000" pitchFamily="66" charset="0"/>
                <a:cs typeface="Calibri"/>
              </a:rPr>
              <a:t>: </a:t>
            </a:r>
          </a:p>
          <a:p>
            <a:pPr marL="0" indent="0" algn="l">
              <a:spcBef>
                <a:spcPts val="0"/>
              </a:spcBef>
            </a:pPr>
            <a:endParaRPr lang="en-US" sz="3200" b="1" u="sng" dirty="0">
              <a:latin typeface="Calibri"/>
              <a:cs typeface="Calibri"/>
            </a:endParaRPr>
          </a:p>
          <a:p>
            <a:pPr marL="0" indent="0" algn="l">
              <a:spcBef>
                <a:spcPts val="0"/>
              </a:spcBef>
            </a:pPr>
            <a:endParaRPr lang="en-US" sz="3200" dirty="0">
              <a:latin typeface="Calibri"/>
              <a:cs typeface="Calibri"/>
            </a:endParaRPr>
          </a:p>
          <a:p>
            <a:pPr marL="0" indent="0" algn="l">
              <a:spcBef>
                <a:spcPts val="0"/>
              </a:spcBef>
            </a:pPr>
            <a:endParaRPr lang="en-US" sz="1800" dirty="0">
              <a:latin typeface="Calibri"/>
              <a:cs typeface="Calibri"/>
            </a:endParaRPr>
          </a:p>
        </p:txBody>
      </p:sp>
      <p:sp>
        <p:nvSpPr>
          <p:cNvPr id="7" name="Google Shape;86;p1">
            <a:extLst>
              <a:ext uri="{FF2B5EF4-FFF2-40B4-BE49-F238E27FC236}">
                <a16:creationId xmlns:a16="http://schemas.microsoft.com/office/drawing/2014/main" id="{29039EEB-6817-4167-B7BF-3BE7366A8902}"/>
              </a:ext>
            </a:extLst>
          </p:cNvPr>
          <p:cNvSpPr/>
          <p:nvPr/>
        </p:nvSpPr>
        <p:spPr>
          <a:xfrm>
            <a:off x="0" y="0"/>
            <a:ext cx="2152357" cy="6858000"/>
          </a:xfrm>
          <a:prstGeom prst="rect">
            <a:avLst/>
          </a:prstGeom>
          <a:solidFill>
            <a:srgbClr val="006600"/>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8" name="Google Shape;88;p1">
            <a:extLst>
              <a:ext uri="{FF2B5EF4-FFF2-40B4-BE49-F238E27FC236}">
                <a16:creationId xmlns:a16="http://schemas.microsoft.com/office/drawing/2014/main" id="{CAAED838-C02D-46E0-B156-8B2B7305B356}"/>
              </a:ext>
            </a:extLst>
          </p:cNvPr>
          <p:cNvSpPr txBox="1"/>
          <p:nvPr/>
        </p:nvSpPr>
        <p:spPr>
          <a:xfrm rot="-5400000">
            <a:off x="-545624" y="2831465"/>
            <a:ext cx="3255328" cy="14465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8800" b="1" i="0" u="none" strike="noStrike" cap="none">
                <a:solidFill>
                  <a:schemeClr val="lt1"/>
                </a:solidFill>
                <a:latin typeface="Calibri"/>
                <a:ea typeface="Calibri"/>
                <a:cs typeface="Calibri"/>
                <a:sym typeface="Calibri"/>
              </a:rPr>
              <a:t>Intent</a:t>
            </a:r>
            <a:endParaRPr sz="8800" b="1">
              <a:solidFill>
                <a:schemeClr val="lt1"/>
              </a:solidFill>
              <a:latin typeface="Calibri"/>
              <a:ea typeface="Calibri"/>
              <a:cs typeface="Calibri"/>
              <a:sym typeface="Calibri"/>
            </a:endParaRPr>
          </a:p>
        </p:txBody>
      </p:sp>
      <p:pic>
        <p:nvPicPr>
          <p:cNvPr id="11" name="Picture 10">
            <a:extLst>
              <a:ext uri="{FF2B5EF4-FFF2-40B4-BE49-F238E27FC236}">
                <a16:creationId xmlns:a16="http://schemas.microsoft.com/office/drawing/2014/main" id="{3643407C-E617-47F2-B51C-14AF46B65E2C}"/>
              </a:ext>
            </a:extLst>
          </p:cNvPr>
          <p:cNvPicPr>
            <a:picLocks noChangeAspect="1"/>
          </p:cNvPicPr>
          <p:nvPr/>
        </p:nvPicPr>
        <p:blipFill>
          <a:blip r:embed="rId3"/>
          <a:stretch>
            <a:fillRect/>
          </a:stretch>
        </p:blipFill>
        <p:spPr>
          <a:xfrm>
            <a:off x="161778" y="137845"/>
            <a:ext cx="1828800" cy="1435879"/>
          </a:xfrm>
          <a:prstGeom prst="rect">
            <a:avLst/>
          </a:prstGeom>
        </p:spPr>
      </p:pic>
      <p:sp>
        <p:nvSpPr>
          <p:cNvPr id="9" name="Google Shape;107;p3">
            <a:extLst>
              <a:ext uri="{FF2B5EF4-FFF2-40B4-BE49-F238E27FC236}">
                <a16:creationId xmlns:a16="http://schemas.microsoft.com/office/drawing/2014/main" id="{CDA979A8-D83F-424C-A1A8-8D1422AEBBD3}"/>
              </a:ext>
            </a:extLst>
          </p:cNvPr>
          <p:cNvSpPr txBox="1">
            <a:spLocks noGrp="1"/>
          </p:cNvSpPr>
          <p:nvPr>
            <p:ph type="ctrTitle"/>
          </p:nvPr>
        </p:nvSpPr>
        <p:spPr>
          <a:xfrm>
            <a:off x="2250296" y="137845"/>
            <a:ext cx="9935409" cy="871538"/>
          </a:xfrm>
          <a:prstGeom prst="rect">
            <a:avLst/>
          </a:prstGeom>
          <a:noFill/>
          <a:ln>
            <a:noFill/>
          </a:ln>
        </p:spPr>
        <p:txBody>
          <a:bodyPr spcFirstLastPara="1" wrap="square" lIns="91425" tIns="45700" rIns="91425" bIns="45700" anchor="b" anchorCtr="0">
            <a:noAutofit/>
          </a:bodyPr>
          <a:lstStyle/>
          <a:p>
            <a:pPr>
              <a:spcBef>
                <a:spcPts val="0"/>
              </a:spcBef>
            </a:pPr>
            <a:r>
              <a:rPr lang="en-US" sz="5400" dirty="0">
                <a:latin typeface="NTFPreCursivefk"/>
                <a:cs typeface="Calibri"/>
              </a:rPr>
              <a:t>Content and Progression in KS2</a:t>
            </a:r>
            <a:endParaRPr lang="en-US" sz="5400" dirty="0">
              <a:latin typeface="NTFPreCursivefk" panose="03000400000000000000" pitchFamily="66" charset="0"/>
              <a:cs typeface="Calibri"/>
            </a:endParaRPr>
          </a:p>
        </p:txBody>
      </p:sp>
      <p:pic>
        <p:nvPicPr>
          <p:cNvPr id="2" name="Picture 2" descr="Table&#10;&#10;Description automatically generated">
            <a:extLst>
              <a:ext uri="{FF2B5EF4-FFF2-40B4-BE49-F238E27FC236}">
                <a16:creationId xmlns:a16="http://schemas.microsoft.com/office/drawing/2014/main" id="{46F8FCFE-2DB0-8A39-708F-36ED577820A4}"/>
              </a:ext>
            </a:extLst>
          </p:cNvPr>
          <p:cNvPicPr>
            <a:picLocks noChangeAspect="1"/>
          </p:cNvPicPr>
          <p:nvPr/>
        </p:nvPicPr>
        <p:blipFill>
          <a:blip r:embed="rId4"/>
          <a:stretch>
            <a:fillRect/>
          </a:stretch>
        </p:blipFill>
        <p:spPr>
          <a:xfrm>
            <a:off x="2346434" y="1468500"/>
            <a:ext cx="9496096" cy="5116549"/>
          </a:xfrm>
          <a:prstGeom prst="rect">
            <a:avLst/>
          </a:prstGeom>
        </p:spPr>
      </p:pic>
    </p:spTree>
    <p:extLst>
      <p:ext uri="{BB962C8B-B14F-4D97-AF65-F5344CB8AC3E}">
        <p14:creationId xmlns:p14="http://schemas.microsoft.com/office/powerpoint/2010/main" val="361679540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a5016997-deea-4fdb-a97d-61eed343007a">
      <Terms xmlns="http://schemas.microsoft.com/office/infopath/2007/PartnerControls"/>
    </lcf76f155ced4ddcb4097134ff3c332f>
    <TaxCatchAll xmlns="2b734e5c-e2cf-4d91-a88f-3e50b50b24d7" xsi:nil="true"/>
    <c9be4fc6f559450098a544dcf2e206c7 xmlns="2b734e5c-e2cf-4d91-a88f-3e50b50b24d7">
      <Terms xmlns="http://schemas.microsoft.com/office/infopath/2007/PartnerControls"/>
    </c9be4fc6f559450098a544dcf2e206c7>
    <b73a531bf2874837a19042fda8b245b9 xmlns="2b734e5c-e2cf-4d91-a88f-3e50b50b24d7">
      <Terms xmlns="http://schemas.microsoft.com/office/infopath/2007/PartnerControls"/>
    </b73a531bf2874837a19042fda8b245b9>
    <LocationsTaxHTField xmlns="a0520e7d-56ac-42ba-8299-7941f60600bb" xsi:nil="true"/>
    <g5236701626640c1ab96021ee8d14cff xmlns="2b734e5c-e2cf-4d91-a88f-3e50b50b24d7">
      <Terms xmlns="http://schemas.microsoft.com/office/infopath/2007/PartnerControls"/>
    </g5236701626640c1ab96021ee8d14cff>
    <KeywordsTagsTaxHTField xmlns="2b734e5c-e2cf-4d91-a88f-3e50b50b24d7" xsi:nil="true"/>
    <p640f9c8b4b14857bdc671f534fc7d57 xmlns="2b734e5c-e2cf-4d91-a88f-3e50b50b24d7">
      <Terms xmlns="http://schemas.microsoft.com/office/infopath/2007/PartnerControls"/>
    </p640f9c8b4b14857bdc671f534fc7d57>
    <DepartmentsTaxHTField xmlns="2b734e5c-e2cf-4d91-a88f-3e50b50b24d7" xsi:nil="true"/>
    <DocumentTypeTaxHTField xmlns="2b734e5c-e2cf-4d91-a88f-3e50b50b24d7" xsi:nil="true"/>
    <Owner xmlns="2b734e5c-e2cf-4d91-a88f-3e50b50b24d7">
      <UserInfo>
        <DisplayName/>
        <AccountId xsi:nil="true"/>
        <AccountType/>
      </UserInfo>
    </Owner>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EAD9E04ED43D74CB62B53C7F0354145" ma:contentTypeVersion="28" ma:contentTypeDescription="Create a new document." ma:contentTypeScope="" ma:versionID="ba91a8baf766659b1bd486879b60b1a8">
  <xsd:schema xmlns:xsd="http://www.w3.org/2001/XMLSchema" xmlns:xs="http://www.w3.org/2001/XMLSchema" xmlns:p="http://schemas.microsoft.com/office/2006/metadata/properties" xmlns:ns2="a0520e7d-56ac-42ba-8299-7941f60600bb" xmlns:ns3="2b734e5c-e2cf-4d91-a88f-3e50b50b24d7" xmlns:ns4="2b734e5c-e2cf-4d91-a88f-3e50b50b24d7" xmlns:ns5="a5016997-deea-4fdb-a97d-61eed343007a" targetNamespace="http://schemas.microsoft.com/office/2006/metadata/properties" ma:root="true" ma:fieldsID="2bd09c3e8edd56e46991589677f6379f" ns2:_="" ns4:_="" ns5:_="">
    <xsd:import namespace="a0520e7d-56ac-42ba-8299-7941f60600bb"/>
    <xsd:import namespace="2b734e5c-e2cf-4d91-a88f-3e50b50b24d7"/>
    <xsd:import namespace="2b734e5c-e2cf-4d91-a88f-3e50b50b24d7"/>
    <xsd:import namespace="a5016997-deea-4fdb-a97d-61eed343007a"/>
    <xsd:element name="properties">
      <xsd:complexType>
        <xsd:sequence>
          <xsd:element name="documentManagement">
            <xsd:complexType>
              <xsd:all>
                <xsd:element ref="ns2:LocationsTaxHTField" minOccurs="0"/>
                <xsd:element ref="ns3:DocumentTypeTaxHTField" minOccurs="0"/>
                <xsd:element ref="ns3:DepartmentsTaxHTField" minOccurs="0"/>
                <xsd:element ref="ns3:KeywordsTagsTaxHTField" minOccurs="0"/>
                <xsd:element ref="ns4:b73a531bf2874837a19042fda8b245b9" minOccurs="0"/>
                <xsd:element ref="ns4:TaxCatchAll" minOccurs="0"/>
                <xsd:element ref="ns4:c9be4fc6f559450098a544dcf2e206c7" minOccurs="0"/>
                <xsd:element ref="ns4:p640f9c8b4b14857bdc671f534fc7d57" minOccurs="0"/>
                <xsd:element ref="ns4:g5236701626640c1ab96021ee8d14cff" minOccurs="0"/>
                <xsd:element ref="ns4:Owner" minOccurs="0"/>
                <xsd:element ref="ns4:SharedWithUsers" minOccurs="0"/>
                <xsd:element ref="ns4:SharedWithDetails" minOccurs="0"/>
                <xsd:element ref="ns5:MediaServiceMetadata" minOccurs="0"/>
                <xsd:element ref="ns5:MediaServiceFastMetadata" minOccurs="0"/>
                <xsd:element ref="ns5:MediaServiceSearchProperties" minOccurs="0"/>
                <xsd:element ref="ns5:lcf76f155ced4ddcb4097134ff3c332f" minOccurs="0"/>
                <xsd:element ref="ns5:MediaServiceObjectDetectorVersions" minOccurs="0"/>
                <xsd:element ref="ns5:MediaServiceOCR" minOccurs="0"/>
                <xsd:element ref="ns5:MediaServiceGenerationTime" minOccurs="0"/>
                <xsd:element ref="ns5:MediaServiceEventHashCode" minOccurs="0"/>
                <xsd:element ref="ns5:MediaServiceDateTaken" minOccurs="0"/>
                <xsd:element ref="ns5:MediaServiceLocation" minOccurs="0"/>
                <xsd:element ref="ns5: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0520e7d-56ac-42ba-8299-7941f60600bb" elementFormDefault="qualified">
    <xsd:import namespace="http://schemas.microsoft.com/office/2006/documentManagement/types"/>
    <xsd:import namespace="http://schemas.microsoft.com/office/infopath/2007/PartnerControls"/>
    <xsd:element name="LocationsTaxHTField" ma:index="8" nillable="true" ma:displayName="LocationsTaxHTField" ma:hidden="true" ma:internalName="LocationsTaxHTField">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b734e5c-e2cf-4d91-a88f-3e50b50b24d7" elementFormDefault="qualified">
    <xsd:import namespace="http://schemas.microsoft.com/office/2006/documentManagement/types"/>
    <xsd:import namespace="http://schemas.microsoft.com/office/infopath/2007/PartnerControls"/>
    <xsd:element name="DocumentTypeTaxHTField" ma:index="9" nillable="true" ma:displayName="DocumentTypeTaxHTField" ma:hidden="true" ma:internalName="DocumentTypeTaxHTField">
      <xsd:simpleType>
        <xsd:restriction base="dms:Note"/>
      </xsd:simpleType>
    </xsd:element>
    <xsd:element name="DepartmentsTaxHTField" ma:index="10" nillable="true" ma:displayName="DepartmentsTaxHTField" ma:hidden="true" ma:internalName="DepartmentsTaxHTField">
      <xsd:simpleType>
        <xsd:restriction base="dms:Note"/>
      </xsd:simpleType>
    </xsd:element>
    <xsd:element name="KeywordsTagsTaxHTField" ma:index="11" nillable="true" ma:displayName="KeywordsTagsTaxHTField" ma:hidden="true" ma:internalName="KeywordsTagsTaxHTField">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b734e5c-e2cf-4d91-a88f-3e50b50b24d7" elementFormDefault="qualified">
    <xsd:import namespace="http://schemas.microsoft.com/office/2006/documentManagement/types"/>
    <xsd:import namespace="http://schemas.microsoft.com/office/infopath/2007/PartnerControls"/>
    <xsd:element name="b73a531bf2874837a19042fda8b245b9" ma:index="13" nillable="true" ma:taxonomy="true" ma:internalName="b73a531bf2874837a19042fda8b245b9" ma:taxonomyFieldName="Departments" ma:displayName="Departments" ma:default="" ma:fieldId="{b73a531b-f287-4837-a190-42fda8b245b9}" ma:taxonomyMulti="true" ma:sspId="4a324f7d-4130-4e3b-92bc-b3d938f1e27f" ma:termSetId="7de4cc5f-e887-4f58-961c-84d30d95a9c2" ma:anchorId="00000000-0000-0000-0000-000000000000" ma:open="false" ma:isKeyword="false">
      <xsd:complexType>
        <xsd:sequence>
          <xsd:element ref="pc:Terms" minOccurs="0" maxOccurs="1"/>
        </xsd:sequence>
      </xsd:complexType>
    </xsd:element>
    <xsd:element name="TaxCatchAll" ma:index="14" nillable="true" ma:displayName="Taxonomy Catch All Column" ma:hidden="true" ma:list="{07d95bc9-3ff7-4784-abe8-b2be7008ee56}" ma:internalName="TaxCatchAll" ma:showField="CatchAllData" ma:web="2b734e5c-e2cf-4d91-a88f-3e50b50b24d7">
      <xsd:complexType>
        <xsd:complexContent>
          <xsd:extension base="dms:MultiChoiceLookup">
            <xsd:sequence>
              <xsd:element name="Value" type="dms:Lookup" maxOccurs="unbounded" minOccurs="0" nillable="true"/>
            </xsd:sequence>
          </xsd:extension>
        </xsd:complexContent>
      </xsd:complexType>
    </xsd:element>
    <xsd:element name="c9be4fc6f559450098a544dcf2e206c7" ma:index="16" nillable="true" ma:taxonomy="true" ma:internalName="c9be4fc6f559450098a544dcf2e206c7" ma:taxonomyFieldName="DocumentType" ma:displayName="Document Type" ma:default="" ma:fieldId="{c9be4fc6-f559-4500-98a5-44dcf2e206c7}" ma:taxonomyMulti="true" ma:sspId="4a324f7d-4130-4e3b-92bc-b3d938f1e27f" ma:termSetId="286ebe61-194d-4783-ab71-3d55852e3f10" ma:anchorId="00000000-0000-0000-0000-000000000000" ma:open="false" ma:isKeyword="false">
      <xsd:complexType>
        <xsd:sequence>
          <xsd:element ref="pc:Terms" minOccurs="0" maxOccurs="1"/>
        </xsd:sequence>
      </xsd:complexType>
    </xsd:element>
    <xsd:element name="p640f9c8b4b14857bdc671f534fc7d57" ma:index="18" nillable="true" ma:taxonomy="true" ma:internalName="p640f9c8b4b14857bdc671f534fc7d57" ma:taxonomyFieldName="Locations" ma:displayName="Locations" ma:default="" ma:fieldId="{9640f9c8-b4b1-4857-bdc6-71f534fc7d57}" ma:taxonomyMulti="true" ma:sspId="4a324f7d-4130-4e3b-92bc-b3d938f1e27f" ma:termSetId="520fcd1e-a37f-4b37-b166-9a39e00fa880" ma:anchorId="00000000-0000-0000-0000-000000000000" ma:open="false" ma:isKeyword="false">
      <xsd:complexType>
        <xsd:sequence>
          <xsd:element ref="pc:Terms" minOccurs="0" maxOccurs="1"/>
        </xsd:sequence>
      </xsd:complexType>
    </xsd:element>
    <xsd:element name="g5236701626640c1ab96021ee8d14cff" ma:index="20" nillable="true" ma:taxonomy="true" ma:internalName="g5236701626640c1ab96021ee8d14cff" ma:taxonomyFieldName="KeywordsTags" ma:displayName="Keywords / Tags" ma:default="" ma:fieldId="{05236701-6266-40c1-ab96-021ee8d14cff}" ma:taxonomyMulti="true" ma:sspId="4a324f7d-4130-4e3b-92bc-b3d938f1e27f" ma:termSetId="5b1e0033-188b-4d38-a5dd-0bd2b0b787fb" ma:anchorId="00000000-0000-0000-0000-000000000000" ma:open="true" ma:isKeyword="false">
      <xsd:complexType>
        <xsd:sequence>
          <xsd:element ref="pc:Terms" minOccurs="0" maxOccurs="1"/>
        </xsd:sequence>
      </xsd:complexType>
    </xsd:element>
    <xsd:element name="Owner" ma:index="21" nillable="true" ma:displayName="Owner" ma:format="Dropdown" ma:internalName="Owne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5016997-deea-4fdb-a97d-61eed343007a" elementFormDefault="qualified">
    <xsd:import namespace="http://schemas.microsoft.com/office/2006/documentManagement/types"/>
    <xsd:import namespace="http://schemas.microsoft.com/office/infopath/2007/PartnerControls"/>
    <xsd:element name="MediaServiceMetadata" ma:index="24" nillable="true" ma:displayName="MediaServiceMetadata" ma:hidden="true" ma:internalName="MediaServiceMetadata" ma:readOnly="true">
      <xsd:simpleType>
        <xsd:restriction base="dms:Note"/>
      </xsd:simpleType>
    </xsd:element>
    <xsd:element name="MediaServiceFastMetadata" ma:index="25" nillable="true" ma:displayName="MediaServiceFastMetadata" ma:hidden="true" ma:internalName="MediaServiceFastMetadata" ma:readOnly="true">
      <xsd:simpleType>
        <xsd:restriction base="dms:Note"/>
      </xsd:simpleType>
    </xsd:element>
    <xsd:element name="MediaServiceSearchProperties" ma:index="26" nillable="true" ma:displayName="MediaServiceSearchProperties" ma:hidden="true" ma:internalName="MediaServiceSearchProperties" ma:readOnly="true">
      <xsd:simpleType>
        <xsd:restriction base="dms:Note"/>
      </xsd:simpleType>
    </xsd:element>
    <xsd:element name="lcf76f155ced4ddcb4097134ff3c332f" ma:index="28" nillable="true" ma:taxonomy="true" ma:internalName="lcf76f155ced4ddcb4097134ff3c332f" ma:taxonomyFieldName="MediaServiceImageTags" ma:displayName="Image Tags" ma:readOnly="false" ma:fieldId="{5cf76f15-5ced-4ddc-b409-7134ff3c332f}" ma:taxonomyMulti="true" ma:sspId="4a324f7d-4130-4e3b-92bc-b3d938f1e27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9" nillable="true" ma:displayName="MediaServiceObjectDetectorVersions" ma:hidden="true" ma:indexed="true" ma:internalName="MediaServiceObjectDetectorVersions" ma:readOnly="true">
      <xsd:simpleType>
        <xsd:restriction base="dms:Text"/>
      </xsd:simpleType>
    </xsd:element>
    <xsd:element name="MediaServiceOCR" ma:index="30" nillable="true" ma:displayName="Extracted Text" ma:internalName="MediaServiceOCR" ma:readOnly="true">
      <xsd:simpleType>
        <xsd:restriction base="dms:Note">
          <xsd:maxLength value="255"/>
        </xsd:restriction>
      </xsd:simpleType>
    </xsd:element>
    <xsd:element name="MediaServiceGenerationTime" ma:index="31" nillable="true" ma:displayName="MediaServiceGenerationTime" ma:hidden="true" ma:internalName="MediaServiceGenerationTime" ma:readOnly="true">
      <xsd:simpleType>
        <xsd:restriction base="dms:Text"/>
      </xsd:simpleType>
    </xsd:element>
    <xsd:element name="MediaServiceEventHashCode" ma:index="32" nillable="true" ma:displayName="MediaServiceEventHashCode" ma:hidden="true" ma:internalName="MediaServiceEventHashCode" ma:readOnly="true">
      <xsd:simpleType>
        <xsd:restriction base="dms:Text"/>
      </xsd:simpleType>
    </xsd:element>
    <xsd:element name="MediaServiceDateTaken" ma:index="33" nillable="true" ma:displayName="MediaServiceDateTaken" ma:hidden="true" ma:indexed="true" ma:internalName="MediaServiceDateTaken" ma:readOnly="true">
      <xsd:simpleType>
        <xsd:restriction base="dms:Text"/>
      </xsd:simpleType>
    </xsd:element>
    <xsd:element name="MediaServiceLocation" ma:index="34" nillable="true" ma:displayName="Location" ma:indexed="true" ma:internalName="MediaServiceLocation" ma:readOnly="true">
      <xsd:simpleType>
        <xsd:restriction base="dms:Text"/>
      </xsd:simpleType>
    </xsd:element>
    <xsd:element name="MediaLengthInSeconds" ma:index="35"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A57A23C-C3AB-4899-8325-EB9460CB139D}">
  <ds:schemaRefs>
    <ds:schemaRef ds:uri="http://schemas.microsoft.com/office/2006/documentManagement/types"/>
    <ds:schemaRef ds:uri="http://purl.org/dc/terms/"/>
    <ds:schemaRef ds:uri="http://schemas.openxmlformats.org/package/2006/metadata/core-properties"/>
    <ds:schemaRef ds:uri="2b734e5c-e2cf-4d91-a88f-3e50b50b24d7"/>
    <ds:schemaRef ds:uri="a0520e7d-56ac-42ba-8299-7941f60600bb"/>
    <ds:schemaRef ds:uri="http://schemas.microsoft.com/office/2006/metadata/properties"/>
    <ds:schemaRef ds:uri="http://purl.org/dc/elements/1.1/"/>
    <ds:schemaRef ds:uri="http://schemas.microsoft.com/office/infopath/2007/PartnerControls"/>
    <ds:schemaRef ds:uri="http://www.w3.org/XML/1998/namespace"/>
    <ds:schemaRef ds:uri="a5016997-deea-4fdb-a97d-61eed343007a"/>
    <ds:schemaRef ds:uri="http://purl.org/dc/dcmitype/"/>
  </ds:schemaRefs>
</ds:datastoreItem>
</file>

<file path=customXml/itemProps2.xml><?xml version="1.0" encoding="utf-8"?>
<ds:datastoreItem xmlns:ds="http://schemas.openxmlformats.org/officeDocument/2006/customXml" ds:itemID="{9BD6A0AE-2F69-46B7-BB06-F9755D590E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0520e7d-56ac-42ba-8299-7941f60600bb"/>
    <ds:schemaRef ds:uri="2b734e5c-e2cf-4d91-a88f-3e50b50b24d7"/>
    <ds:schemaRef ds:uri="a5016997-deea-4fdb-a97d-61eed343007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87FAD3D-C0CA-4925-AB2D-27A90746EDF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80</TotalTime>
  <Words>841</Words>
  <Application>Microsoft Office PowerPoint</Application>
  <PresentationFormat>Widescreen</PresentationFormat>
  <Paragraphs>102</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NTFPreCursivefk</vt:lpstr>
      <vt:lpstr>Sassoon Penpals Joined</vt:lpstr>
      <vt:lpstr>Office Theme</vt:lpstr>
      <vt:lpstr>  Why is French important?</vt:lpstr>
      <vt:lpstr>Modern Foreign Languages</vt:lpstr>
      <vt:lpstr>PowerPoint Presentation</vt:lpstr>
      <vt:lpstr>MFL in EYFS &amp; KS1</vt:lpstr>
      <vt:lpstr>MFL in EYFS &amp; KS1</vt:lpstr>
      <vt:lpstr>MFL in KS2</vt:lpstr>
      <vt:lpstr>Content and Progression in KS2</vt:lpstr>
      <vt:lpstr>Content and Progression in KS2</vt:lpstr>
      <vt:lpstr>Content and Progression in KS2</vt:lpstr>
      <vt:lpstr>Content and Progression in KS2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Music Intent</dc:title>
  <dc:creator>Fran Hart</dc:creator>
  <cp:lastModifiedBy>CDalton</cp:lastModifiedBy>
  <cp:revision>13</cp:revision>
  <dcterms:created xsi:type="dcterms:W3CDTF">2021-01-26T21:26:53Z</dcterms:created>
  <dcterms:modified xsi:type="dcterms:W3CDTF">2024-07-16T09:49:54Z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0x01010067357AAB1DFA674FA83BF637397B3A55</vt:lpwstr>
  </property>
  <property fmtid="{D5CDD505-2E9C-101B-9397-08002B2CF9AE}" pid="3" name="MediaServiceImageTags">
    <vt:lpwstr/>
  </property>
</Properties>
</file>