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Lst>
  <p:notesMasterIdLst>
    <p:notesMasterId r:id="rId46"/>
  </p:notesMasterIdLst>
  <p:sldIdLst>
    <p:sldId id="257" r:id="rId5"/>
    <p:sldId id="340" r:id="rId6"/>
    <p:sldId id="258" r:id="rId7"/>
    <p:sldId id="261" r:id="rId8"/>
    <p:sldId id="302" r:id="rId9"/>
    <p:sldId id="354" r:id="rId10"/>
    <p:sldId id="298" r:id="rId11"/>
    <p:sldId id="299" r:id="rId12"/>
    <p:sldId id="297" r:id="rId13"/>
    <p:sldId id="355" r:id="rId14"/>
    <p:sldId id="300" r:id="rId15"/>
    <p:sldId id="305" r:id="rId16"/>
    <p:sldId id="356" r:id="rId17"/>
    <p:sldId id="306" r:id="rId18"/>
    <p:sldId id="307" r:id="rId19"/>
    <p:sldId id="309" r:id="rId20"/>
    <p:sldId id="310" r:id="rId21"/>
    <p:sldId id="270" r:id="rId22"/>
    <p:sldId id="271" r:id="rId23"/>
    <p:sldId id="311" r:id="rId24"/>
    <p:sldId id="312" r:id="rId25"/>
    <p:sldId id="313" r:id="rId26"/>
    <p:sldId id="317" r:id="rId27"/>
    <p:sldId id="326" r:id="rId28"/>
    <p:sldId id="322" r:id="rId29"/>
    <p:sldId id="315" r:id="rId30"/>
    <p:sldId id="316" r:id="rId31"/>
    <p:sldId id="330" r:id="rId32"/>
    <p:sldId id="314" r:id="rId33"/>
    <p:sldId id="338" r:id="rId34"/>
    <p:sldId id="259" r:id="rId35"/>
    <p:sldId id="323" r:id="rId36"/>
    <p:sldId id="343" r:id="rId37"/>
    <p:sldId id="319" r:id="rId38"/>
    <p:sldId id="318" r:id="rId39"/>
    <p:sldId id="321" r:id="rId40"/>
    <p:sldId id="332" r:id="rId41"/>
    <p:sldId id="337" r:id="rId42"/>
    <p:sldId id="334" r:id="rId43"/>
    <p:sldId id="333" r:id="rId44"/>
    <p:sldId id="33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kybcRNci5vzFGHvr2R3gTAhQH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5A8830"/>
    <a:srgbClr val="658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F5EF4-2A75-4681-8787-9AA81096475C}" v="1" dt="2023-09-29T11:11:54.883"/>
  </p1510:revLst>
</p1510:revInfo>
</file>

<file path=ppt/tableStyles.xml><?xml version="1.0" encoding="utf-8"?>
<a:tblStyleLst xmlns:a="http://schemas.openxmlformats.org/drawingml/2006/main" def="{B0B42A07-84C1-4659-B30F-697C2D0D7F8F}">
  <a:tblStyle styleId="{B0B42A07-84C1-4659-B30F-697C2D0D7F8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8991" autoAdjust="0"/>
  </p:normalViewPr>
  <p:slideViewPr>
    <p:cSldViewPr snapToGrid="0">
      <p:cViewPr varScale="1">
        <p:scale>
          <a:sx n="91" d="100"/>
          <a:sy n="91" d="100"/>
        </p:scale>
        <p:origin x="56" y="6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8"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59295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15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6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33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38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52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362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92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331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523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63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067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714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913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878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146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133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094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47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832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789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770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467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756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598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862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219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308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136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07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9672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18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62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51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374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500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70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895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632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12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159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652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65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757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379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106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082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219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35451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2"/>
          <p:cNvSpPr txBox="1">
            <a:spLocks noGrp="1"/>
          </p:cNvSpPr>
          <p:nvPr>
            <p:ph type="ctrTitle"/>
          </p:nvPr>
        </p:nvSpPr>
        <p:spPr>
          <a:xfrm>
            <a:off x="2623324" y="121369"/>
            <a:ext cx="8971472" cy="2374963"/>
          </a:xfrm>
          <a:prstGeom prst="rect">
            <a:avLst/>
          </a:prstGeom>
          <a:noFill/>
          <a:ln>
            <a:noFill/>
          </a:ln>
        </p:spPr>
        <p:txBody>
          <a:bodyPr spcFirstLastPara="1" wrap="square" lIns="91425" tIns="45700" rIns="91425" bIns="45700" anchor="b" anchorCtr="0">
            <a:normAutofit fontScale="90000"/>
          </a:bodyPr>
          <a:lstStyle/>
          <a:p>
            <a:pPr>
              <a:spcBef>
                <a:spcPts val="0"/>
              </a:spcBef>
            </a:pPr>
            <a:r>
              <a:rPr lang="en-US" sz="6700" b="1" dirty="0">
                <a:latin typeface="NTFPreCursivefk" panose="03000400000000000000" pitchFamily="66" charset="0"/>
                <a:cs typeface="Calibri"/>
              </a:rPr>
              <a:t>Geography</a:t>
            </a:r>
            <a:br>
              <a:rPr lang="en-US" sz="4400" b="1" dirty="0">
                <a:latin typeface="NTFPreCursivefk" panose="03000400000000000000" pitchFamily="66" charset="0"/>
                <a:cs typeface="Calibri"/>
              </a:rPr>
            </a:br>
            <a:br>
              <a:rPr lang="en-US" sz="4400" b="1" dirty="0">
                <a:latin typeface="NTFPreCursivefk" panose="03000400000000000000" pitchFamily="66" charset="0"/>
                <a:cs typeface="Calibri"/>
              </a:rPr>
            </a:br>
            <a:r>
              <a:rPr lang="en-US" b="1" dirty="0">
                <a:latin typeface="NTFPreCursivefk" panose="03000400000000000000" pitchFamily="66" charset="0"/>
                <a:cs typeface="Calibri"/>
              </a:rPr>
              <a:t>Why is Geography important</a:t>
            </a:r>
            <a:r>
              <a:rPr lang="en-US" dirty="0">
                <a:latin typeface="NTFPreCursivefk" panose="03000400000000000000" pitchFamily="66" charset="0"/>
                <a:cs typeface="Calibri"/>
              </a:rPr>
              <a:t>?</a:t>
            </a:r>
          </a:p>
        </p:txBody>
      </p:sp>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3"/>
          <a:stretch>
            <a:fillRect/>
          </a:stretch>
        </p:blipFill>
        <p:spPr>
          <a:xfrm>
            <a:off x="161778" y="137845"/>
            <a:ext cx="1828800" cy="1435879"/>
          </a:xfrm>
          <a:prstGeom prst="rect">
            <a:avLst/>
          </a:prstGeom>
        </p:spPr>
      </p:pic>
      <p:sp>
        <p:nvSpPr>
          <p:cNvPr id="7" name="Google Shape;85;p13"/>
          <p:cNvSpPr txBox="1">
            <a:spLocks noGrp="1"/>
          </p:cNvSpPr>
          <p:nvPr>
            <p:ph type="subTitle" idx="1"/>
          </p:nvPr>
        </p:nvSpPr>
        <p:spPr>
          <a:xfrm>
            <a:off x="2331478" y="2496332"/>
            <a:ext cx="9555163" cy="3994150"/>
          </a:xfrm>
          <a:prstGeom prst="rect">
            <a:avLst/>
          </a:prstGeom>
          <a:noFill/>
          <a:ln>
            <a:noFill/>
          </a:ln>
        </p:spPr>
        <p:txBody>
          <a:bodyPr spcFirstLastPara="1" wrap="square" lIns="91425" tIns="45700" rIns="91425" bIns="45700" anchor="t" anchorCtr="0">
            <a:noAutofit/>
          </a:bodyPr>
          <a:lstStyle/>
          <a:p>
            <a:pPr fontAlgn="base"/>
            <a:r>
              <a:rPr lang="en-GB" sz="2200" dirty="0">
                <a:latin typeface="NTFPreCursivefk" panose="03000400000000000000" pitchFamily="66" charset="0"/>
              </a:rPr>
              <a:t>At Laureate Community Academy we aim to offer a high quality geography education that will enable children to develop a curiosity and fascination about the world and its people that will remain with them for the rest of their lives.  </a:t>
            </a:r>
            <a:br>
              <a:rPr lang="en-GB" sz="2200" dirty="0">
                <a:latin typeface="NTFPreCursivefk" panose="03000400000000000000" pitchFamily="66" charset="0"/>
              </a:rPr>
            </a:br>
            <a:r>
              <a:rPr lang="en-GB" sz="2200" dirty="0">
                <a:latin typeface="NTFPreCursivefk" panose="03000400000000000000" pitchFamily="66" charset="0"/>
              </a:rPr>
              <a:t>Unity Schools Partnership curriculum plans are used to teach geography. </a:t>
            </a:r>
          </a:p>
          <a:p>
            <a:pPr fontAlgn="base"/>
            <a:r>
              <a:rPr lang="en-GB" sz="2200" dirty="0">
                <a:latin typeface="NTFPreCursivefk" panose="03000400000000000000" pitchFamily="66" charset="0"/>
              </a:rPr>
              <a:t>These are:</a:t>
            </a:r>
          </a:p>
          <a:p>
            <a:pPr lvl="0" fontAlgn="base"/>
            <a:r>
              <a:rPr lang="en-GB" sz="2200" dirty="0">
                <a:latin typeface="NTFPreCursivefk" panose="03000400000000000000" pitchFamily="66" charset="0"/>
              </a:rPr>
              <a:t>Informed by the National Curriculum;</a:t>
            </a:r>
          </a:p>
          <a:p>
            <a:pPr lvl="0" fontAlgn="base"/>
            <a:r>
              <a:rPr lang="en-GB" sz="2200" dirty="0">
                <a:latin typeface="NTFPreCursivefk" panose="03000400000000000000" pitchFamily="66" charset="0"/>
              </a:rPr>
              <a:t>Carefully planned and structured to ensure that current learning is linked to previous learning;</a:t>
            </a:r>
          </a:p>
          <a:p>
            <a:pPr lvl="0" fontAlgn="base"/>
            <a:r>
              <a:rPr lang="en-GB" sz="2200" dirty="0">
                <a:latin typeface="NTFPreCursivefk" panose="03000400000000000000" pitchFamily="66" charset="0"/>
              </a:rPr>
              <a:t>Informed by current pedagogy such as quizzing and retrieval practice.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5" name="Rectangle 4">
            <a:extLst>
              <a:ext uri="{FF2B5EF4-FFF2-40B4-BE49-F238E27FC236}">
                <a16:creationId xmlns:a16="http://schemas.microsoft.com/office/drawing/2014/main" id="{13C16D39-36DA-4F22-A10E-A97DF431D596}"/>
              </a:ext>
            </a:extLst>
          </p:cNvPr>
          <p:cNvSpPr/>
          <p:nvPr/>
        </p:nvSpPr>
        <p:spPr>
          <a:xfrm>
            <a:off x="2360762" y="800819"/>
            <a:ext cx="1222074" cy="92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AE8D5C-B57C-485A-80F8-D09BADFEC05C}"/>
              </a:ext>
            </a:extLst>
          </p:cNvPr>
          <p:cNvSpPr/>
          <p:nvPr/>
        </p:nvSpPr>
        <p:spPr>
          <a:xfrm>
            <a:off x="5725063" y="570780"/>
            <a:ext cx="2631055" cy="690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EC3C737-17A3-43DD-B2D2-01FD8F13E8AA}"/>
              </a:ext>
            </a:extLst>
          </p:cNvPr>
          <p:cNvSpPr txBox="1"/>
          <p:nvPr/>
        </p:nvSpPr>
        <p:spPr>
          <a:xfrm>
            <a:off x="2314135" y="195338"/>
            <a:ext cx="9596776" cy="1446550"/>
          </a:xfrm>
          <a:prstGeom prst="rect">
            <a:avLst/>
          </a:prstGeom>
          <a:noFill/>
        </p:spPr>
        <p:txBody>
          <a:bodyPr wrap="square" lIns="91440" tIns="45720" rIns="91440" bIns="45720" rtlCol="0" anchor="t">
            <a:spAutoFit/>
          </a:bodyPr>
          <a:lstStyle/>
          <a:p>
            <a:r>
              <a:rPr lang="en-GB" sz="4000" b="1" dirty="0">
                <a:latin typeface="NTFPreCursivefk" panose="03000400000000000000" pitchFamily="66" charset="0"/>
                <a:cs typeface="Calibri"/>
              </a:rPr>
              <a:t>Content and sequence - Key Stage 1</a:t>
            </a:r>
          </a:p>
          <a:p>
            <a:endParaRPr lang="en-GB" sz="2400" dirty="0">
              <a:latin typeface="Calibri"/>
              <a:cs typeface="Calibri"/>
            </a:endParaRPr>
          </a:p>
          <a:p>
            <a:endParaRPr lang="en-GB" sz="2400" dirty="0">
              <a:latin typeface="Calibri"/>
              <a:cs typeface="Calibri"/>
            </a:endParaRPr>
          </a:p>
        </p:txBody>
      </p:sp>
      <p:sp>
        <p:nvSpPr>
          <p:cNvPr id="12" name="Google Shape;86;p1">
            <a:extLst>
              <a:ext uri="{FF2B5EF4-FFF2-40B4-BE49-F238E27FC236}">
                <a16:creationId xmlns:a16="http://schemas.microsoft.com/office/drawing/2014/main" id="{366BEC32-D32A-411B-AE25-AC2E1C5FB863}"/>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88;p1">
            <a:extLst>
              <a:ext uri="{FF2B5EF4-FFF2-40B4-BE49-F238E27FC236}">
                <a16:creationId xmlns:a16="http://schemas.microsoft.com/office/drawing/2014/main" id="{B2F99051-5FCF-42EA-8FDC-01A7EDA64AD1}"/>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7C774CD0-1595-431B-BE48-AC3C6A339A5F}"/>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4" name="Picture 3"/>
          <p:cNvPicPr>
            <a:picLocks noChangeAspect="1"/>
          </p:cNvPicPr>
          <p:nvPr/>
        </p:nvPicPr>
        <p:blipFill>
          <a:blip r:embed="rId4"/>
          <a:stretch>
            <a:fillRect/>
          </a:stretch>
        </p:blipFill>
        <p:spPr>
          <a:xfrm>
            <a:off x="2250465" y="1036406"/>
            <a:ext cx="9941535" cy="5036668"/>
          </a:xfrm>
          <a:prstGeom prst="rect">
            <a:avLst/>
          </a:prstGeom>
        </p:spPr>
      </p:pic>
    </p:spTree>
    <p:extLst>
      <p:ext uri="{BB962C8B-B14F-4D97-AF65-F5344CB8AC3E}">
        <p14:creationId xmlns:p14="http://schemas.microsoft.com/office/powerpoint/2010/main" val="293075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588756"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a:t>
            </a:r>
            <a:r>
              <a:rPr lang="en-US" sz="4000" b="1" dirty="0">
                <a:latin typeface="NTFPreCursivefk" panose="03000400000000000000" pitchFamily="66" charset="0"/>
                <a:cs typeface="Calibri"/>
              </a:rPr>
              <a:t>1</a:t>
            </a:r>
            <a:endParaRPr lang="en-US" sz="4000" dirty="0">
              <a:latin typeface="NTFPreCursivefk" panose="03000400000000000000" pitchFamily="66" charset="0"/>
              <a:ea typeface="Calibri"/>
              <a:cs typeface="Calibri"/>
            </a:endParaRPr>
          </a:p>
        </p:txBody>
      </p:sp>
      <p:sp>
        <p:nvSpPr>
          <p:cNvPr id="10" name="Google Shape;86;p1">
            <a:extLst>
              <a:ext uri="{FF2B5EF4-FFF2-40B4-BE49-F238E27FC236}">
                <a16:creationId xmlns:a16="http://schemas.microsoft.com/office/drawing/2014/main" id="{D30D5D6B-AA64-4E1F-9A6B-E97118E3ACC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05C52427-0003-42CB-8075-C85B570035F0}"/>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DD3958CA-784A-4BDF-8065-2274F371516C}"/>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p:cNvSpPr/>
          <p:nvPr/>
        </p:nvSpPr>
        <p:spPr>
          <a:xfrm>
            <a:off x="2588756" y="1158043"/>
            <a:ext cx="8575964" cy="4587923"/>
          </a:xfrm>
          <a:prstGeom prst="rect">
            <a:avLst/>
          </a:prstGeom>
        </p:spPr>
        <p:txBody>
          <a:bodyPr wrap="square">
            <a:spAutoFit/>
          </a:bodyPr>
          <a:lstStyle/>
          <a:p>
            <a:r>
              <a:rPr lang="en-GB" sz="2200" b="1" dirty="0">
                <a:latin typeface="NTFPreCursivefk" panose="03000400000000000000" pitchFamily="66" charset="0"/>
              </a:rPr>
              <a:t>Continents, Oceans, UK countries, capitals and seas</a:t>
            </a:r>
            <a:endParaRPr lang="en-GB" sz="2200" dirty="0">
              <a:latin typeface="NTFPreCursivefk" panose="03000400000000000000" pitchFamily="66" charset="0"/>
            </a:endParaRPr>
          </a:p>
          <a:p>
            <a:r>
              <a:rPr lang="en-GB" sz="2200" dirty="0">
                <a:latin typeface="NTFPreCursivefk" panose="03000400000000000000" pitchFamily="66" charset="0"/>
              </a:rPr>
              <a:t>Name and locate the world’s seven continents and five oceans.</a:t>
            </a:r>
          </a:p>
          <a:p>
            <a:r>
              <a:rPr lang="en-GB" sz="2200" dirty="0">
                <a:latin typeface="NTFPreCursivefk" panose="03000400000000000000" pitchFamily="66" charset="0"/>
              </a:rPr>
              <a:t>Name, locate and identify characteristics of the four countries and capital cities of the United Kingdom and its surrounding seas.</a:t>
            </a:r>
          </a:p>
          <a:p>
            <a:endParaRPr lang="en-GB" sz="2200" dirty="0">
              <a:latin typeface="NTFPreCursivefk" panose="03000400000000000000" pitchFamily="66" charset="0"/>
            </a:endParaRPr>
          </a:p>
          <a:p>
            <a:r>
              <a:rPr lang="en-GB" sz="2200" b="1" dirty="0">
                <a:latin typeface="NTFPreCursivefk" panose="03000400000000000000" pitchFamily="66" charset="0"/>
              </a:rPr>
              <a:t>Study hot and cold locations</a:t>
            </a:r>
          </a:p>
          <a:p>
            <a:r>
              <a:rPr lang="en-GB" sz="2200" dirty="0">
                <a:latin typeface="NTFPreCursivefk" panose="03000400000000000000" pitchFamily="66" charset="0"/>
              </a:rPr>
              <a:t>Identify seasonal and daily weather patterns in the United Kingdom and the location of hot and cold areas of the world in relation to the Equator and the North and South Poles.</a:t>
            </a:r>
          </a:p>
          <a:p>
            <a:endParaRPr lang="en-GB" sz="2200" b="1" dirty="0">
              <a:latin typeface="NTFPreCursivefk" panose="03000400000000000000" pitchFamily="66" charset="0"/>
            </a:endParaRPr>
          </a:p>
          <a:p>
            <a:r>
              <a:rPr lang="en-GB" sz="2200" b="1" dirty="0">
                <a:latin typeface="NTFPreCursivefk" panose="03000400000000000000" pitchFamily="66" charset="0"/>
              </a:rPr>
              <a:t>Revisit Continents, Oceans, UK countries, capitals and seas later in the year</a:t>
            </a:r>
            <a:endParaRPr lang="en-GB" sz="2200" dirty="0">
              <a:latin typeface="NTFPreCursivefk" panose="03000400000000000000" pitchFamily="66" charset="0"/>
            </a:endParaRPr>
          </a:p>
          <a:p>
            <a:r>
              <a:rPr lang="en-GB" sz="2200" dirty="0">
                <a:latin typeface="NTFPreCursivefk" panose="03000400000000000000" pitchFamily="66" charset="0"/>
              </a:rPr>
              <a:t>Build on local geographical knowledge via a local walk, exploring features</a:t>
            </a:r>
            <a:r>
              <a:rPr lang="en-GB" sz="2200" dirty="0"/>
              <a:t>.</a:t>
            </a:r>
          </a:p>
          <a:p>
            <a:pPr lvl="0" algn="ctr">
              <a:lnSpc>
                <a:spcPct val="90000"/>
              </a:lnSpc>
              <a:spcBef>
                <a:spcPts val="1000"/>
              </a:spcBef>
              <a:buClr>
                <a:schemeClr val="dk1"/>
              </a:buClr>
              <a:buSzPts val="2400"/>
            </a:pPr>
            <a:endParaRPr lang="en-GB" sz="2200" dirty="0"/>
          </a:p>
        </p:txBody>
      </p:sp>
    </p:spTree>
    <p:extLst>
      <p:ext uri="{BB962C8B-B14F-4D97-AF65-F5344CB8AC3E}">
        <p14:creationId xmlns:p14="http://schemas.microsoft.com/office/powerpoint/2010/main" val="104279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2</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B3FBD4A3-6B4B-43D4-A3FF-873BFC21CB6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24DE73E3-6BF9-46FA-82BB-32933030CB97}"/>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C3C94850-9FDC-4FB3-AEAA-48005FB65819}"/>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p:cNvSpPr/>
          <p:nvPr/>
        </p:nvSpPr>
        <p:spPr>
          <a:xfrm>
            <a:off x="2673926" y="1289908"/>
            <a:ext cx="8963891" cy="4493538"/>
          </a:xfrm>
          <a:prstGeom prst="rect">
            <a:avLst/>
          </a:prstGeom>
        </p:spPr>
        <p:txBody>
          <a:bodyPr wrap="square">
            <a:spAutoFit/>
          </a:bodyPr>
          <a:lstStyle/>
          <a:p>
            <a:r>
              <a:rPr lang="en-GB" sz="2200" b="1" dirty="0">
                <a:latin typeface="NTFPreCursivefk" panose="03000400000000000000" pitchFamily="66" charset="0"/>
              </a:rPr>
              <a:t>Human and physical geography in the local area</a:t>
            </a:r>
          </a:p>
          <a:p>
            <a:r>
              <a:rPr lang="en-GB" sz="2200" dirty="0">
                <a:latin typeface="NTFPreCursivefk" panose="03000400000000000000" pitchFamily="66" charset="0"/>
              </a:rPr>
              <a:t>Recap from Year 1 the United Kingdom and its countries, as well as the terminology and relevance to us of ‘port, harbour, urban, rural, coastal’.</a:t>
            </a:r>
          </a:p>
          <a:p>
            <a:endParaRPr lang="en-GB" sz="2200" dirty="0">
              <a:latin typeface="NTFPreCursivefk" panose="03000400000000000000" pitchFamily="66" charset="0"/>
            </a:endParaRPr>
          </a:p>
          <a:p>
            <a:r>
              <a:rPr lang="en-GB" sz="2200" b="1" dirty="0">
                <a:latin typeface="NTFPreCursivefk" panose="03000400000000000000" pitchFamily="66" charset="0"/>
              </a:rPr>
              <a:t>Study human and physical geography of a small area of United Kingdom, and of a contrasting non-European country</a:t>
            </a:r>
          </a:p>
          <a:p>
            <a:r>
              <a:rPr lang="en-GB" sz="2200" dirty="0">
                <a:latin typeface="NTFPreCursivefk" panose="03000400000000000000" pitchFamily="66" charset="0"/>
              </a:rPr>
              <a:t>Understand geographical similarities and differences through studying the human and physical geography of a small area of the United Kingdom, and of a small area in a contrasting non-European country.</a:t>
            </a:r>
          </a:p>
          <a:p>
            <a:endParaRPr lang="en-GB" sz="2200" b="1" dirty="0">
              <a:latin typeface="NTFPreCursivefk" panose="03000400000000000000" pitchFamily="66" charset="0"/>
            </a:endParaRPr>
          </a:p>
          <a:p>
            <a:r>
              <a:rPr lang="en-GB" sz="2200" b="1" dirty="0">
                <a:latin typeface="NTFPreCursivefk" panose="03000400000000000000" pitchFamily="66" charset="0"/>
              </a:rPr>
              <a:t>Fieldwork and map skills</a:t>
            </a:r>
          </a:p>
          <a:p>
            <a:r>
              <a:rPr lang="en-GB" sz="2200" dirty="0">
                <a:latin typeface="NTFPreCursivefk" panose="03000400000000000000" pitchFamily="66" charset="0"/>
              </a:rPr>
              <a:t>Use simple fieldwork and observational skills to study the geography of their school and its grounds and the key human and physical features of its surrounding environment.</a:t>
            </a:r>
          </a:p>
        </p:txBody>
      </p:sp>
    </p:spTree>
    <p:extLst>
      <p:ext uri="{BB962C8B-B14F-4D97-AF65-F5344CB8AC3E}">
        <p14:creationId xmlns:p14="http://schemas.microsoft.com/office/powerpoint/2010/main" val="257022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 Key Stage 2</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B3FBD4A3-6B4B-43D4-A3FF-873BFC21CB6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24DE73E3-6BF9-46FA-82BB-32933030CB97}"/>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C3C94850-9FDC-4FB3-AEAA-48005FB65819}"/>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3" name="Picture 2"/>
          <p:cNvPicPr>
            <a:picLocks noChangeAspect="1"/>
          </p:cNvPicPr>
          <p:nvPr/>
        </p:nvPicPr>
        <p:blipFill>
          <a:blip r:embed="rId4"/>
          <a:stretch>
            <a:fillRect/>
          </a:stretch>
        </p:blipFill>
        <p:spPr>
          <a:xfrm>
            <a:off x="2511122" y="908689"/>
            <a:ext cx="9258091" cy="5923313"/>
          </a:xfrm>
          <a:prstGeom prst="rect">
            <a:avLst/>
          </a:prstGeom>
        </p:spPr>
      </p:pic>
    </p:spTree>
    <p:extLst>
      <p:ext uri="{BB962C8B-B14F-4D97-AF65-F5344CB8AC3E}">
        <p14:creationId xmlns:p14="http://schemas.microsoft.com/office/powerpoint/2010/main" val="111768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3</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E5CEE1D5-E1E6-4DEF-960A-8A1428B62A0F}"/>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42F11AF9-30D2-4970-B02A-43B3D0E6E4B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46400F7C-60BC-40B6-BCDD-5153926E7CF2}"/>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p:cNvSpPr/>
          <p:nvPr/>
        </p:nvSpPr>
        <p:spPr>
          <a:xfrm>
            <a:off x="2973493" y="1691071"/>
            <a:ext cx="8489071" cy="2800767"/>
          </a:xfrm>
          <a:prstGeom prst="rect">
            <a:avLst/>
          </a:prstGeom>
        </p:spPr>
        <p:txBody>
          <a:bodyPr wrap="square">
            <a:spAutoFit/>
          </a:bodyPr>
          <a:lstStyle/>
          <a:p>
            <a:r>
              <a:rPr lang="en-US" altLang="en-US" sz="2200" b="1" dirty="0">
                <a:latin typeface="NTFPreCursivefk" panose="03000400000000000000" pitchFamily="66" charset="0"/>
                <a:cs typeface="Calibri" panose="020F0502020204030204" pitchFamily="34" charset="0"/>
              </a:rPr>
              <a:t>Countries and regions of the UK</a:t>
            </a:r>
          </a:p>
          <a:p>
            <a:r>
              <a:rPr lang="en-GB" sz="2200" dirty="0">
                <a:latin typeface="NTFPreCursivefk" panose="03000400000000000000" pitchFamily="66" charset="0"/>
                <a:cs typeface="Calibri" panose="020F0502020204030204" pitchFamily="34" charset="0"/>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a:t>
            </a:r>
          </a:p>
          <a:p>
            <a:endParaRPr lang="en-GB" sz="2200" b="1" dirty="0">
              <a:latin typeface="NTFPreCursivefk" panose="03000400000000000000" pitchFamily="66" charset="0"/>
              <a:cs typeface="Calibri" panose="020F0502020204030204" pitchFamily="34" charset="0"/>
            </a:endParaRPr>
          </a:p>
          <a:p>
            <a:r>
              <a:rPr lang="en-GB" sz="2200" b="1" dirty="0">
                <a:latin typeface="NTFPreCursivefk" panose="03000400000000000000" pitchFamily="66" charset="0"/>
                <a:cs typeface="Calibri" panose="020F0502020204030204" pitchFamily="34" charset="0"/>
              </a:rPr>
              <a:t>Fieldwork and map skills</a:t>
            </a:r>
          </a:p>
          <a:p>
            <a:r>
              <a:rPr lang="en-GB" sz="2200" dirty="0">
                <a:latin typeface="NTFPreCursivefk" panose="03000400000000000000" pitchFamily="66" charset="0"/>
                <a:cs typeface="Calibri" panose="020F0502020204030204" pitchFamily="34" charset="0"/>
              </a:rPr>
              <a:t>Making, reading and using a compass.</a:t>
            </a:r>
          </a:p>
        </p:txBody>
      </p:sp>
    </p:spTree>
    <p:extLst>
      <p:ext uri="{BB962C8B-B14F-4D97-AF65-F5344CB8AC3E}">
        <p14:creationId xmlns:p14="http://schemas.microsoft.com/office/powerpoint/2010/main" val="367610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4</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C926DD6E-D291-44AB-9C38-BE2D74ECB33F}"/>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D7CE865-950D-4752-B37D-D95D006F71DA}"/>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2B6F1FC8-B0A8-4099-8BA7-6C555D906F09}"/>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p:cNvSpPr/>
          <p:nvPr/>
        </p:nvSpPr>
        <p:spPr>
          <a:xfrm>
            <a:off x="3048000" y="1582341"/>
            <a:ext cx="8645236" cy="4154984"/>
          </a:xfrm>
          <a:prstGeom prst="rect">
            <a:avLst/>
          </a:prstGeom>
        </p:spPr>
        <p:txBody>
          <a:bodyPr wrap="square">
            <a:spAutoFit/>
          </a:bodyPr>
          <a:lstStyle/>
          <a:p>
            <a:r>
              <a:rPr lang="en-US" altLang="en-US" sz="2200" b="1" dirty="0">
                <a:latin typeface="NTFPreCursivefk" panose="03000400000000000000" pitchFamily="66" charset="0"/>
                <a:cs typeface="Calibri" panose="020F0502020204030204" pitchFamily="34" charset="0"/>
              </a:rPr>
              <a:t>Study Latitude and Longitude</a:t>
            </a:r>
          </a:p>
          <a:p>
            <a:r>
              <a:rPr lang="en-GB" sz="2200" dirty="0">
                <a:latin typeface="NTFPreCursivefk" panose="03000400000000000000" pitchFamily="66" charset="0"/>
                <a:cs typeface="Calibri" panose="020F0502020204030204" pitchFamily="34" charset="0"/>
              </a:rPr>
              <a:t>Identify the position and significance of latitude, longitude, Equator, Northern Hemisphere, Southern Hemisphere, the Tropics of Cancer and Capricorn, Arctic and Antarctic Circle, the Prime/Greenwich Meridian and time zones (including day and night).</a:t>
            </a:r>
          </a:p>
          <a:p>
            <a:endParaRPr lang="en-GB" sz="2200" b="1" dirty="0">
              <a:latin typeface="NTFPreCursivefk" panose="03000400000000000000" pitchFamily="66" charset="0"/>
              <a:cs typeface="Calibri" panose="020F0502020204030204" pitchFamily="34" charset="0"/>
            </a:endParaRPr>
          </a:p>
          <a:p>
            <a:r>
              <a:rPr lang="en-GB" sz="2200" b="1" dirty="0">
                <a:latin typeface="NTFPreCursivefk" panose="03000400000000000000" pitchFamily="66" charset="0"/>
                <a:cs typeface="Calibri" panose="020F0502020204030204" pitchFamily="34" charset="0"/>
              </a:rPr>
              <a:t>Rivers</a:t>
            </a:r>
          </a:p>
          <a:p>
            <a:r>
              <a:rPr lang="en-GB" sz="2200" dirty="0">
                <a:latin typeface="NTFPreCursivefk" panose="03000400000000000000" pitchFamily="66" charset="0"/>
                <a:cs typeface="Calibri" panose="020F0502020204030204" pitchFamily="34" charset="0"/>
              </a:rPr>
              <a:t>Identify the features of a river. Conduct a local river study and explore major rivers of the world. </a:t>
            </a:r>
          </a:p>
          <a:p>
            <a:endParaRPr lang="en-GB" sz="2200" dirty="0">
              <a:latin typeface="NTFPreCursivefk" panose="03000400000000000000" pitchFamily="66" charset="0"/>
              <a:cs typeface="Calibri" panose="020F0502020204030204" pitchFamily="34" charset="0"/>
            </a:endParaRPr>
          </a:p>
          <a:p>
            <a:r>
              <a:rPr lang="en-GB" sz="2200" b="1" dirty="0">
                <a:latin typeface="NTFPreCursivefk" panose="03000400000000000000" pitchFamily="66" charset="0"/>
                <a:cs typeface="Calibri" panose="020F0502020204030204" pitchFamily="34" charset="0"/>
              </a:rPr>
              <a:t>The Water Cycle</a:t>
            </a:r>
          </a:p>
          <a:p>
            <a:r>
              <a:rPr lang="en-GB" sz="2200" dirty="0">
                <a:latin typeface="NTFPreCursivefk" panose="03000400000000000000" pitchFamily="66" charset="0"/>
                <a:cs typeface="Calibri" panose="020F0502020204030204" pitchFamily="34" charset="0"/>
              </a:rPr>
              <a:t>Human and physical geography</a:t>
            </a:r>
          </a:p>
        </p:txBody>
      </p:sp>
    </p:spTree>
    <p:extLst>
      <p:ext uri="{BB962C8B-B14F-4D97-AF65-F5344CB8AC3E}">
        <p14:creationId xmlns:p14="http://schemas.microsoft.com/office/powerpoint/2010/main" val="18618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5</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7171F040-C57A-4D5E-8100-4DEAFC875447}"/>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6CB64104-8C88-4D62-BDA8-6058332E2DBB}"/>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E9F25F1C-058C-43CE-9B06-D8B0D1345AE7}"/>
              </a:ext>
            </a:extLst>
          </p:cNvPr>
          <p:cNvPicPr>
            <a:picLocks noChangeAspect="1"/>
          </p:cNvPicPr>
          <p:nvPr/>
        </p:nvPicPr>
        <p:blipFill>
          <a:blip r:embed="rId3"/>
          <a:stretch>
            <a:fillRect/>
          </a:stretch>
        </p:blipFill>
        <p:spPr>
          <a:xfrm>
            <a:off x="161778" y="137845"/>
            <a:ext cx="1828800" cy="1435879"/>
          </a:xfrm>
          <a:prstGeom prst="rect">
            <a:avLst/>
          </a:prstGeom>
        </p:spPr>
      </p:pic>
      <p:sp>
        <p:nvSpPr>
          <p:cNvPr id="6" name="TextBox 5">
            <a:extLst>
              <a:ext uri="{FF2B5EF4-FFF2-40B4-BE49-F238E27FC236}">
                <a16:creationId xmlns:a16="http://schemas.microsoft.com/office/drawing/2014/main" id="{90C9ADFA-FDCE-4530-A63E-74D0A2780FAF}"/>
              </a:ext>
            </a:extLst>
          </p:cNvPr>
          <p:cNvSpPr txBox="1"/>
          <p:nvPr/>
        </p:nvSpPr>
        <p:spPr>
          <a:xfrm>
            <a:off x="3063942" y="1356982"/>
            <a:ext cx="9777045" cy="1785104"/>
          </a:xfrm>
          <a:prstGeom prst="rect">
            <a:avLst/>
          </a:prstGeom>
          <a:noFill/>
        </p:spPr>
        <p:txBody>
          <a:bodyPr wrap="square" rtlCol="0">
            <a:spAutoFit/>
          </a:bodyPr>
          <a:lstStyle/>
          <a:p>
            <a:pPr lvl="0" eaLnBrk="0" fontAlgn="base" hangingPunct="0">
              <a:spcBef>
                <a:spcPct val="0"/>
              </a:spcBef>
              <a:spcAft>
                <a:spcPct val="0"/>
              </a:spcAft>
              <a:buClrTx/>
            </a:pPr>
            <a:r>
              <a:rPr lang="en-US" altLang="en-US" sz="2200" b="1" dirty="0">
                <a:latin typeface="NTFPreCursivefk" panose="03000400000000000000" pitchFamily="66" charset="0"/>
                <a:cs typeface="Calibri" panose="020F0502020204030204" pitchFamily="34" charset="0"/>
              </a:rPr>
              <a:t>Study location of countries of the world, including biomes</a:t>
            </a:r>
            <a:endParaRPr lang="en-US" altLang="en-US" sz="2200" dirty="0">
              <a:latin typeface="NTFPreCursivefk" panose="03000400000000000000" pitchFamily="66" charset="0"/>
              <a:cs typeface="Calibri" panose="020F0502020204030204" pitchFamily="34" charset="0"/>
            </a:endParaRPr>
          </a:p>
          <a:p>
            <a:pPr lvl="0" eaLnBrk="0" fontAlgn="base" hangingPunct="0">
              <a:spcBef>
                <a:spcPct val="0"/>
              </a:spcBef>
              <a:spcAft>
                <a:spcPct val="0"/>
              </a:spcAft>
              <a:buClrTx/>
            </a:pPr>
            <a:r>
              <a:rPr lang="en-US" altLang="en-US" sz="2200" dirty="0">
                <a:latin typeface="NTFPreCursivefk" panose="03000400000000000000" pitchFamily="66" charset="0"/>
                <a:cs typeface="Calibri" panose="020F0502020204030204" pitchFamily="34" charset="0"/>
              </a:rPr>
              <a:t>Locational knowledge</a:t>
            </a:r>
          </a:p>
          <a:p>
            <a:pPr lvl="0" eaLnBrk="0" fontAlgn="base" hangingPunct="0">
              <a:spcBef>
                <a:spcPct val="0"/>
              </a:spcBef>
              <a:spcAft>
                <a:spcPct val="0"/>
              </a:spcAft>
              <a:buClrTx/>
            </a:pPr>
            <a:r>
              <a:rPr lang="en-US" altLang="en-US" sz="2200" dirty="0">
                <a:latin typeface="NTFPreCursivefk" panose="03000400000000000000" pitchFamily="66" charset="0"/>
                <a:cs typeface="Calibri" panose="020F0502020204030204" pitchFamily="34" charset="0"/>
              </a:rPr>
              <a:t>Human and physical geography</a:t>
            </a:r>
          </a:p>
          <a:p>
            <a:pPr lvl="0" eaLnBrk="0" fontAlgn="base" hangingPunct="0">
              <a:spcBef>
                <a:spcPct val="0"/>
              </a:spcBef>
              <a:spcAft>
                <a:spcPct val="0"/>
              </a:spcAft>
              <a:buClrTx/>
            </a:pPr>
            <a:r>
              <a:rPr lang="en-US" altLang="en-US" sz="2200" dirty="0">
                <a:latin typeface="NTFPreCursivefk" panose="03000400000000000000" pitchFamily="66" charset="0"/>
                <a:cs typeface="Calibri" panose="020F0502020204030204" pitchFamily="34" charset="0"/>
              </a:rPr>
              <a:t>Geographical skills and fieldwork</a:t>
            </a:r>
            <a:endParaRPr lang="en-US" altLang="en-US" sz="2200" dirty="0">
              <a:solidFill>
                <a:schemeClr val="tx1"/>
              </a:solidFill>
              <a:latin typeface="NTFPreCursivefk" panose="03000400000000000000" pitchFamily="66" charset="0"/>
              <a:cs typeface="Calibri" panose="020F0502020204030204" pitchFamily="34" charset="0"/>
            </a:endParaRPr>
          </a:p>
          <a:p>
            <a:endParaRPr lang="en-GB" sz="2200" dirty="0">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07E0FA0F-DC2F-4683-B723-9B6C956BA5F6}"/>
              </a:ext>
            </a:extLst>
          </p:cNvPr>
          <p:cNvSpPr>
            <a:spLocks noChangeArrowheads="1"/>
          </p:cNvSpPr>
          <p:nvPr/>
        </p:nvSpPr>
        <p:spPr bwMode="auto">
          <a:xfrm>
            <a:off x="3063942" y="3419855"/>
            <a:ext cx="836605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NTFPreCursivefk" panose="03000400000000000000" pitchFamily="66" charset="0"/>
                <a:cs typeface="Calibri" panose="020F0502020204030204" pitchFamily="34" charset="0"/>
              </a:rPr>
              <a:t>Map skills</a:t>
            </a:r>
            <a:endParaRPr kumimoji="0" lang="en-US" altLang="en-US" sz="2200" b="0" i="0" u="none" strike="noStrike" cap="none" normalizeH="0" baseline="0" dirty="0">
              <a:ln>
                <a:noFill/>
              </a:ln>
              <a:solidFill>
                <a:srgbClr val="000000"/>
              </a:solidFill>
              <a:effectLst/>
              <a:latin typeface="NTFPreCursivefk" panose="03000400000000000000" pitchFamily="66"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NTFPreCursivefk" panose="03000400000000000000" pitchFamily="66" charset="0"/>
                <a:cs typeface="Calibri" panose="020F0502020204030204" pitchFamily="34" charset="0"/>
              </a:rPr>
              <a:t>Pupils should extend their knowledge and understanding beyond the local area</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NTFPreCursivefk" panose="03000400000000000000" pitchFamily="66" charset="0"/>
                <a:cs typeface="Calibri" panose="020F0502020204030204" pitchFamily="34" charset="0"/>
              </a:rPr>
              <a:t> to include the United Kingdom and Europe, North and South America.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NTFPreCursivefk" panose="03000400000000000000" pitchFamily="66" charset="0"/>
                <a:cs typeface="Calibri" panose="020F0502020204030204" pitchFamily="34" charset="0"/>
              </a:rPr>
              <a:t>This will include the location and characteristics of a range of the world’s</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NTFPreCursivefk" panose="03000400000000000000" pitchFamily="66" charset="0"/>
                <a:cs typeface="Calibri" panose="020F0502020204030204" pitchFamily="34" charset="0"/>
              </a:rPr>
              <a:t> most significant human and physical features.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NTFPreCursivefk" panose="03000400000000000000" pitchFamily="66" charset="0"/>
                <a:cs typeface="Calibri" panose="020F0502020204030204" pitchFamily="34" charset="0"/>
              </a:rPr>
              <a:t>They should develop their use of geographical knowledge,</a:t>
            </a:r>
            <a:r>
              <a:rPr kumimoji="0" lang="en-US" altLang="en-US" sz="2200" b="0" i="0" u="none" strike="noStrike" cap="none" normalizeH="0" dirty="0">
                <a:ln>
                  <a:noFill/>
                </a:ln>
                <a:solidFill>
                  <a:srgbClr val="000000"/>
                </a:solidFill>
                <a:effectLst/>
                <a:latin typeface="NTFPreCursivefk" panose="03000400000000000000" pitchFamily="66" charset="0"/>
                <a:cs typeface="Calibri" panose="020F0502020204030204" pitchFamily="34" charset="0"/>
              </a:rPr>
              <a:t> </a:t>
            </a:r>
            <a:r>
              <a:rPr kumimoji="0" lang="en-US" altLang="en-US" sz="2200" b="0" i="0" u="none" strike="noStrike" cap="none" normalizeH="0" baseline="0" dirty="0">
                <a:ln>
                  <a:noFill/>
                </a:ln>
                <a:solidFill>
                  <a:srgbClr val="000000"/>
                </a:solidFill>
                <a:effectLst/>
                <a:latin typeface="NTFPreCursivefk" panose="03000400000000000000" pitchFamily="66" charset="0"/>
                <a:cs typeface="Calibri" panose="020F0502020204030204" pitchFamily="34" charset="0"/>
              </a:rPr>
              <a:t>understanding and skills to enhance their locational and place knowledge.</a:t>
            </a:r>
            <a:endParaRPr kumimoji="0" lang="en-US" altLang="en-US" sz="2200" b="0" i="0" u="none" strike="noStrike" cap="none" normalizeH="0" baseline="0" dirty="0">
              <a:ln>
                <a:noFill/>
              </a:ln>
              <a:solidFill>
                <a:schemeClr val="tx1"/>
              </a:solidFill>
              <a:effectLst/>
              <a:latin typeface="NTFPreCursivefk" panose="03000400000000000000" pitchFamily="66" charset="0"/>
              <a:cs typeface="Calibri" panose="020F0502020204030204" pitchFamily="34" charset="0"/>
            </a:endParaRPr>
          </a:p>
        </p:txBody>
      </p:sp>
    </p:spTree>
    <p:extLst>
      <p:ext uri="{BB962C8B-B14F-4D97-AF65-F5344CB8AC3E}">
        <p14:creationId xmlns:p14="http://schemas.microsoft.com/office/powerpoint/2010/main" val="60882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ctrTitle"/>
          </p:nvPr>
        </p:nvSpPr>
        <p:spPr>
          <a:xfrm>
            <a:off x="2393071" y="-474332"/>
            <a:ext cx="9144000" cy="1383021"/>
          </a:xfrm>
          <a:prstGeom prst="rect">
            <a:avLst/>
          </a:prstGeom>
          <a:noFill/>
          <a:ln>
            <a:noFill/>
          </a:ln>
        </p:spPr>
        <p:txBody>
          <a:bodyPr spcFirstLastPara="1" wrap="square" lIns="91425" tIns="45700" rIns="91425" bIns="45700" anchor="b" anchorCtr="0">
            <a:normAutofit/>
          </a:bodyPr>
          <a:lstStyle/>
          <a:p>
            <a:pPr>
              <a:buSzPts val="4000"/>
            </a:pPr>
            <a:r>
              <a:rPr lang="en-US" sz="4000" b="1" dirty="0">
                <a:latin typeface="NTFPreCursivefk" panose="03000400000000000000" pitchFamily="66" charset="0"/>
                <a:ea typeface="Calibri"/>
                <a:cs typeface="Calibri"/>
                <a:sym typeface="Calibri"/>
              </a:rPr>
              <a:t>Content and Sequence: Year 6</a:t>
            </a:r>
            <a:endParaRPr lang="en-US" sz="4000" dirty="0">
              <a:latin typeface="NTFPreCursivefk" panose="03000400000000000000" pitchFamily="66" charset="0"/>
              <a:ea typeface="Calibri"/>
              <a:cs typeface="Calibri"/>
            </a:endParaRPr>
          </a:p>
        </p:txBody>
      </p:sp>
      <p:sp>
        <p:nvSpPr>
          <p:cNvPr id="9" name="Google Shape;86;p1">
            <a:extLst>
              <a:ext uri="{FF2B5EF4-FFF2-40B4-BE49-F238E27FC236}">
                <a16:creationId xmlns:a16="http://schemas.microsoft.com/office/drawing/2014/main" id="{C6BBB1AB-14AC-42B6-B85E-35D89B5957C9}"/>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A40159B6-FCB0-4902-BA01-DE5B7559589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A9AB4D08-503C-4A86-9AE9-4FA6E87528C7}"/>
              </a:ext>
            </a:extLst>
          </p:cNvPr>
          <p:cNvPicPr>
            <a:picLocks noChangeAspect="1"/>
          </p:cNvPicPr>
          <p:nvPr/>
        </p:nvPicPr>
        <p:blipFill>
          <a:blip r:embed="rId3"/>
          <a:stretch>
            <a:fillRect/>
          </a:stretch>
        </p:blipFill>
        <p:spPr>
          <a:xfrm>
            <a:off x="161778" y="137845"/>
            <a:ext cx="1828800" cy="1435879"/>
          </a:xfrm>
          <a:prstGeom prst="rect">
            <a:avLst/>
          </a:prstGeom>
        </p:spPr>
      </p:pic>
      <p:sp>
        <p:nvSpPr>
          <p:cNvPr id="6" name="TextBox 5">
            <a:extLst>
              <a:ext uri="{FF2B5EF4-FFF2-40B4-BE49-F238E27FC236}">
                <a16:creationId xmlns:a16="http://schemas.microsoft.com/office/drawing/2014/main" id="{90C9ADFA-FDCE-4530-A63E-74D0A2780FAF}"/>
              </a:ext>
            </a:extLst>
          </p:cNvPr>
          <p:cNvSpPr txBox="1"/>
          <p:nvPr/>
        </p:nvSpPr>
        <p:spPr>
          <a:xfrm>
            <a:off x="3008376" y="1815931"/>
            <a:ext cx="8659368" cy="2923877"/>
          </a:xfrm>
          <a:prstGeom prst="rect">
            <a:avLst/>
          </a:prstGeom>
          <a:noFill/>
        </p:spPr>
        <p:txBody>
          <a:bodyPr wrap="square" rtlCol="0">
            <a:spAutoFit/>
          </a:bodyPr>
          <a:lstStyle/>
          <a:p>
            <a:r>
              <a:rPr lang="en-GB" sz="2300" b="1" dirty="0">
                <a:latin typeface="NTFPreCursivefk" panose="03000400000000000000" pitchFamily="66" charset="0"/>
                <a:cs typeface="Calibri" panose="020F0502020204030204" pitchFamily="34" charset="0"/>
              </a:rPr>
              <a:t>Study and compare places: region in the UK, Europe and North America</a:t>
            </a:r>
            <a:endParaRPr lang="en-GB" sz="2300" dirty="0">
              <a:latin typeface="NTFPreCursivefk" panose="03000400000000000000" pitchFamily="66" charset="0"/>
              <a:cs typeface="Calibri" panose="020F0502020204030204" pitchFamily="34" charset="0"/>
            </a:endParaRPr>
          </a:p>
          <a:p>
            <a:r>
              <a:rPr lang="en-GB" sz="2300" dirty="0">
                <a:latin typeface="NTFPreCursivefk" panose="03000400000000000000" pitchFamily="66" charset="0"/>
                <a:cs typeface="Calibri" panose="020F0502020204030204" pitchFamily="34" charset="0"/>
              </a:rPr>
              <a:t>This study focuses on the Lake District, Tatra mountains in Poland </a:t>
            </a:r>
          </a:p>
          <a:p>
            <a:r>
              <a:rPr lang="en-GB" sz="2300" dirty="0">
                <a:latin typeface="NTFPreCursivefk" panose="03000400000000000000" pitchFamily="66" charset="0"/>
                <a:cs typeface="Calibri" panose="020F0502020204030204" pitchFamily="34" charset="0"/>
              </a:rPr>
              <a:t>and North America – Caribbean.</a:t>
            </a:r>
          </a:p>
          <a:p>
            <a:r>
              <a:rPr lang="en-GB" sz="2300" dirty="0">
                <a:latin typeface="NTFPreCursivefk" panose="03000400000000000000" pitchFamily="66" charset="0"/>
                <a:cs typeface="Calibri" panose="020F0502020204030204" pitchFamily="34" charset="0"/>
              </a:rPr>
              <a:t>It links and builds upon the History module studying the Windrush generation.</a:t>
            </a:r>
          </a:p>
          <a:p>
            <a:endParaRPr lang="en-GB" sz="2300" b="1" dirty="0">
              <a:latin typeface="NTFPreCursivefk" panose="03000400000000000000" pitchFamily="66" charset="0"/>
              <a:cs typeface="Calibri" panose="020F0502020204030204" pitchFamily="34" charset="0"/>
            </a:endParaRPr>
          </a:p>
          <a:p>
            <a:r>
              <a:rPr lang="en-GB" sz="2300" b="1" dirty="0">
                <a:latin typeface="NTFPreCursivefk" panose="03000400000000000000" pitchFamily="66" charset="0"/>
                <a:cs typeface="Calibri" panose="020F0502020204030204" pitchFamily="34" charset="0"/>
              </a:rPr>
              <a:t>Human geography – economic, settlement and trade links </a:t>
            </a:r>
            <a:r>
              <a:rPr lang="en-GB" sz="2300" dirty="0">
                <a:latin typeface="NTFPreCursivefk" panose="03000400000000000000" pitchFamily="66" charset="0"/>
                <a:cs typeface="Calibri" panose="020F0502020204030204" pitchFamily="34" charset="0"/>
              </a:rPr>
              <a:t>Types of settlement and land use, economic activity including trade links, and the distribution of natural resources including energy, food, minerals and water</a:t>
            </a:r>
          </a:p>
        </p:txBody>
      </p:sp>
    </p:spTree>
    <p:extLst>
      <p:ext uri="{BB962C8B-B14F-4D97-AF65-F5344CB8AC3E}">
        <p14:creationId xmlns:p14="http://schemas.microsoft.com/office/powerpoint/2010/main" val="589858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5" name="Google Shape;245;p15"/>
          <p:cNvSpPr txBox="1"/>
          <p:nvPr/>
        </p:nvSpPr>
        <p:spPr>
          <a:xfrm>
            <a:off x="2554178" y="-162920"/>
            <a:ext cx="9172754" cy="4918015"/>
          </a:xfrm>
          <a:prstGeom prst="rect">
            <a:avLst/>
          </a:prstGeom>
          <a:noFill/>
          <a:ln>
            <a:noFill/>
          </a:ln>
        </p:spPr>
        <p:txBody>
          <a:bodyPr spcFirstLastPara="1" wrap="square" lIns="91425" tIns="45700" rIns="91425" bIns="45700" anchor="b" anchorCtr="0">
            <a:normAutofit fontScale="97500"/>
          </a:bodyPr>
          <a:lstStyle/>
          <a:p>
            <a:pPr algn="ctr">
              <a:lnSpc>
                <a:spcPct val="90000"/>
              </a:lnSpc>
            </a:pPr>
            <a:r>
              <a:rPr lang="en-US" sz="12000" b="1" dirty="0">
                <a:solidFill>
                  <a:schemeClr val="dk1"/>
                </a:solidFill>
                <a:latin typeface="NTFPreCursivefk" panose="03000400000000000000" pitchFamily="66" charset="0"/>
                <a:ea typeface="Calibri"/>
                <a:cs typeface="Calibri"/>
                <a:sym typeface="Calibri"/>
              </a:rPr>
              <a:t>Geography</a:t>
            </a:r>
            <a:endParaRPr lang="en-US" sz="6600" b="1" dirty="0">
              <a:solidFill>
                <a:schemeClr val="dk1"/>
              </a:solidFill>
              <a:latin typeface="NTFPreCursivefk" panose="03000400000000000000" pitchFamily="66" charset="0"/>
              <a:ea typeface="Calibri"/>
              <a:cs typeface="Calibri"/>
            </a:endParaRPr>
          </a:p>
          <a:p>
            <a:pPr marL="0" marR="0" lvl="0" indent="0" algn="ctr">
              <a:lnSpc>
                <a:spcPct val="90000"/>
              </a:lnSpc>
              <a:spcBef>
                <a:spcPts val="0"/>
              </a:spcBef>
              <a:spcAft>
                <a:spcPts val="0"/>
              </a:spcAft>
              <a:buNone/>
            </a:pPr>
            <a:r>
              <a:rPr lang="en-US" sz="6600" b="1" dirty="0">
                <a:solidFill>
                  <a:schemeClr val="dk1"/>
                </a:solidFill>
                <a:latin typeface="NTFPreCursivefk" panose="03000400000000000000" pitchFamily="66" charset="0"/>
                <a:ea typeface="Calibri"/>
                <a:cs typeface="Calibri"/>
                <a:sym typeface="Calibri"/>
              </a:rPr>
              <a:t>Implementation</a:t>
            </a:r>
            <a:endParaRPr lang="en-US" sz="6600" b="1" dirty="0">
              <a:solidFill>
                <a:schemeClr val="dk1"/>
              </a:solidFill>
              <a:latin typeface="NTFPreCursivefk" panose="03000400000000000000" pitchFamily="66" charset="0"/>
              <a:ea typeface="Calibri"/>
              <a:cs typeface="Calibri"/>
            </a:endParaRPr>
          </a:p>
        </p:txBody>
      </p:sp>
      <p:sp>
        <p:nvSpPr>
          <p:cNvPr id="8" name="Google Shape;86;p1">
            <a:extLst>
              <a:ext uri="{FF2B5EF4-FFF2-40B4-BE49-F238E27FC236}">
                <a16:creationId xmlns:a16="http://schemas.microsoft.com/office/drawing/2014/main" id="{67182A32-80EE-4D4C-A6B0-02525D200177}"/>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8CFFBD99-CF48-4A97-B488-92165E9A8A6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50AFF8AA-52F4-4BD2-90FF-8147C616E5F9}"/>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383352" y="181957"/>
            <a:ext cx="9613998" cy="1477328"/>
          </a:xfrm>
          <a:prstGeom prst="rect">
            <a:avLst/>
          </a:prstGeom>
        </p:spPr>
        <p:txBody>
          <a:bodyPr wrap="square" lIns="91440" tIns="45720" rIns="91440" bIns="45720" anchor="t">
            <a:spAutoFit/>
          </a:bodyPr>
          <a:lstStyle/>
          <a:p>
            <a:r>
              <a:rPr lang="en-GB" sz="3000" b="1" u="sng" dirty="0">
                <a:latin typeface="NTFPreCursivefk" panose="03000400000000000000" pitchFamily="66" charset="0"/>
                <a:cs typeface="Calibri"/>
              </a:rPr>
              <a:t>Modular Approach – Knowledge </a:t>
            </a:r>
            <a:endParaRPr lang="en-US" dirty="0">
              <a:latin typeface="NTFPreCursivefk" panose="03000400000000000000" pitchFamily="66" charset="0"/>
            </a:endParaRPr>
          </a:p>
          <a:p>
            <a:endParaRPr lang="en-GB" sz="3000" dirty="0">
              <a:latin typeface="Calibri"/>
              <a:cs typeface="Calibri"/>
            </a:endParaRPr>
          </a:p>
          <a:p>
            <a:r>
              <a:rPr lang="en-GB" sz="3000" dirty="0">
                <a:latin typeface="Calibri"/>
                <a:cs typeface="Calibri"/>
              </a:rPr>
              <a:t> </a:t>
            </a:r>
          </a:p>
        </p:txBody>
      </p:sp>
      <p:pic>
        <p:nvPicPr>
          <p:cNvPr id="11" name="Picture 10">
            <a:extLst>
              <a:ext uri="{FF2B5EF4-FFF2-40B4-BE49-F238E27FC236}">
                <a16:creationId xmlns:a16="http://schemas.microsoft.com/office/drawing/2014/main" id="{BF6CD204-035F-4FE9-B50A-65B9A6ECD206}"/>
              </a:ext>
            </a:extLst>
          </p:cNvPr>
          <p:cNvPicPr>
            <a:picLocks noChangeAspect="1"/>
          </p:cNvPicPr>
          <p:nvPr/>
        </p:nvPicPr>
        <p:blipFill>
          <a:blip r:embed="rId3"/>
          <a:stretch>
            <a:fillRect/>
          </a:stretch>
        </p:blipFill>
        <p:spPr>
          <a:xfrm>
            <a:off x="161778" y="137845"/>
            <a:ext cx="1828800" cy="1435879"/>
          </a:xfrm>
          <a:prstGeom prst="rect">
            <a:avLst/>
          </a:prstGeom>
        </p:spPr>
      </p:pic>
      <p:sp>
        <p:nvSpPr>
          <p:cNvPr id="3" name="Rectangle 2"/>
          <p:cNvSpPr/>
          <p:nvPr/>
        </p:nvSpPr>
        <p:spPr>
          <a:xfrm>
            <a:off x="2576946" y="1416271"/>
            <a:ext cx="8437418" cy="3816429"/>
          </a:xfrm>
          <a:prstGeom prst="rect">
            <a:avLst/>
          </a:prstGeom>
        </p:spPr>
        <p:txBody>
          <a:bodyPr wrap="square">
            <a:spAutoFit/>
          </a:bodyPr>
          <a:lstStyle/>
          <a:p>
            <a:pPr>
              <a:buSzPct val="100000"/>
            </a:pPr>
            <a:r>
              <a:rPr lang="en-GB" sz="2200" dirty="0">
                <a:latin typeface="NTFPreCursivefk" panose="03000400000000000000" pitchFamily="66" charset="0"/>
              </a:rPr>
              <a:t>Geography is taught across each year group in modules that enable pupils to carry out an in depth study of a geographical unit of work. Each module aims to activate and build upon prior learning, including across subjects.</a:t>
            </a:r>
          </a:p>
          <a:p>
            <a:pPr>
              <a:buSzPct val="100000"/>
            </a:pPr>
            <a:endParaRPr lang="en-GB" sz="2200" dirty="0">
              <a:latin typeface="NTFPreCursivefk" panose="03000400000000000000" pitchFamily="66" charset="0"/>
            </a:endParaRPr>
          </a:p>
          <a:p>
            <a:pPr>
              <a:buSzPct val="100000"/>
            </a:pPr>
            <a:r>
              <a:rPr lang="en-GB" sz="2200" dirty="0">
                <a:latin typeface="NTFPreCursivefk" panose="03000400000000000000" pitchFamily="66" charset="0"/>
              </a:rPr>
              <a:t>Each module is carefully sequenced to enable pupils to build on learning from previous sessions to facilitate the acquisition and retention of key geographical knowledge. </a:t>
            </a:r>
          </a:p>
          <a:p>
            <a:pPr>
              <a:buSzPct val="100000"/>
            </a:pPr>
            <a:endParaRPr lang="en-GB" sz="2200" dirty="0">
              <a:latin typeface="NTFPreCursivefk" panose="03000400000000000000" pitchFamily="66" charset="0"/>
            </a:endParaRPr>
          </a:p>
          <a:p>
            <a:pPr>
              <a:buSzPct val="100000"/>
            </a:pPr>
            <a:r>
              <a:rPr lang="en-GB" sz="2200" dirty="0">
                <a:latin typeface="NTFPreCursivefk" panose="03000400000000000000" pitchFamily="66" charset="0"/>
              </a:rPr>
              <a:t>All modules have a sequenced overview outlining recommended number of sessions, key concepts, knowledge and vocabulary to be taught. Teachers use this overview to plan individual sessions lasting approximately 45-50 minutes in length.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88;p1">
            <a:extLst>
              <a:ext uri="{FF2B5EF4-FFF2-40B4-BE49-F238E27FC236}">
                <a16:creationId xmlns:a16="http://schemas.microsoft.com/office/drawing/2014/main" id="{329414A7-93A6-4DE1-BF58-7B7D04797C35}"/>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dirty="0">
                <a:solidFill>
                  <a:schemeClr val="lt1"/>
                </a:solidFill>
                <a:latin typeface="Calibri"/>
                <a:ea typeface="Calibri"/>
                <a:cs typeface="Calibri"/>
                <a:sym typeface="Calibri"/>
              </a:rPr>
              <a:t>Intent</a:t>
            </a:r>
            <a:endParaRPr sz="8800" b="1"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3"/>
          <a:stretch>
            <a:fillRect/>
          </a:stretch>
        </p:blipFill>
        <p:spPr>
          <a:xfrm>
            <a:off x="161778" y="137845"/>
            <a:ext cx="1828800" cy="1435879"/>
          </a:xfrm>
          <a:prstGeom prst="rect">
            <a:avLst/>
          </a:prstGeom>
        </p:spPr>
      </p:pic>
      <p:sp>
        <p:nvSpPr>
          <p:cNvPr id="11" name="Content Placeholder 2"/>
          <p:cNvSpPr txBox="1">
            <a:spLocks/>
          </p:cNvSpPr>
          <p:nvPr/>
        </p:nvSpPr>
        <p:spPr>
          <a:xfrm>
            <a:off x="2164080" y="278385"/>
            <a:ext cx="9866142"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GB" sz="2200" dirty="0">
                <a:latin typeface="NTFPreCursivefk" panose="03000400000000000000" pitchFamily="66" charset="0"/>
              </a:rPr>
              <a:t>Laureate Community Academy aspires to provide excellent opportunities for geography so that children develop the following:</a:t>
            </a:r>
          </a:p>
          <a:p>
            <a:pPr fontAlgn="base"/>
            <a:endParaRPr lang="en-GB" sz="2200" dirty="0">
              <a:latin typeface="NTFPreCursivefk" panose="03000400000000000000" pitchFamily="66" charset="0"/>
            </a:endParaRPr>
          </a:p>
          <a:p>
            <a:pPr algn="l" fontAlgn="base"/>
            <a:r>
              <a:rPr lang="en-GB" sz="2200" b="1" dirty="0">
                <a:latin typeface="NTFPreCursivefk" panose="03000400000000000000" pitchFamily="66" charset="0"/>
              </a:rPr>
              <a:t>Location knowledge: </a:t>
            </a:r>
            <a:r>
              <a:rPr lang="en-GB" sz="2200" dirty="0">
                <a:latin typeface="NTFPreCursivefk" panose="03000400000000000000" pitchFamily="66" charset="0"/>
              </a:rPr>
              <a:t>Children will develop their knowledge of the location of globally significant places. </a:t>
            </a:r>
          </a:p>
          <a:p>
            <a:pPr algn="l" fontAlgn="base"/>
            <a:endParaRPr lang="en-GB" sz="2200" dirty="0">
              <a:latin typeface="NTFPreCursivefk" panose="03000400000000000000" pitchFamily="66" charset="0"/>
            </a:endParaRPr>
          </a:p>
          <a:p>
            <a:pPr algn="l" fontAlgn="base"/>
            <a:r>
              <a:rPr lang="en-GB" sz="2200" b="1" dirty="0">
                <a:latin typeface="NTFPreCursivefk" panose="03000400000000000000" pitchFamily="66" charset="0"/>
              </a:rPr>
              <a:t>Place knowledge: </a:t>
            </a:r>
            <a:r>
              <a:rPr lang="en-GB" sz="2200" dirty="0">
                <a:latin typeface="NTFPreCursivefk" panose="03000400000000000000" pitchFamily="66" charset="0"/>
              </a:rPr>
              <a:t>Children will understand geographical similarities and differences between the United Kingdom and other chosen countries. This will include defining their physical and human characteristics.</a:t>
            </a:r>
          </a:p>
          <a:p>
            <a:pPr algn="l" fontAlgn="base"/>
            <a:r>
              <a:rPr lang="en-GB" sz="2200" dirty="0">
                <a:latin typeface="NTFPreCursivefk" panose="03000400000000000000" pitchFamily="66" charset="0"/>
              </a:rPr>
              <a:t> </a:t>
            </a:r>
          </a:p>
          <a:p>
            <a:pPr algn="l" fontAlgn="base"/>
            <a:r>
              <a:rPr lang="en-GB" sz="2200" b="1" dirty="0">
                <a:latin typeface="NTFPreCursivefk" panose="03000400000000000000" pitchFamily="66" charset="0"/>
              </a:rPr>
              <a:t>Human and Physical geography:</a:t>
            </a:r>
            <a:r>
              <a:rPr lang="en-GB" sz="2200" dirty="0">
                <a:latin typeface="NTFPreCursivefk" panose="03000400000000000000" pitchFamily="66" charset="0"/>
              </a:rPr>
              <a:t> Children will explore processes which have led to the formation of key physical and human geographical</a:t>
            </a:r>
            <a:r>
              <a:rPr lang="en-GB" sz="2200" u="sng" dirty="0">
                <a:latin typeface="NTFPreCursivefk" panose="03000400000000000000" pitchFamily="66" charset="0"/>
              </a:rPr>
              <a:t> </a:t>
            </a:r>
            <a:r>
              <a:rPr lang="en-GB" sz="2200" dirty="0">
                <a:latin typeface="NTFPreCursivefk" panose="03000400000000000000" pitchFamily="66" charset="0"/>
              </a:rPr>
              <a:t>features of the world. </a:t>
            </a:r>
          </a:p>
          <a:p>
            <a:pPr algn="l" fontAlgn="base"/>
            <a:endParaRPr lang="en-GB" sz="2200" dirty="0">
              <a:latin typeface="NTFPreCursivefk" panose="03000400000000000000" pitchFamily="66" charset="0"/>
            </a:endParaRPr>
          </a:p>
          <a:p>
            <a:pPr algn="l" fontAlgn="base"/>
            <a:r>
              <a:rPr lang="en-GB" sz="2200" b="1" dirty="0">
                <a:latin typeface="NTFPreCursivefk" panose="03000400000000000000" pitchFamily="66" charset="0"/>
              </a:rPr>
              <a:t>Fieldwork: </a:t>
            </a:r>
            <a:r>
              <a:rPr lang="en-GB" sz="2200" dirty="0">
                <a:latin typeface="NTFPreCursivefk" panose="03000400000000000000" pitchFamily="66" charset="0"/>
              </a:rPr>
              <a:t>Children will collect, discuss and analyse a range of data gathered through fieldwork which will deepen their understanding of geographical processes.</a:t>
            </a:r>
          </a:p>
          <a:p>
            <a:endParaRPr lang="en-GB" sz="2200" dirty="0"/>
          </a:p>
        </p:txBody>
      </p:sp>
    </p:spTree>
    <p:extLst>
      <p:ext uri="{BB962C8B-B14F-4D97-AF65-F5344CB8AC3E}">
        <p14:creationId xmlns:p14="http://schemas.microsoft.com/office/powerpoint/2010/main" val="1419276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383352" y="181957"/>
            <a:ext cx="9613998" cy="584775"/>
          </a:xfrm>
          <a:prstGeom prst="rect">
            <a:avLst/>
          </a:prstGeom>
        </p:spPr>
        <p:txBody>
          <a:bodyPr wrap="square" lIns="91440" tIns="45720" rIns="91440" bIns="45720" anchor="t">
            <a:spAutoFit/>
          </a:bodyPr>
          <a:lstStyle/>
          <a:p>
            <a:r>
              <a:rPr lang="en-GB" sz="3200" b="1" dirty="0">
                <a:latin typeface="NTFPreCursivefk" panose="03000400000000000000" pitchFamily="66" charset="0"/>
                <a:cs typeface="Calibri"/>
              </a:rPr>
              <a:t>The Big Ideas</a:t>
            </a:r>
          </a:p>
        </p:txBody>
      </p:sp>
      <p:pic>
        <p:nvPicPr>
          <p:cNvPr id="11" name="Picture 10">
            <a:extLst>
              <a:ext uri="{FF2B5EF4-FFF2-40B4-BE49-F238E27FC236}">
                <a16:creationId xmlns:a16="http://schemas.microsoft.com/office/drawing/2014/main" id="{5EBC18A6-EC6F-42BB-8FEB-7A3EFEFC956F}"/>
              </a:ext>
            </a:extLst>
          </p:cNvPr>
          <p:cNvPicPr>
            <a:picLocks noChangeAspect="1"/>
          </p:cNvPicPr>
          <p:nvPr/>
        </p:nvPicPr>
        <p:blipFill>
          <a:blip r:embed="rId3"/>
          <a:stretch>
            <a:fillRect/>
          </a:stretch>
        </p:blipFill>
        <p:spPr>
          <a:xfrm>
            <a:off x="161778" y="137845"/>
            <a:ext cx="1828800" cy="1435879"/>
          </a:xfrm>
          <a:prstGeom prst="rect">
            <a:avLst/>
          </a:prstGeom>
        </p:spPr>
      </p:pic>
      <p:sp>
        <p:nvSpPr>
          <p:cNvPr id="6" name="Rectangle 5"/>
          <p:cNvSpPr/>
          <p:nvPr/>
        </p:nvSpPr>
        <p:spPr>
          <a:xfrm>
            <a:off x="2383352" y="766732"/>
            <a:ext cx="9296030" cy="1107996"/>
          </a:xfrm>
          <a:prstGeom prst="rect">
            <a:avLst/>
          </a:prstGeom>
        </p:spPr>
        <p:txBody>
          <a:bodyPr wrap="square">
            <a:spAutoFit/>
          </a:bodyPr>
          <a:lstStyle/>
          <a:p>
            <a:pPr>
              <a:buSzPct val="100000"/>
            </a:pPr>
            <a:r>
              <a:rPr lang="en-GB" sz="2200" dirty="0">
                <a:latin typeface="NTFPreCursivefk" panose="03000400000000000000" pitchFamily="66" charset="0"/>
              </a:rPr>
              <a:t>Each module begins with the sharing of The Big Idea. This gives the children an overview of what they will be learning in each year group and how this module fits within this. It also shows how each lesson fits within the module sequence.</a:t>
            </a:r>
          </a:p>
        </p:txBody>
      </p:sp>
      <p:pic>
        <p:nvPicPr>
          <p:cNvPr id="3" name="Picture 2"/>
          <p:cNvPicPr>
            <a:picLocks noChangeAspect="1"/>
          </p:cNvPicPr>
          <p:nvPr/>
        </p:nvPicPr>
        <p:blipFill>
          <a:blip r:embed="rId4"/>
          <a:stretch>
            <a:fillRect/>
          </a:stretch>
        </p:blipFill>
        <p:spPr>
          <a:xfrm>
            <a:off x="3836685" y="2061196"/>
            <a:ext cx="6166297" cy="4711124"/>
          </a:xfrm>
          <a:prstGeom prst="rect">
            <a:avLst/>
          </a:prstGeom>
        </p:spPr>
      </p:pic>
    </p:spTree>
    <p:extLst>
      <p:ext uri="{BB962C8B-B14F-4D97-AF65-F5344CB8AC3E}">
        <p14:creationId xmlns:p14="http://schemas.microsoft.com/office/powerpoint/2010/main" val="1531205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383352" y="181957"/>
            <a:ext cx="9613998" cy="830997"/>
          </a:xfrm>
          <a:prstGeom prst="rect">
            <a:avLst/>
          </a:prstGeom>
        </p:spPr>
        <p:txBody>
          <a:bodyPr wrap="square" lIns="91440" tIns="45720" rIns="91440" bIns="45720" anchor="t">
            <a:spAutoFit/>
          </a:bodyPr>
          <a:lstStyle/>
          <a:p>
            <a:r>
              <a:rPr lang="en-GB" sz="2400" dirty="0">
                <a:latin typeface="NTFPreCursivefk" panose="03000400000000000000" pitchFamily="66" charset="0"/>
                <a:cs typeface="Calibri"/>
              </a:rPr>
              <a:t>National Curriculum objectives and how these links to prior learning are evident at the beginning of every module.</a:t>
            </a:r>
          </a:p>
        </p:txBody>
      </p:sp>
      <p:pic>
        <p:nvPicPr>
          <p:cNvPr id="14" name="Picture 13">
            <a:extLst>
              <a:ext uri="{FF2B5EF4-FFF2-40B4-BE49-F238E27FC236}">
                <a16:creationId xmlns:a16="http://schemas.microsoft.com/office/drawing/2014/main" id="{2E1D8890-9EE3-43A3-8322-053346895D08}"/>
              </a:ext>
            </a:extLst>
          </p:cNvPr>
          <p:cNvPicPr>
            <a:picLocks noChangeAspect="1"/>
          </p:cNvPicPr>
          <p:nvPr/>
        </p:nvPicPr>
        <p:blipFill>
          <a:blip r:embed="rId3"/>
          <a:stretch>
            <a:fillRect/>
          </a:stretch>
        </p:blipFill>
        <p:spPr>
          <a:xfrm>
            <a:off x="161778" y="137845"/>
            <a:ext cx="1828800" cy="1435879"/>
          </a:xfrm>
          <a:prstGeom prst="rect">
            <a:avLst/>
          </a:prstGeom>
        </p:spPr>
      </p:pic>
      <p:sp>
        <p:nvSpPr>
          <p:cNvPr id="6" name="TextBox 5">
            <a:extLst>
              <a:ext uri="{FF2B5EF4-FFF2-40B4-BE49-F238E27FC236}">
                <a16:creationId xmlns:a16="http://schemas.microsoft.com/office/drawing/2014/main" id="{708EAA9B-B7D1-4A1F-A36A-69C643869E6E}"/>
              </a:ext>
            </a:extLst>
          </p:cNvPr>
          <p:cNvSpPr txBox="1"/>
          <p:nvPr/>
        </p:nvSpPr>
        <p:spPr>
          <a:xfrm>
            <a:off x="2383352" y="5553849"/>
            <a:ext cx="2642959" cy="707886"/>
          </a:xfrm>
          <a:prstGeom prst="rect">
            <a:avLst/>
          </a:prstGeom>
          <a:noFill/>
          <a:ln>
            <a:solidFill>
              <a:schemeClr val="tx1"/>
            </a:solidFill>
          </a:ln>
        </p:spPr>
        <p:txBody>
          <a:bodyPr wrap="square" lIns="91440" tIns="45720" rIns="91440" bIns="45720" rtlCol="0" anchor="t">
            <a:spAutoFit/>
          </a:bodyPr>
          <a:lstStyle/>
          <a:p>
            <a:r>
              <a:rPr lang="en-GB" sz="2000" dirty="0">
                <a:latin typeface="NTFPreCursivefk" panose="03000400000000000000" pitchFamily="66" charset="0"/>
                <a:cs typeface="Calibri"/>
              </a:rPr>
              <a:t>A Year 1 module building on prior learning in EYFS.</a:t>
            </a:r>
          </a:p>
        </p:txBody>
      </p:sp>
      <p:cxnSp>
        <p:nvCxnSpPr>
          <p:cNvPr id="9" name="Straight Arrow Connector 8"/>
          <p:cNvCxnSpPr/>
          <p:nvPr/>
        </p:nvCxnSpPr>
        <p:spPr>
          <a:xfrm flipV="1">
            <a:off x="3605641" y="4175947"/>
            <a:ext cx="1303542" cy="1249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4909183" y="1432088"/>
            <a:ext cx="6753225" cy="3752850"/>
          </a:xfrm>
          <a:prstGeom prst="rect">
            <a:avLst/>
          </a:prstGeom>
        </p:spPr>
      </p:pic>
    </p:spTree>
    <p:extLst>
      <p:ext uri="{BB962C8B-B14F-4D97-AF65-F5344CB8AC3E}">
        <p14:creationId xmlns:p14="http://schemas.microsoft.com/office/powerpoint/2010/main" val="201678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1A170186-88E1-408C-AAE6-48F2472C21F5}"/>
              </a:ext>
            </a:extLst>
          </p:cNvPr>
          <p:cNvSpPr/>
          <p:nvPr/>
        </p:nvSpPr>
        <p:spPr>
          <a:xfrm>
            <a:off x="2412107" y="268222"/>
            <a:ext cx="9613998" cy="3077766"/>
          </a:xfrm>
          <a:prstGeom prst="rect">
            <a:avLst/>
          </a:prstGeom>
        </p:spPr>
        <p:txBody>
          <a:bodyPr wrap="square" lIns="91440" tIns="45720" rIns="91440" bIns="45720" anchor="t">
            <a:spAutoFit/>
          </a:bodyPr>
          <a:lstStyle/>
          <a:p>
            <a:r>
              <a:rPr lang="en-GB" sz="2800" b="1" dirty="0">
                <a:latin typeface="NTFPreCursivefk" panose="03000400000000000000" pitchFamily="66" charset="0"/>
                <a:cs typeface="Calibri"/>
              </a:rPr>
              <a:t>Development of Geography skills</a:t>
            </a:r>
          </a:p>
          <a:p>
            <a:endParaRPr lang="en-GB" sz="2800" dirty="0">
              <a:latin typeface="NTFPreCursivefk" panose="03000400000000000000" pitchFamily="66" charset="0"/>
              <a:cs typeface="Calibri"/>
            </a:endParaRPr>
          </a:p>
          <a:p>
            <a:r>
              <a:rPr lang="en-GB" sz="2200" dirty="0">
                <a:latin typeface="NTFPreCursivefk" panose="03000400000000000000" pitchFamily="66" charset="0"/>
                <a:cs typeface="Calibri"/>
              </a:rPr>
              <a:t>As well as ensuring pupils are taught key knowledge, each module is designed to offer pupils the opportunity to develop their skills as a Geographer. </a:t>
            </a:r>
            <a:r>
              <a:rPr lang="en-US" sz="2200" dirty="0">
                <a:latin typeface="NTFPreCursivefk" panose="03000400000000000000" pitchFamily="66" charset="0"/>
                <a:cs typeface="Calibri"/>
              </a:rPr>
              <a:t>The skills are identified on each of our modules for both Key Stage 1 and Key Stage 2.  It is clear which of the objectives are being taught throughout a specific module which ensures full coverage and allows for skills to be built upon</a:t>
            </a:r>
            <a:r>
              <a:rPr lang="en-US" sz="2200" dirty="0">
                <a:cs typeface="Calibri"/>
              </a:rPr>
              <a:t>.</a:t>
            </a:r>
          </a:p>
          <a:p>
            <a:endParaRPr lang="en-GB" sz="2800" dirty="0">
              <a:latin typeface="Sassoon Penpals Joined" panose="02000400000000000000" pitchFamily="50" charset="0"/>
            </a:endParaRPr>
          </a:p>
        </p:txBody>
      </p:sp>
      <p:sp>
        <p:nvSpPr>
          <p:cNvPr id="17" name="Rectangle 16">
            <a:extLst>
              <a:ext uri="{FF2B5EF4-FFF2-40B4-BE49-F238E27FC236}">
                <a16:creationId xmlns:a16="http://schemas.microsoft.com/office/drawing/2014/main" id="{FC0A9D22-8980-4A01-A706-9E3E5F126428}"/>
              </a:ext>
            </a:extLst>
          </p:cNvPr>
          <p:cNvSpPr/>
          <p:nvPr/>
        </p:nvSpPr>
        <p:spPr>
          <a:xfrm>
            <a:off x="3584327" y="3615588"/>
            <a:ext cx="2571053" cy="369332"/>
          </a:xfrm>
          <a:prstGeom prst="rect">
            <a:avLst/>
          </a:prstGeom>
        </p:spPr>
        <p:txBody>
          <a:bodyPr wrap="square" lIns="91440" tIns="45720" rIns="91440" bIns="45720" anchor="t">
            <a:spAutoFit/>
          </a:bodyPr>
          <a:lstStyle/>
          <a:p>
            <a:endParaRPr lang="en-US" dirty="0">
              <a:latin typeface="Sassoon Penpals Joined" panose="02000400000000000000" pitchFamily="50" charset="0"/>
            </a:endParaRPr>
          </a:p>
        </p:txBody>
      </p:sp>
      <p:sp>
        <p:nvSpPr>
          <p:cNvPr id="18" name="Rectangle 17">
            <a:extLst>
              <a:ext uri="{FF2B5EF4-FFF2-40B4-BE49-F238E27FC236}">
                <a16:creationId xmlns:a16="http://schemas.microsoft.com/office/drawing/2014/main" id="{935865CD-6996-4D84-9082-36048F49E249}"/>
              </a:ext>
            </a:extLst>
          </p:cNvPr>
          <p:cNvSpPr/>
          <p:nvPr/>
        </p:nvSpPr>
        <p:spPr>
          <a:xfrm>
            <a:off x="7950032" y="3427988"/>
            <a:ext cx="3543947" cy="400110"/>
          </a:xfrm>
          <a:prstGeom prst="rect">
            <a:avLst/>
          </a:prstGeom>
        </p:spPr>
        <p:txBody>
          <a:bodyPr wrap="square" lIns="91440" tIns="45720" rIns="91440" bIns="45720" anchor="t">
            <a:spAutoFit/>
          </a:bodyPr>
          <a:lstStyle/>
          <a:p>
            <a:endParaRPr lang="en-GB" sz="2000" dirty="0">
              <a:latin typeface="Calibri"/>
              <a:cs typeface="Calibri"/>
            </a:endParaRPr>
          </a:p>
        </p:txBody>
      </p:sp>
      <p:pic>
        <p:nvPicPr>
          <p:cNvPr id="13" name="Picture 12">
            <a:extLst>
              <a:ext uri="{FF2B5EF4-FFF2-40B4-BE49-F238E27FC236}">
                <a16:creationId xmlns:a16="http://schemas.microsoft.com/office/drawing/2014/main" id="{51EFA25A-872F-4F02-AEF6-F0AFBE894968}"/>
              </a:ext>
            </a:extLst>
          </p:cNvPr>
          <p:cNvPicPr>
            <a:picLocks noChangeAspect="1"/>
          </p:cNvPicPr>
          <p:nvPr/>
        </p:nvPicPr>
        <p:blipFill>
          <a:blip r:embed="rId3"/>
          <a:stretch>
            <a:fillRect/>
          </a:stretch>
        </p:blipFill>
        <p:spPr>
          <a:xfrm>
            <a:off x="161778" y="137845"/>
            <a:ext cx="1828800" cy="1435879"/>
          </a:xfrm>
          <a:prstGeom prst="rect">
            <a:avLst/>
          </a:prstGeom>
        </p:spPr>
      </p:pic>
      <p:sp>
        <p:nvSpPr>
          <p:cNvPr id="10" name="TextBox 9">
            <a:extLst>
              <a:ext uri="{FF2B5EF4-FFF2-40B4-BE49-F238E27FC236}">
                <a16:creationId xmlns:a16="http://schemas.microsoft.com/office/drawing/2014/main" id="{5722A830-C0EC-4262-B777-BB8FFF63C10A}"/>
              </a:ext>
            </a:extLst>
          </p:cNvPr>
          <p:cNvSpPr txBox="1"/>
          <p:nvPr/>
        </p:nvSpPr>
        <p:spPr>
          <a:xfrm>
            <a:off x="2338955" y="3405132"/>
            <a:ext cx="3045126"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NTFPreCursivefk" panose="03000400000000000000" pitchFamily="66" charset="0"/>
                <a:ea typeface="+mn-lt"/>
                <a:cs typeface="+mn-lt"/>
              </a:rPr>
              <a:t>Example of skills in Year 1 – Continents and Oceans, UK  </a:t>
            </a:r>
            <a:endParaRPr lang="en-GB" dirty="0">
              <a:latin typeface="NTFPreCursivefk" panose="03000400000000000000" pitchFamily="66" charset="0"/>
              <a:ea typeface="+mn-lt"/>
              <a:cs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397" y="4604957"/>
            <a:ext cx="650557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3584327" y="4051463"/>
            <a:ext cx="1115689" cy="553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74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533423" y="306870"/>
            <a:ext cx="9394608" cy="1754326"/>
          </a:xfrm>
          <a:prstGeom prst="rect">
            <a:avLst/>
          </a:prstGeom>
          <a:noFill/>
        </p:spPr>
        <p:txBody>
          <a:bodyPr wrap="square" lIns="91440" tIns="45720" rIns="91440" bIns="45720" rtlCol="0" anchor="t">
            <a:spAutoFit/>
          </a:bodyPr>
          <a:lstStyle/>
          <a:p>
            <a:r>
              <a:rPr lang="en-GB" sz="3600" b="1" dirty="0">
                <a:latin typeface="NTFPreCursivefk" panose="03000400000000000000" pitchFamily="66" charset="0"/>
              </a:rPr>
              <a:t>Cumulative Quizzing Model (Supporting Cognitive Load)</a:t>
            </a:r>
            <a:endParaRPr lang="en-US" sz="3600" b="1" dirty="0">
              <a:latin typeface="NTFPreCursivefk" panose="03000400000000000000" pitchFamily="66" charset="0"/>
              <a:cs typeface="Calibri"/>
            </a:endParaRPr>
          </a:p>
          <a:p>
            <a:endParaRPr lang="en-GB" sz="3600" b="1" dirty="0">
              <a:latin typeface="NTFPreCursivefk" panose="03000400000000000000" pitchFamily="66" charset="0"/>
              <a:cs typeface="Calibri"/>
            </a:endParaRPr>
          </a:p>
          <a:p>
            <a:endParaRPr lang="en-GB" sz="3600" dirty="0">
              <a:latin typeface="NTFPreCursivefk" panose="03000400000000000000" pitchFamily="66" charset="0"/>
              <a:cs typeface="Calibri"/>
            </a:endParaRPr>
          </a:p>
        </p:txBody>
      </p:sp>
      <p:pic>
        <p:nvPicPr>
          <p:cNvPr id="11" name="Picture 10">
            <a:extLst>
              <a:ext uri="{FF2B5EF4-FFF2-40B4-BE49-F238E27FC236}">
                <a16:creationId xmlns:a16="http://schemas.microsoft.com/office/drawing/2014/main" id="{CFFEF469-6CDF-4642-8DD6-12308B185CA7}"/>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p:cNvSpPr/>
          <p:nvPr/>
        </p:nvSpPr>
        <p:spPr>
          <a:xfrm>
            <a:off x="2610205" y="2061196"/>
            <a:ext cx="8542615" cy="2462213"/>
          </a:xfrm>
          <a:prstGeom prst="rect">
            <a:avLst/>
          </a:prstGeom>
        </p:spPr>
        <p:txBody>
          <a:bodyPr wrap="square">
            <a:spAutoFit/>
          </a:bodyPr>
          <a:lstStyle/>
          <a:p>
            <a:r>
              <a:rPr lang="en-GB" sz="2200" dirty="0">
                <a:latin typeface="NTFPreCursivefk" panose="03000400000000000000" pitchFamily="66" charset="0"/>
                <a:cs typeface="Calibri"/>
              </a:rPr>
              <a:t>Pupils are given opportunities to retrieve their knowledge at regular intervals throughout the unit through a 'teach – test – teach – test' model.  The aim of this model is to reinforce and revisit previously taught knowledge and vocabulary using multiple choice quizzes.</a:t>
            </a:r>
          </a:p>
          <a:p>
            <a:r>
              <a:rPr lang="en-GB" sz="2200" dirty="0">
                <a:latin typeface="NTFPreCursivefk" panose="03000400000000000000" pitchFamily="66" charset="0"/>
                <a:cs typeface="Calibri"/>
              </a:rPr>
              <a:t> </a:t>
            </a:r>
          </a:p>
          <a:p>
            <a:r>
              <a:rPr lang="en-GB" sz="2200" dirty="0">
                <a:latin typeface="NTFPreCursivefk" panose="03000400000000000000" pitchFamily="66" charset="0"/>
                <a:cs typeface="Calibri"/>
              </a:rPr>
              <a:t>Prior learning will be revisited at the start of every lesson, checking recall of previous lessons. This could be verbally, in books or via </a:t>
            </a:r>
            <a:r>
              <a:rPr lang="en-GB" sz="2200" dirty="0" err="1">
                <a:latin typeface="NTFPreCursivefk" panose="03000400000000000000" pitchFamily="66" charset="0"/>
                <a:cs typeface="Calibri"/>
              </a:rPr>
              <a:t>Socrative</a:t>
            </a:r>
            <a:r>
              <a:rPr lang="en-GB" sz="2200" dirty="0">
                <a:latin typeface="NTFPreCursivefk" panose="03000400000000000000" pitchFamily="66" charset="0"/>
                <a:cs typeface="Calibri"/>
              </a:rPr>
              <a:t>.</a:t>
            </a:r>
          </a:p>
        </p:txBody>
      </p:sp>
    </p:spTree>
    <p:extLst>
      <p:ext uri="{BB962C8B-B14F-4D97-AF65-F5344CB8AC3E}">
        <p14:creationId xmlns:p14="http://schemas.microsoft.com/office/powerpoint/2010/main" val="2767900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576555" y="294802"/>
            <a:ext cx="9394608" cy="2123658"/>
          </a:xfrm>
          <a:prstGeom prst="rect">
            <a:avLst/>
          </a:prstGeom>
          <a:noFill/>
        </p:spPr>
        <p:txBody>
          <a:bodyPr wrap="square" lIns="91440" tIns="45720" rIns="91440" bIns="45720" rtlCol="0" anchor="t">
            <a:spAutoFit/>
          </a:bodyPr>
          <a:lstStyle/>
          <a:p>
            <a:r>
              <a:rPr lang="en-GB" sz="3600" b="1" dirty="0">
                <a:latin typeface="NTFPreCursivefk" panose="03000400000000000000" pitchFamily="66" charset="0"/>
              </a:rPr>
              <a:t>Cumulative Quizzing Model (Supporting Cognitive Load)</a:t>
            </a:r>
            <a:endParaRPr lang="en-US" sz="3600" b="1" dirty="0">
              <a:latin typeface="NTFPreCursivefk" panose="03000400000000000000" pitchFamily="66" charset="0"/>
              <a:cs typeface="Calibri"/>
            </a:endParaRPr>
          </a:p>
          <a:p>
            <a:endParaRPr lang="en-US" sz="2400" b="1" dirty="0">
              <a:latin typeface="NTFPreCursivefk" panose="03000400000000000000" pitchFamily="66" charset="0"/>
              <a:cs typeface="Calibri"/>
            </a:endParaRPr>
          </a:p>
          <a:p>
            <a:r>
              <a:rPr lang="en-US" sz="2400" b="1" dirty="0">
                <a:latin typeface="NTFPreCursivefk" panose="03000400000000000000" pitchFamily="66" charset="0"/>
                <a:cs typeface="Calibri"/>
              </a:rPr>
              <a:t>All plans are accompanied by a quiz which is clearly linked to previous learning. </a:t>
            </a:r>
            <a:endParaRPr lang="en-GB" sz="2400" b="1" dirty="0">
              <a:cs typeface="Calibri"/>
            </a:endParaRPr>
          </a:p>
          <a:p>
            <a:endParaRPr lang="en-GB" sz="2400" dirty="0">
              <a:cs typeface="Calibri"/>
            </a:endParaRPr>
          </a:p>
          <a:p>
            <a:endParaRPr lang="en-GB" sz="2400" dirty="0">
              <a:cs typeface="Calibri"/>
            </a:endParaRPr>
          </a:p>
        </p:txBody>
      </p:sp>
      <p:pic>
        <p:nvPicPr>
          <p:cNvPr id="12" name="Picture 11">
            <a:extLst>
              <a:ext uri="{FF2B5EF4-FFF2-40B4-BE49-F238E27FC236}">
                <a16:creationId xmlns:a16="http://schemas.microsoft.com/office/drawing/2014/main" id="{934297FB-ADC8-407B-AF03-48DA67EB1FF4}"/>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6" name="Picture 5">
            <a:extLst>
              <a:ext uri="{FF2B5EF4-FFF2-40B4-BE49-F238E27FC236}">
                <a16:creationId xmlns:a16="http://schemas.microsoft.com/office/drawing/2014/main" id="{CB6403FC-F00C-4804-B56D-DC4D16EC081B}"/>
              </a:ext>
            </a:extLst>
          </p:cNvPr>
          <p:cNvPicPr>
            <a:picLocks noChangeAspect="1"/>
          </p:cNvPicPr>
          <p:nvPr/>
        </p:nvPicPr>
        <p:blipFill>
          <a:blip r:embed="rId4"/>
          <a:stretch>
            <a:fillRect/>
          </a:stretch>
        </p:blipFill>
        <p:spPr>
          <a:xfrm>
            <a:off x="8343363" y="1929712"/>
            <a:ext cx="3848637" cy="4305901"/>
          </a:xfrm>
          <a:prstGeom prst="rect">
            <a:avLst/>
          </a:prstGeom>
        </p:spPr>
      </p:pic>
      <p:pic>
        <p:nvPicPr>
          <p:cNvPr id="9" name="Picture 8">
            <a:extLst>
              <a:ext uri="{FF2B5EF4-FFF2-40B4-BE49-F238E27FC236}">
                <a16:creationId xmlns:a16="http://schemas.microsoft.com/office/drawing/2014/main" id="{3C8F0EE5-6C10-4D95-88C2-95B22AC7B012}"/>
              </a:ext>
            </a:extLst>
          </p:cNvPr>
          <p:cNvPicPr>
            <a:picLocks noChangeAspect="1"/>
          </p:cNvPicPr>
          <p:nvPr/>
        </p:nvPicPr>
        <p:blipFill>
          <a:blip r:embed="rId5"/>
          <a:stretch>
            <a:fillRect/>
          </a:stretch>
        </p:blipFill>
        <p:spPr>
          <a:xfrm>
            <a:off x="2232157" y="2061196"/>
            <a:ext cx="6015540" cy="3130037"/>
          </a:xfrm>
          <a:prstGeom prst="rect">
            <a:avLst/>
          </a:prstGeom>
        </p:spPr>
      </p:pic>
      <p:sp>
        <p:nvSpPr>
          <p:cNvPr id="10" name="Arrow: Right 11">
            <a:extLst>
              <a:ext uri="{FF2B5EF4-FFF2-40B4-BE49-F238E27FC236}">
                <a16:creationId xmlns:a16="http://schemas.microsoft.com/office/drawing/2014/main" id="{61817988-63CB-4306-AC08-FC361D07A665}"/>
              </a:ext>
            </a:extLst>
          </p:cNvPr>
          <p:cNvSpPr/>
          <p:nvPr/>
        </p:nvSpPr>
        <p:spPr>
          <a:xfrm>
            <a:off x="7317239" y="3193465"/>
            <a:ext cx="1010962" cy="635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971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563639" y="649770"/>
            <a:ext cx="9365852" cy="7263527"/>
          </a:xfrm>
          <a:prstGeom prst="rect">
            <a:avLst/>
          </a:prstGeom>
          <a:noFill/>
        </p:spPr>
        <p:txBody>
          <a:bodyPr wrap="square" lIns="91440" tIns="45720" rIns="91440" bIns="45720" rtlCol="0" anchor="t">
            <a:spAutoFit/>
          </a:bodyPr>
          <a:lstStyle/>
          <a:p>
            <a:r>
              <a:rPr lang="en-GB" sz="4400" b="1" dirty="0">
                <a:latin typeface="NTFPreCursivefk" panose="03000400000000000000" pitchFamily="66" charset="0"/>
              </a:rPr>
              <a:t>Minimum lesson expectations</a:t>
            </a:r>
          </a:p>
          <a:p>
            <a:endParaRPr lang="en-GB" sz="2800" b="1" dirty="0">
              <a:latin typeface="NTFPreCursivefk" panose="03000400000000000000" pitchFamily="66" charset="0"/>
              <a:cs typeface="Calibri"/>
            </a:endParaRPr>
          </a:p>
          <a:p>
            <a:pPr marL="457200" indent="-457200">
              <a:buFont typeface="Arial"/>
              <a:buChar char="•"/>
            </a:pPr>
            <a:r>
              <a:rPr lang="en-GB" sz="2400" dirty="0">
                <a:latin typeface="NTFPreCursivefk" panose="03000400000000000000" pitchFamily="66" charset="0"/>
                <a:cs typeface="Calibri"/>
              </a:rPr>
              <a:t>Knowledge strip are used to support learning. They are evident in books and  referred back to throughout the lesson</a:t>
            </a:r>
          </a:p>
          <a:p>
            <a:pPr marL="457200" indent="-457200">
              <a:buFont typeface="Arial"/>
              <a:buChar char="•"/>
            </a:pPr>
            <a:r>
              <a:rPr lang="en-GB" sz="2400" dirty="0">
                <a:latin typeface="NTFPreCursivefk" panose="03000400000000000000" pitchFamily="66" charset="0"/>
                <a:cs typeface="Calibri"/>
              </a:rPr>
              <a:t>Explicit teaching of vocabulary is planned for</a:t>
            </a:r>
          </a:p>
          <a:p>
            <a:pPr marL="457200" indent="-457200">
              <a:buFont typeface="Arial"/>
              <a:buChar char="•"/>
            </a:pPr>
            <a:r>
              <a:rPr lang="en-GB" sz="2400" dirty="0">
                <a:latin typeface="NTFPreCursivefk" panose="03000400000000000000" pitchFamily="66" charset="0"/>
                <a:cs typeface="Calibri"/>
              </a:rPr>
              <a:t>Opportunity is given throughout the lesson for the use of this subject specific vocabulary  </a:t>
            </a:r>
          </a:p>
          <a:p>
            <a:pPr marL="457200" indent="-457200">
              <a:buFont typeface="Arial"/>
              <a:buChar char="•"/>
            </a:pPr>
            <a:r>
              <a:rPr lang="en-GB" sz="2400" dirty="0">
                <a:latin typeface="NTFPreCursivefk" panose="03000400000000000000" pitchFamily="66" charset="0"/>
                <a:cs typeface="Calibri"/>
              </a:rPr>
              <a:t>Revisiting of prior learning through retrieval practice and quizzing</a:t>
            </a:r>
          </a:p>
          <a:p>
            <a:pPr marL="457200" indent="-457200">
              <a:buFont typeface="Arial"/>
              <a:buChar char="•"/>
            </a:pPr>
            <a:r>
              <a:rPr lang="en-GB" sz="2400" dirty="0">
                <a:latin typeface="NTFPreCursivefk" panose="03000400000000000000" pitchFamily="66" charset="0"/>
                <a:cs typeface="Calibri"/>
              </a:rPr>
              <a:t>Applying the skills targeted for the lesson </a:t>
            </a:r>
          </a:p>
          <a:p>
            <a:pPr marL="457200" indent="-457200">
              <a:buFont typeface="Arial"/>
              <a:buChar char="•"/>
            </a:pPr>
            <a:r>
              <a:rPr lang="en-GB" sz="2400" dirty="0">
                <a:latin typeface="NTFPreCursivefk" panose="03000400000000000000" pitchFamily="66" charset="0"/>
                <a:cs typeface="Calibri"/>
              </a:rPr>
              <a:t>Work to evidence learning in pupil's books</a:t>
            </a:r>
          </a:p>
          <a:p>
            <a:pPr marL="457200" indent="-457200">
              <a:buFont typeface="Arial"/>
              <a:buChar char="•"/>
            </a:pPr>
            <a:r>
              <a:rPr lang="en-GB" sz="2400" dirty="0">
                <a:latin typeface="NTFPreCursivefk" panose="03000400000000000000" pitchFamily="66" charset="0"/>
                <a:cs typeface="Calibri"/>
              </a:rPr>
              <a:t>Where appropriate conduct fieldwork experiments</a:t>
            </a:r>
          </a:p>
          <a:p>
            <a:pPr marL="457200" indent="-457200">
              <a:buFont typeface="Arial"/>
              <a:buChar char="•"/>
            </a:pPr>
            <a:r>
              <a:rPr lang="en-GB" sz="2400" dirty="0">
                <a:latin typeface="NTFPreCursivefk" panose="03000400000000000000" pitchFamily="66" charset="0"/>
                <a:ea typeface="+mn-lt"/>
                <a:cs typeface="+mn-lt"/>
              </a:rPr>
              <a:t>Further opportunities for reading may be given</a:t>
            </a:r>
          </a:p>
          <a:p>
            <a:pPr marL="457200" indent="-457200">
              <a:buFont typeface="Arial"/>
              <a:buChar char="•"/>
            </a:pPr>
            <a:endParaRPr lang="en-GB" sz="2200" dirty="0">
              <a:latin typeface="NTFPreCursivefk" panose="03000400000000000000" pitchFamily="66" charset="0"/>
              <a:cs typeface="Calibri"/>
            </a:endParaRPr>
          </a:p>
          <a:p>
            <a:endParaRPr lang="en-GB" sz="2200" b="1" dirty="0">
              <a:cs typeface="Calibri"/>
            </a:endParaRPr>
          </a:p>
          <a:p>
            <a:endParaRPr lang="en-GB" sz="2200" b="1" dirty="0">
              <a:cs typeface="Calibri"/>
            </a:endParaRPr>
          </a:p>
          <a:p>
            <a:endParaRPr lang="en-GB" sz="2200" dirty="0">
              <a:cs typeface="Calibri"/>
            </a:endParaRPr>
          </a:p>
          <a:p>
            <a:pPr marL="457200" indent="-457200">
              <a:buFont typeface="Arial"/>
              <a:buChar char="•"/>
            </a:pPr>
            <a:endParaRPr lang="en-GB" sz="2200" dirty="0">
              <a:cs typeface="Calibri"/>
            </a:endParaRPr>
          </a:p>
          <a:p>
            <a:endParaRPr lang="en-GB" sz="2200" b="1" dirty="0">
              <a:cs typeface="Calibri"/>
            </a:endParaRPr>
          </a:p>
          <a:p>
            <a:endParaRPr lang="en-GB" sz="2200" b="1" dirty="0">
              <a:cs typeface="Calibri"/>
            </a:endParaRPr>
          </a:p>
        </p:txBody>
      </p:sp>
      <p:pic>
        <p:nvPicPr>
          <p:cNvPr id="11" name="Picture 10">
            <a:extLst>
              <a:ext uri="{FF2B5EF4-FFF2-40B4-BE49-F238E27FC236}">
                <a16:creationId xmlns:a16="http://schemas.microsoft.com/office/drawing/2014/main" id="{D37556F3-9EED-40D5-BFCC-FD14BC5EB50B}"/>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173025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76331" y="238211"/>
            <a:ext cx="9423362" cy="4524315"/>
          </a:xfrm>
          <a:prstGeom prst="rect">
            <a:avLst/>
          </a:prstGeom>
          <a:noFill/>
        </p:spPr>
        <p:txBody>
          <a:bodyPr wrap="square" lIns="91440" tIns="45720" rIns="91440" bIns="45720" rtlCol="0" anchor="t">
            <a:spAutoFit/>
          </a:bodyPr>
          <a:lstStyle/>
          <a:p>
            <a:r>
              <a:rPr lang="en-GB" sz="3200" b="1" dirty="0">
                <a:latin typeface="NTFPreCursivefk" panose="03000400000000000000" pitchFamily="66" charset="0"/>
              </a:rPr>
              <a:t>Vocabulary</a:t>
            </a:r>
            <a:endParaRPr lang="en-GB" sz="3200" b="1" dirty="0">
              <a:latin typeface="NTFPreCursivefk" panose="03000400000000000000" pitchFamily="66" charset="0"/>
              <a:cs typeface="Calibri"/>
            </a:endParaRPr>
          </a:p>
          <a:p>
            <a:endParaRPr lang="en-GB" sz="2400" b="1" dirty="0">
              <a:latin typeface="NTFPreCursivefk" panose="03000400000000000000" pitchFamily="66" charset="0"/>
              <a:ea typeface="+mn-lt"/>
              <a:cs typeface="+mn-lt"/>
            </a:endParaRPr>
          </a:p>
          <a:p>
            <a:r>
              <a:rPr lang="en-US" sz="2000" u="sng" dirty="0">
                <a:latin typeface="NTFPreCursivefk" panose="03000400000000000000" pitchFamily="66" charset="0"/>
                <a:ea typeface="+mn-lt"/>
                <a:cs typeface="+mn-lt"/>
              </a:rPr>
              <a:t>EYFS</a:t>
            </a:r>
          </a:p>
          <a:p>
            <a:r>
              <a:rPr lang="en-US" sz="2000" dirty="0">
                <a:latin typeface="NTFPreCursivefk" panose="03000400000000000000" pitchFamily="66" charset="0"/>
                <a:ea typeface="+mn-lt"/>
                <a:cs typeface="+mn-lt"/>
              </a:rPr>
              <a:t>At Laureate, we want our children to have an expansive vocabulary and through teacher modelling and planning, children are given opportunity to use and apply appropriate vocabulary. </a:t>
            </a:r>
          </a:p>
          <a:p>
            <a:endParaRPr lang="en-US" sz="2000" u="sng" dirty="0">
              <a:latin typeface="NTFPreCursivefk" panose="03000400000000000000" pitchFamily="66" charset="0"/>
              <a:ea typeface="+mn-lt"/>
              <a:cs typeface="+mn-lt"/>
            </a:endParaRPr>
          </a:p>
          <a:p>
            <a:r>
              <a:rPr lang="en-GB" sz="2000" u="sng" dirty="0">
                <a:latin typeface="NTFPreCursivefk" panose="03000400000000000000" pitchFamily="66" charset="0"/>
              </a:rPr>
              <a:t>Years 1 – 6</a:t>
            </a:r>
            <a:endParaRPr lang="en-GB" sz="3200" dirty="0">
              <a:latin typeface="NTFPreCursivefk" panose="03000400000000000000" pitchFamily="66" charset="0"/>
              <a:cs typeface="Calibri"/>
            </a:endParaRPr>
          </a:p>
          <a:p>
            <a:r>
              <a:rPr lang="en-GB" sz="2000" dirty="0">
                <a:latin typeface="NTFPreCursivefk" panose="03000400000000000000" pitchFamily="66" charset="0"/>
                <a:cs typeface="Calibri"/>
              </a:rPr>
              <a:t>Vocabulary instruction is at the heart of the curriculum </a:t>
            </a:r>
          </a:p>
          <a:p>
            <a:r>
              <a:rPr lang="en-GB" sz="2000" dirty="0">
                <a:latin typeface="NTFPreCursivefk" panose="03000400000000000000" pitchFamily="66" charset="0"/>
                <a:cs typeface="Calibri"/>
              </a:rPr>
              <a:t>and subject specific words are incorporated in each module. </a:t>
            </a:r>
          </a:p>
          <a:p>
            <a:r>
              <a:rPr lang="en-GB" sz="2000" dirty="0">
                <a:latin typeface="NTFPreCursivefk" panose="03000400000000000000" pitchFamily="66" charset="0"/>
                <a:cs typeface="Calibri"/>
              </a:rPr>
              <a:t>These are taught explicitly to the children and used throughout</a:t>
            </a:r>
          </a:p>
          <a:p>
            <a:r>
              <a:rPr lang="en-GB" sz="2000" dirty="0">
                <a:latin typeface="NTFPreCursivefk" panose="03000400000000000000" pitchFamily="66" charset="0"/>
                <a:cs typeface="Calibri"/>
              </a:rPr>
              <a:t>the lessons.</a:t>
            </a:r>
            <a:endParaRPr lang="en-GB" sz="2000" b="1" dirty="0">
              <a:latin typeface="NTFPreCursivefk" panose="03000400000000000000" pitchFamily="66" charset="0"/>
              <a:cs typeface="Calibri"/>
            </a:endParaRPr>
          </a:p>
          <a:p>
            <a:endParaRPr lang="en-GB" sz="2400" u="sng" dirty="0">
              <a:latin typeface="NTFPreCursivefk" panose="03000400000000000000" pitchFamily="66" charset="0"/>
              <a:ea typeface="+mn-lt"/>
              <a:cs typeface="+mn-lt"/>
            </a:endParaRPr>
          </a:p>
          <a:p>
            <a:endParaRPr lang="en-GB" sz="2800" b="1" dirty="0">
              <a:cs typeface="Calibri"/>
            </a:endParaRPr>
          </a:p>
        </p:txBody>
      </p:sp>
      <p:pic>
        <p:nvPicPr>
          <p:cNvPr id="11" name="Picture 10">
            <a:extLst>
              <a:ext uri="{FF2B5EF4-FFF2-40B4-BE49-F238E27FC236}">
                <a16:creationId xmlns:a16="http://schemas.microsoft.com/office/drawing/2014/main" id="{68C759AB-48EA-41BB-A662-E9913AF8C0A8}"/>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9" name="Picture 8">
            <a:extLst>
              <a:ext uri="{FF2B5EF4-FFF2-40B4-BE49-F238E27FC236}">
                <a16:creationId xmlns:a16="http://schemas.microsoft.com/office/drawing/2014/main" id="{62DED453-B818-48D6-80D0-87608D599B57}"/>
              </a:ext>
            </a:extLst>
          </p:cNvPr>
          <p:cNvPicPr>
            <a:picLocks noChangeAspect="1"/>
          </p:cNvPicPr>
          <p:nvPr/>
        </p:nvPicPr>
        <p:blipFill>
          <a:blip r:embed="rId4"/>
          <a:stretch>
            <a:fillRect/>
          </a:stretch>
        </p:blipFill>
        <p:spPr>
          <a:xfrm>
            <a:off x="8504008" y="2570747"/>
            <a:ext cx="2720078" cy="3753564"/>
          </a:xfrm>
          <a:prstGeom prst="rect">
            <a:avLst/>
          </a:prstGeom>
        </p:spPr>
      </p:pic>
      <p:sp>
        <p:nvSpPr>
          <p:cNvPr id="10" name="TextBox 9">
            <a:extLst>
              <a:ext uri="{FF2B5EF4-FFF2-40B4-BE49-F238E27FC236}">
                <a16:creationId xmlns:a16="http://schemas.microsoft.com/office/drawing/2014/main" id="{53B4A8E6-2F01-407F-A355-B8990A1B87E1}"/>
              </a:ext>
            </a:extLst>
          </p:cNvPr>
          <p:cNvSpPr txBox="1"/>
          <p:nvPr/>
        </p:nvSpPr>
        <p:spPr>
          <a:xfrm>
            <a:off x="4101494" y="4910537"/>
            <a:ext cx="2743200" cy="147732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NTFPreCursivefk" panose="03000400000000000000" pitchFamily="66" charset="0"/>
              </a:rPr>
              <a:t>Vocabulary overview for a Year 5 Locating world countries and biomes module, including Tier 2 and 3 language as well as prefixes and suffixes.</a:t>
            </a:r>
          </a:p>
        </p:txBody>
      </p:sp>
      <p:cxnSp>
        <p:nvCxnSpPr>
          <p:cNvPr id="12" name="Straight Arrow Connector 11">
            <a:extLst>
              <a:ext uri="{FF2B5EF4-FFF2-40B4-BE49-F238E27FC236}">
                <a16:creationId xmlns:a16="http://schemas.microsoft.com/office/drawing/2014/main" id="{E8590B36-6AB8-46A4-AC48-BF773C4B9A35}"/>
              </a:ext>
            </a:extLst>
          </p:cNvPr>
          <p:cNvCxnSpPr/>
          <p:nvPr/>
        </p:nvCxnSpPr>
        <p:spPr>
          <a:xfrm flipV="1">
            <a:off x="5640388" y="4099842"/>
            <a:ext cx="2548941" cy="810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778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75914" y="639859"/>
            <a:ext cx="9380230" cy="1077218"/>
          </a:xfrm>
          <a:prstGeom prst="rect">
            <a:avLst/>
          </a:prstGeom>
          <a:noFill/>
        </p:spPr>
        <p:txBody>
          <a:bodyPr wrap="square" lIns="91440" tIns="45720" rIns="91440" bIns="45720" rtlCol="0" anchor="t">
            <a:spAutoFit/>
          </a:bodyPr>
          <a:lstStyle/>
          <a:p>
            <a:r>
              <a:rPr lang="en-GB" sz="3600" b="1" dirty="0">
                <a:latin typeface="NTFPreCursivefk" panose="03000400000000000000" pitchFamily="66" charset="0"/>
              </a:rPr>
              <a:t>Knowledge Organisers and Knowledge Notes</a:t>
            </a:r>
            <a:endParaRPr lang="en-GB" sz="3600" b="1" dirty="0">
              <a:latin typeface="NTFPreCursivefk" panose="03000400000000000000" pitchFamily="66" charset="0"/>
              <a:cs typeface="Calibri"/>
            </a:endParaRPr>
          </a:p>
          <a:p>
            <a:endParaRPr lang="en-GB" sz="2800" b="1" dirty="0">
              <a:cs typeface="Calibri"/>
            </a:endParaRPr>
          </a:p>
        </p:txBody>
      </p:sp>
      <p:pic>
        <p:nvPicPr>
          <p:cNvPr id="11" name="Picture 10">
            <a:extLst>
              <a:ext uri="{FF2B5EF4-FFF2-40B4-BE49-F238E27FC236}">
                <a16:creationId xmlns:a16="http://schemas.microsoft.com/office/drawing/2014/main" id="{7E8E1906-39A9-46A8-88E2-A81578105B79}"/>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p:cNvSpPr/>
          <p:nvPr/>
        </p:nvSpPr>
        <p:spPr>
          <a:xfrm>
            <a:off x="2578373" y="1644675"/>
            <a:ext cx="9175312" cy="3816429"/>
          </a:xfrm>
          <a:prstGeom prst="rect">
            <a:avLst/>
          </a:prstGeom>
        </p:spPr>
        <p:txBody>
          <a:bodyPr wrap="square">
            <a:spAutoFit/>
          </a:bodyPr>
          <a:lstStyle/>
          <a:p>
            <a:r>
              <a:rPr lang="en-GB" sz="2200" dirty="0">
                <a:latin typeface="NTFPreCursivefk" panose="03000400000000000000" pitchFamily="66" charset="0"/>
                <a:cs typeface="Calibri"/>
              </a:rPr>
              <a:t>Accompanying each module is a Knowledge Organiser which contains key vocabulary, information and concepts which all pupils are expected to understand and retain.  </a:t>
            </a:r>
          </a:p>
          <a:p>
            <a:endParaRPr lang="en-GB" sz="2200" dirty="0">
              <a:latin typeface="NTFPreCursivefk" panose="03000400000000000000" pitchFamily="66" charset="0"/>
              <a:cs typeface="Calibri"/>
            </a:endParaRPr>
          </a:p>
          <a:p>
            <a:r>
              <a:rPr lang="en-GB" sz="2200" dirty="0">
                <a:latin typeface="NTFPreCursivefk" panose="03000400000000000000" pitchFamily="66" charset="0"/>
                <a:cs typeface="Calibri"/>
              </a:rPr>
              <a:t>Knowledge Notes are the elaboration and detail which help pupils acquire the content of each module.  They support vocabulary and concept acquisition through a well-structured sequence that is cumulative.  Each Knowledge Note begins with questions that link back to the cumulative quizzing, focussing on key content to be learnt and understood.  </a:t>
            </a:r>
          </a:p>
          <a:p>
            <a:endParaRPr lang="en-GB" sz="2200" dirty="0">
              <a:latin typeface="NTFPreCursivefk" panose="03000400000000000000" pitchFamily="66" charset="0"/>
              <a:cs typeface="Calibri"/>
            </a:endParaRPr>
          </a:p>
          <a:p>
            <a:r>
              <a:rPr lang="en-GB" sz="2200" dirty="0">
                <a:latin typeface="NTFPreCursivefk" panose="03000400000000000000" pitchFamily="66" charset="0"/>
                <a:cs typeface="Calibri"/>
              </a:rPr>
              <a:t>Knowledge Organisers and Knowledge Notes are dual coded to provide pupils with visual calls to aid understanding and recall.  Knowledge Organisers and Knowledge Notes are referenced throughout each module. </a:t>
            </a:r>
          </a:p>
        </p:txBody>
      </p:sp>
    </p:spTree>
    <p:extLst>
      <p:ext uri="{BB962C8B-B14F-4D97-AF65-F5344CB8AC3E}">
        <p14:creationId xmlns:p14="http://schemas.microsoft.com/office/powerpoint/2010/main" val="642016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389650" y="136651"/>
            <a:ext cx="9380230" cy="1323439"/>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rPr>
              <a:t>Knowledge Organisers and Knowledge Notes</a:t>
            </a:r>
            <a:endParaRPr lang="en-GB" sz="2800" b="1" dirty="0">
              <a:latin typeface="NTFPreCursivefk" panose="03000400000000000000" pitchFamily="66" charset="0"/>
              <a:cs typeface="Calibri"/>
            </a:endParaRPr>
          </a:p>
          <a:p>
            <a:endParaRPr lang="en-GB" sz="2800" b="1" dirty="0">
              <a:cs typeface="Calibri"/>
            </a:endParaRPr>
          </a:p>
          <a:p>
            <a:endParaRPr lang="en-GB" sz="2400" dirty="0">
              <a:cs typeface="Calibri"/>
            </a:endParaRPr>
          </a:p>
        </p:txBody>
      </p:sp>
      <p:pic>
        <p:nvPicPr>
          <p:cNvPr id="13" name="Picture 12">
            <a:extLst>
              <a:ext uri="{FF2B5EF4-FFF2-40B4-BE49-F238E27FC236}">
                <a16:creationId xmlns:a16="http://schemas.microsoft.com/office/drawing/2014/main" id="{EF0A9F51-7A24-4FAF-919C-AAC800B8903C}"/>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2" name="Picture 1"/>
          <p:cNvPicPr>
            <a:picLocks noChangeAspect="1"/>
          </p:cNvPicPr>
          <p:nvPr/>
        </p:nvPicPr>
        <p:blipFill>
          <a:blip r:embed="rId4"/>
          <a:stretch>
            <a:fillRect/>
          </a:stretch>
        </p:blipFill>
        <p:spPr>
          <a:xfrm>
            <a:off x="3163738" y="1059960"/>
            <a:ext cx="3762375" cy="5219700"/>
          </a:xfrm>
          <a:prstGeom prst="rect">
            <a:avLst/>
          </a:prstGeom>
        </p:spPr>
      </p:pic>
      <p:pic>
        <p:nvPicPr>
          <p:cNvPr id="4" name="Picture 3"/>
          <p:cNvPicPr>
            <a:picLocks noChangeAspect="1"/>
          </p:cNvPicPr>
          <p:nvPr/>
        </p:nvPicPr>
        <p:blipFill>
          <a:blip r:embed="rId5"/>
          <a:stretch>
            <a:fillRect/>
          </a:stretch>
        </p:blipFill>
        <p:spPr>
          <a:xfrm>
            <a:off x="10102700" y="1059960"/>
            <a:ext cx="1171575" cy="5238750"/>
          </a:xfrm>
          <a:prstGeom prst="rect">
            <a:avLst/>
          </a:prstGeom>
        </p:spPr>
      </p:pic>
      <p:sp>
        <p:nvSpPr>
          <p:cNvPr id="9" name="TextBox 8">
            <a:extLst>
              <a:ext uri="{FF2B5EF4-FFF2-40B4-BE49-F238E27FC236}">
                <a16:creationId xmlns:a16="http://schemas.microsoft.com/office/drawing/2014/main" id="{4A559E98-0290-4829-991B-0F72377713E1}"/>
              </a:ext>
            </a:extLst>
          </p:cNvPr>
          <p:cNvSpPr txBox="1"/>
          <p:nvPr/>
        </p:nvSpPr>
        <p:spPr>
          <a:xfrm>
            <a:off x="7398588" y="1848929"/>
            <a:ext cx="2110596" cy="70788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NTFPreCursivefk" panose="03000400000000000000" pitchFamily="66" charset="0"/>
              </a:rPr>
              <a:t>Year 3 Knowledge Organiser</a:t>
            </a:r>
            <a:endParaRPr lang="en-US" sz="2000" dirty="0">
              <a:latin typeface="NTFPreCursivefk" panose="03000400000000000000" pitchFamily="66" charset="0"/>
              <a:cs typeface="Calibri"/>
            </a:endParaRPr>
          </a:p>
        </p:txBody>
      </p:sp>
      <p:sp>
        <p:nvSpPr>
          <p:cNvPr id="10" name="TextBox 9">
            <a:extLst>
              <a:ext uri="{FF2B5EF4-FFF2-40B4-BE49-F238E27FC236}">
                <a16:creationId xmlns:a16="http://schemas.microsoft.com/office/drawing/2014/main" id="{2A2A2E89-E5C8-45BE-9F77-F66FDD280B74}"/>
              </a:ext>
            </a:extLst>
          </p:cNvPr>
          <p:cNvSpPr txBox="1"/>
          <p:nvPr/>
        </p:nvSpPr>
        <p:spPr>
          <a:xfrm>
            <a:off x="7585493" y="4077419"/>
            <a:ext cx="2110596" cy="70788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NTFPreCursivefk" panose="03000400000000000000" pitchFamily="66" charset="0"/>
              </a:rPr>
              <a:t>Accompanying Year 3 Knowledge Note</a:t>
            </a:r>
            <a:endParaRPr lang="en-US" sz="2000" dirty="0">
              <a:latin typeface="NTFPreCursivefk" panose="03000400000000000000" pitchFamily="66" charset="0"/>
              <a:cs typeface="Calibri"/>
            </a:endParaRPr>
          </a:p>
        </p:txBody>
      </p:sp>
      <p:cxnSp>
        <p:nvCxnSpPr>
          <p:cNvPr id="11" name="Straight Arrow Connector 10">
            <a:extLst>
              <a:ext uri="{FF2B5EF4-FFF2-40B4-BE49-F238E27FC236}">
                <a16:creationId xmlns:a16="http://schemas.microsoft.com/office/drawing/2014/main" id="{B3DC5FB2-B0D9-4210-AC6F-85308A2E8BC6}"/>
              </a:ext>
            </a:extLst>
          </p:cNvPr>
          <p:cNvCxnSpPr/>
          <p:nvPr/>
        </p:nvCxnSpPr>
        <p:spPr>
          <a:xfrm flipV="1">
            <a:off x="8759952" y="2663226"/>
            <a:ext cx="1329180" cy="1414193"/>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9596412B-AD85-4949-ACD5-EFB5407ECA2E}"/>
              </a:ext>
            </a:extLst>
          </p:cNvPr>
          <p:cNvCxnSpPr>
            <a:cxnSpLocks/>
          </p:cNvCxnSpPr>
          <p:nvPr/>
        </p:nvCxnSpPr>
        <p:spPr>
          <a:xfrm flipH="1" flipV="1">
            <a:off x="6926113" y="1096092"/>
            <a:ext cx="992591" cy="752837"/>
          </a:xfrm>
          <a:prstGeom prst="straightConnector1">
            <a:avLst/>
          </a:prstGeom>
          <a:ln>
            <a:solidFill>
              <a:schemeClr val="accent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80639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668070" y="409696"/>
            <a:ext cx="5915287" cy="707886"/>
          </a:xfrm>
          <a:prstGeom prst="rect">
            <a:avLst/>
          </a:prstGeom>
          <a:noFill/>
        </p:spPr>
        <p:txBody>
          <a:bodyPr wrap="square" lIns="91440" tIns="45720" rIns="91440" bIns="45720" rtlCol="0" anchor="t">
            <a:spAutoFit/>
          </a:bodyPr>
          <a:lstStyle/>
          <a:p>
            <a:r>
              <a:rPr lang="en-GB" sz="4000" b="1" dirty="0">
                <a:latin typeface="NTFPreCursivefk" panose="03000400000000000000" pitchFamily="66" charset="0"/>
              </a:rPr>
              <a:t>Planning</a:t>
            </a:r>
            <a:r>
              <a:rPr lang="en-GB" sz="2800" b="1" dirty="0"/>
              <a:t> </a:t>
            </a:r>
            <a:endParaRPr lang="en-GB" sz="2800" b="1" dirty="0">
              <a:cs typeface="Calibri"/>
            </a:endParaRPr>
          </a:p>
        </p:txBody>
      </p:sp>
      <p:pic>
        <p:nvPicPr>
          <p:cNvPr id="11" name="Picture 10">
            <a:extLst>
              <a:ext uri="{FF2B5EF4-FFF2-40B4-BE49-F238E27FC236}">
                <a16:creationId xmlns:a16="http://schemas.microsoft.com/office/drawing/2014/main" id="{4B66A8CA-C3DF-4BFE-A8CA-E176963E7FD7}"/>
              </a:ext>
            </a:extLst>
          </p:cNvPr>
          <p:cNvPicPr>
            <a:picLocks noChangeAspect="1"/>
          </p:cNvPicPr>
          <p:nvPr/>
        </p:nvPicPr>
        <p:blipFill>
          <a:blip r:embed="rId3"/>
          <a:stretch>
            <a:fillRect/>
          </a:stretch>
        </p:blipFill>
        <p:spPr>
          <a:xfrm>
            <a:off x="161778" y="137845"/>
            <a:ext cx="1828800" cy="1435879"/>
          </a:xfrm>
          <a:prstGeom prst="rect">
            <a:avLst/>
          </a:prstGeom>
        </p:spPr>
      </p:pic>
      <p:sp>
        <p:nvSpPr>
          <p:cNvPr id="6" name="TextBox 5">
            <a:extLst>
              <a:ext uri="{FF2B5EF4-FFF2-40B4-BE49-F238E27FC236}">
                <a16:creationId xmlns:a16="http://schemas.microsoft.com/office/drawing/2014/main" id="{12AA302C-7899-4016-95EE-97CD33838DC8}"/>
              </a:ext>
            </a:extLst>
          </p:cNvPr>
          <p:cNvSpPr txBox="1"/>
          <p:nvPr/>
        </p:nvSpPr>
        <p:spPr>
          <a:xfrm>
            <a:off x="2409645" y="2533598"/>
            <a:ext cx="357103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NTFPreCursivefk" panose="03000400000000000000" pitchFamily="66" charset="0"/>
                <a:cs typeface="Calibri"/>
              </a:rPr>
              <a:t>Lesson planning is completed with the use of the suggested lesson sequence, in conjunction with content from the Knowledge Organisers.</a:t>
            </a:r>
          </a:p>
        </p:txBody>
      </p:sp>
      <p:pic>
        <p:nvPicPr>
          <p:cNvPr id="2" name="Picture 1"/>
          <p:cNvPicPr>
            <a:picLocks noChangeAspect="1"/>
          </p:cNvPicPr>
          <p:nvPr/>
        </p:nvPicPr>
        <p:blipFill>
          <a:blip r:embed="rId4"/>
          <a:stretch>
            <a:fillRect/>
          </a:stretch>
        </p:blipFill>
        <p:spPr>
          <a:xfrm>
            <a:off x="6228674" y="1720395"/>
            <a:ext cx="5442932" cy="4519963"/>
          </a:xfrm>
          <a:prstGeom prst="rect">
            <a:avLst/>
          </a:prstGeom>
        </p:spPr>
      </p:pic>
    </p:spTree>
    <p:extLst>
      <p:ext uri="{BB962C8B-B14F-4D97-AF65-F5344CB8AC3E}">
        <p14:creationId xmlns:p14="http://schemas.microsoft.com/office/powerpoint/2010/main" val="125675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a:spLocks noGrp="1"/>
          </p:cNvSpPr>
          <p:nvPr>
            <p:ph type="ctrTitle"/>
          </p:nvPr>
        </p:nvSpPr>
        <p:spPr>
          <a:xfrm>
            <a:off x="2266950" y="37151"/>
            <a:ext cx="9144000" cy="871538"/>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None/>
            </a:pPr>
            <a:r>
              <a:rPr lang="en-US" sz="4400" b="1" dirty="0">
                <a:latin typeface="NTFPreCursivefk" panose="03000400000000000000" pitchFamily="66" charset="0"/>
                <a:cs typeface="Calibri"/>
              </a:rPr>
              <a:t>Geography</a:t>
            </a:r>
            <a:endParaRPr lang="en-US" dirty="0">
              <a:latin typeface="NTFPreCursivefk" panose="03000400000000000000" pitchFamily="66" charset="0"/>
              <a:cs typeface="Calibri"/>
            </a:endParaRPr>
          </a:p>
        </p:txBody>
      </p:sp>
      <p:sp>
        <p:nvSpPr>
          <p:cNvPr id="112" name="Google Shape;112;p3"/>
          <p:cNvSpPr txBox="1">
            <a:spLocks noGrp="1"/>
          </p:cNvSpPr>
          <p:nvPr>
            <p:ph type="subTitle" idx="1"/>
          </p:nvPr>
        </p:nvSpPr>
        <p:spPr>
          <a:xfrm>
            <a:off x="2464324" y="689142"/>
            <a:ext cx="9727676" cy="5731195"/>
          </a:xfrm>
          <a:prstGeom prst="rect">
            <a:avLst/>
          </a:prstGeom>
          <a:noFill/>
          <a:ln>
            <a:noFill/>
          </a:ln>
        </p:spPr>
        <p:txBody>
          <a:bodyPr spcFirstLastPara="1" wrap="square" lIns="91425" tIns="45700" rIns="91425" bIns="45700" anchor="t" anchorCtr="0">
            <a:noAutofit/>
          </a:bodyPr>
          <a:lstStyle/>
          <a:p>
            <a:pPr marR="0" lvl="0" algn="l" rtl="0">
              <a:spcAft>
                <a:spcPts val="0"/>
              </a:spcAft>
              <a:buClr>
                <a:schemeClr val="dk1"/>
              </a:buClr>
              <a:buFont typeface="Arial"/>
              <a:buNone/>
            </a:pPr>
            <a:r>
              <a:rPr lang="en-US" sz="2800" b="1" dirty="0">
                <a:latin typeface="NTFPreCursivefk" panose="03000400000000000000" pitchFamily="66" charset="0"/>
                <a:cs typeface="Calibri"/>
                <a:sym typeface="Arial"/>
              </a:rPr>
              <a:t>Aims </a:t>
            </a:r>
            <a:r>
              <a:rPr lang="en-US" sz="2800" b="1" i="0" dirty="0">
                <a:latin typeface="NTFPreCursivefk" panose="03000400000000000000" pitchFamily="66" charset="0"/>
                <a:cs typeface="Calibri"/>
                <a:sym typeface="Arial"/>
              </a:rPr>
              <a:t>of </a:t>
            </a:r>
            <a:r>
              <a:rPr lang="en-US" sz="2800" b="1" dirty="0">
                <a:latin typeface="NTFPreCursivefk" panose="03000400000000000000" pitchFamily="66" charset="0"/>
                <a:cs typeface="Calibri"/>
                <a:sym typeface="Arial"/>
              </a:rPr>
              <a:t>the Geography Curriculum</a:t>
            </a:r>
            <a:endParaRPr lang="en-US" sz="2800" dirty="0">
              <a:latin typeface="NTFPreCursivefk" panose="03000400000000000000" pitchFamily="66" charset="0"/>
              <a:cs typeface="Calibri"/>
            </a:endParaRPr>
          </a:p>
          <a:p>
            <a:pPr algn="l"/>
            <a:r>
              <a:rPr lang="en-US" sz="2200" dirty="0">
                <a:latin typeface="NTFPreCursivefk" panose="03000400000000000000" pitchFamily="66" charset="0"/>
                <a:ea typeface="Arial"/>
                <a:cs typeface="Calibri"/>
                <a:sym typeface="Arial"/>
              </a:rPr>
              <a:t>The national curriculum for Geography aims </a:t>
            </a:r>
            <a:r>
              <a:rPr lang="en-US" sz="2200" b="0" i="0" u="none" strike="noStrike" cap="none" dirty="0">
                <a:latin typeface="NTFPreCursivefk" panose="03000400000000000000" pitchFamily="66" charset="0"/>
                <a:ea typeface="Arial"/>
                <a:cs typeface="Calibri"/>
                <a:sym typeface="Arial"/>
              </a:rPr>
              <a:t>to</a:t>
            </a:r>
            <a:r>
              <a:rPr lang="en-US" sz="2200" dirty="0">
                <a:latin typeface="NTFPreCursivefk" panose="03000400000000000000" pitchFamily="66" charset="0"/>
                <a:ea typeface="Arial"/>
                <a:cs typeface="Calibri"/>
                <a:sym typeface="Arial"/>
              </a:rPr>
              <a:t> ensure that all pupils</a:t>
            </a:r>
            <a:r>
              <a:rPr lang="en-US" sz="2200" b="0" i="0" u="none" strike="noStrike" cap="none" dirty="0">
                <a:latin typeface="NTFPreCursivefk" panose="03000400000000000000" pitchFamily="66" charset="0"/>
                <a:ea typeface="Arial"/>
                <a:cs typeface="Calibri"/>
                <a:sym typeface="Arial"/>
              </a:rPr>
              <a:t>:</a:t>
            </a:r>
          </a:p>
          <a:p>
            <a:pPr marL="342900" lvl="0" indent="-342900" algn="l">
              <a:buFont typeface="Arial" panose="020B0604020202020204" pitchFamily="34" charset="0"/>
              <a:buChar char="•"/>
            </a:pPr>
            <a:r>
              <a:rPr lang="en-GB" sz="2200" dirty="0">
                <a:latin typeface="NTFPreCursivefk" panose="03000400000000000000" pitchFamily="66" charset="0"/>
                <a:cs typeface="Calibri" panose="020F0502020204030204" pitchFamily="34" charset="0"/>
              </a:rPr>
              <a:t>develop contextual knowledge of the location of globally significant places – both terrestrial and marine – including their defining physical and human characteristics and how these provide a geographical context for understanding the actions of processes. </a:t>
            </a:r>
          </a:p>
          <a:p>
            <a:pPr marL="342900" lvl="0" indent="-342900" algn="l">
              <a:buFont typeface="Arial" panose="020B0604020202020204" pitchFamily="34" charset="0"/>
              <a:buChar char="•"/>
            </a:pPr>
            <a:r>
              <a:rPr lang="en-GB" sz="2200" dirty="0">
                <a:latin typeface="NTFPreCursivefk" panose="03000400000000000000" pitchFamily="66" charset="0"/>
                <a:cs typeface="Calibri" panose="020F0502020204030204" pitchFamily="34" charset="0"/>
              </a:rPr>
              <a:t>understand the processes that give rise to key physical and human geographical features of the world, how these are interdependent and how they bring about spatial variation and change over time .</a:t>
            </a:r>
          </a:p>
          <a:p>
            <a:pPr marL="342900" lvl="0" indent="-342900" algn="l">
              <a:buFont typeface="Arial" panose="020B0604020202020204" pitchFamily="34" charset="0"/>
              <a:buChar char="•"/>
            </a:pPr>
            <a:r>
              <a:rPr lang="en-GB" sz="2200" dirty="0">
                <a:latin typeface="NTFPreCursivefk" panose="03000400000000000000" pitchFamily="66" charset="0"/>
                <a:cs typeface="Calibri" panose="020F0502020204030204" pitchFamily="34" charset="0"/>
              </a:rPr>
              <a:t>are competent in the geographical skills needed to: </a:t>
            </a:r>
          </a:p>
          <a:p>
            <a:pPr lvl="0" algn="l"/>
            <a:r>
              <a:rPr lang="en-GB" sz="2200" dirty="0">
                <a:latin typeface="NTFPreCursivefk" panose="03000400000000000000" pitchFamily="66" charset="0"/>
                <a:cs typeface="Calibri" panose="020F0502020204030204" pitchFamily="34" charset="0"/>
              </a:rPr>
              <a:t>	- collect, analyse and communicate with a range of data gathered through experiences 	of fieldwork that deepen their understanding of geographical processes </a:t>
            </a:r>
          </a:p>
          <a:p>
            <a:pPr lvl="0" algn="l"/>
            <a:r>
              <a:rPr lang="en-GB" sz="2200" dirty="0">
                <a:latin typeface="NTFPreCursivefk" panose="03000400000000000000" pitchFamily="66" charset="0"/>
                <a:cs typeface="Calibri" panose="020F0502020204030204" pitchFamily="34" charset="0"/>
              </a:rPr>
              <a:t>	- interpret a range of sources of geographical information, including maps, diagrams, 	globes, aerial photographs and Geographical Information Systems </a:t>
            </a:r>
          </a:p>
          <a:p>
            <a:pPr lvl="0" algn="l"/>
            <a:r>
              <a:rPr lang="en-GB" sz="2200" dirty="0">
                <a:latin typeface="NTFPreCursivefk" panose="03000400000000000000" pitchFamily="66" charset="0"/>
                <a:cs typeface="Calibri" panose="020F0502020204030204" pitchFamily="34" charset="0"/>
              </a:rPr>
              <a:t>	- communicate geographical information in a variety of ways, including through maps, 	numerical and quantitative skills and writing at length.</a:t>
            </a:r>
          </a:p>
          <a:p>
            <a:pPr algn="l"/>
            <a:endParaRPr sz="2000" dirty="0">
              <a:latin typeface="Calibri"/>
              <a:cs typeface="Calibri"/>
            </a:endParaRPr>
          </a:p>
          <a:p>
            <a:pPr marL="285750" lvl="0" indent="-285750" algn="l" rtl="0">
              <a:spcAft>
                <a:spcPts val="0"/>
              </a:spcAft>
              <a:buFont typeface="Arial"/>
              <a:buChar char="•"/>
            </a:pPr>
            <a:endParaRPr lang="en-US" dirty="0">
              <a:cs typeface="Calibri"/>
            </a:endParaRPr>
          </a:p>
          <a:p>
            <a:pPr algn="l">
              <a:lnSpc>
                <a:spcPct val="100000"/>
              </a:lnSpc>
              <a:spcBef>
                <a:spcPts val="0"/>
              </a:spcBef>
              <a:buSzPts val="2000"/>
            </a:pPr>
            <a:endParaRPr lang="en-US" b="1" dirty="0">
              <a:cs typeface="Arial"/>
            </a:endParaRPr>
          </a:p>
          <a:p>
            <a:pPr>
              <a:buClr>
                <a:schemeClr val="dk1"/>
              </a:buClr>
              <a:buSzPts val="2000"/>
            </a:pPr>
            <a:endParaRPr lang="en-US" sz="2000" dirty="0">
              <a:cs typeface="Calibri" panose="020F0502020204030204"/>
            </a:endParaRPr>
          </a:p>
        </p:txBody>
      </p:sp>
      <p:sp>
        <p:nvSpPr>
          <p:cNvPr id="113" name="Google Shape;113;p3"/>
          <p:cNvSpPr/>
          <p:nvPr/>
        </p:nvSpPr>
        <p:spPr>
          <a:xfrm>
            <a:off x="0" y="0"/>
            <a:ext cx="12192000" cy="15875"/>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86;p1">
            <a:extLst>
              <a:ext uri="{FF2B5EF4-FFF2-40B4-BE49-F238E27FC236}">
                <a16:creationId xmlns:a16="http://schemas.microsoft.com/office/drawing/2014/main" id="{58602E39-170F-4CA8-B270-80098F1CA1B6}"/>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Google Shape;88;p1">
            <a:extLst>
              <a:ext uri="{FF2B5EF4-FFF2-40B4-BE49-F238E27FC236}">
                <a16:creationId xmlns:a16="http://schemas.microsoft.com/office/drawing/2014/main" id="{9A1CFF53-4FC4-4006-A5B0-D77088441518}"/>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BEAE8003-3CCC-4B4D-A23A-FB7C72215D19}"/>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7" name="Title 6">
            <a:extLst>
              <a:ext uri="{FF2B5EF4-FFF2-40B4-BE49-F238E27FC236}">
                <a16:creationId xmlns:a16="http://schemas.microsoft.com/office/drawing/2014/main" id="{F4F5730E-852E-4AE3-A09B-543386252DB8}"/>
              </a:ext>
            </a:extLst>
          </p:cNvPr>
          <p:cNvSpPr>
            <a:spLocks noGrp="1"/>
          </p:cNvSpPr>
          <p:nvPr>
            <p:ph type="ctrTitle"/>
          </p:nvPr>
        </p:nvSpPr>
        <p:spPr>
          <a:xfrm>
            <a:off x="2487283" y="4472288"/>
            <a:ext cx="9144000" cy="2387600"/>
          </a:xfrm>
        </p:spPr>
        <p:txBody>
          <a:bodyPr>
            <a:normAutofit/>
          </a:bodyPr>
          <a:lstStyle/>
          <a:p>
            <a:br>
              <a:rPr lang="en-US" dirty="0"/>
            </a:br>
            <a:endParaRPr lang="en-US" sz="1400" dirty="0"/>
          </a:p>
          <a:p>
            <a:endParaRPr lang="en-US" sz="1400" dirty="0"/>
          </a:p>
        </p:txBody>
      </p:sp>
      <p:sp>
        <p:nvSpPr>
          <p:cNvPr id="8" name="Google Shape;96;p2">
            <a:extLst>
              <a:ext uri="{FF2B5EF4-FFF2-40B4-BE49-F238E27FC236}">
                <a16:creationId xmlns:a16="http://schemas.microsoft.com/office/drawing/2014/main" id="{CDCDB4F8-74F1-4CBC-8594-846C98F0C5D3}"/>
              </a:ext>
            </a:extLst>
          </p:cNvPr>
          <p:cNvSpPr txBox="1">
            <a:spLocks/>
          </p:cNvSpPr>
          <p:nvPr/>
        </p:nvSpPr>
        <p:spPr>
          <a:xfrm>
            <a:off x="2511122" y="3699802"/>
            <a:ext cx="9144000" cy="3587261"/>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11700" b="1" dirty="0">
              <a:latin typeface="NTFPreCursivefk" panose="03000400000000000000" pitchFamily="66" charset="0"/>
            </a:endParaRPr>
          </a:p>
          <a:p>
            <a:endParaRPr lang="en-US" sz="16600" dirty="0">
              <a:latin typeface="Sassoon Penpals Joined" panose="02000400000000000000" pitchFamily="50" charset="0"/>
            </a:endParaRPr>
          </a:p>
        </p:txBody>
      </p:sp>
      <p:pic>
        <p:nvPicPr>
          <p:cNvPr id="3" name="Picture 2">
            <a:extLst>
              <a:ext uri="{FF2B5EF4-FFF2-40B4-BE49-F238E27FC236}">
                <a16:creationId xmlns:a16="http://schemas.microsoft.com/office/drawing/2014/main" id="{DA91C5AA-59F0-44C7-A1BA-84A6624E90E1}"/>
              </a:ext>
            </a:extLst>
          </p:cNvPr>
          <p:cNvPicPr>
            <a:picLocks noChangeAspect="1"/>
          </p:cNvPicPr>
          <p:nvPr/>
        </p:nvPicPr>
        <p:blipFill>
          <a:blip r:embed="rId3"/>
          <a:stretch>
            <a:fillRect/>
          </a:stretch>
        </p:blipFill>
        <p:spPr>
          <a:xfrm>
            <a:off x="161778" y="137845"/>
            <a:ext cx="1828800" cy="1435879"/>
          </a:xfrm>
          <a:prstGeom prst="rect">
            <a:avLst/>
          </a:prstGeom>
        </p:spPr>
      </p:pic>
      <p:sp>
        <p:nvSpPr>
          <p:cNvPr id="4" name="TextBox 3">
            <a:extLst>
              <a:ext uri="{FF2B5EF4-FFF2-40B4-BE49-F238E27FC236}">
                <a16:creationId xmlns:a16="http://schemas.microsoft.com/office/drawing/2014/main" id="{466BA5F5-11FE-C762-6F21-861EAB79A4B8}"/>
              </a:ext>
            </a:extLst>
          </p:cNvPr>
          <p:cNvSpPr txBox="1"/>
          <p:nvPr/>
        </p:nvSpPr>
        <p:spPr>
          <a:xfrm>
            <a:off x="2511122" y="699846"/>
            <a:ext cx="9336321" cy="5940088"/>
          </a:xfrm>
          <a:prstGeom prst="rect">
            <a:avLst/>
          </a:prstGeom>
          <a:noFill/>
        </p:spPr>
        <p:txBody>
          <a:bodyPr wrap="square">
            <a:spAutoFit/>
          </a:bodyPr>
          <a:lstStyle/>
          <a:p>
            <a:pPr algn="l" rtl="0" fontAlgn="base"/>
            <a:r>
              <a:rPr lang="en-GB" sz="2000" b="0" i="0" u="sng" dirty="0">
                <a:solidFill>
                  <a:srgbClr val="000000"/>
                </a:solidFill>
                <a:effectLst/>
                <a:latin typeface="NTFPreCursivefk" panose="03000400000000000000" pitchFamily="66" charset="0"/>
              </a:rPr>
              <a:t>Activate prior knowledge</a:t>
            </a:r>
            <a:r>
              <a:rPr lang="en-US" sz="2000" b="0" i="0" dirty="0">
                <a:solidFill>
                  <a:srgbClr val="000000"/>
                </a:solidFill>
                <a:effectLst/>
                <a:latin typeface="NTFPreCursivefk" panose="03000400000000000000" pitchFamily="66" charset="0"/>
              </a:rPr>
              <a:t>​</a:t>
            </a:r>
          </a:p>
          <a:p>
            <a:pPr algn="l" rtl="0" fontAlgn="base">
              <a:buFont typeface="Arial" panose="020B0604020202020204" pitchFamily="34" charset="0"/>
              <a:buChar char="•"/>
            </a:pPr>
            <a:r>
              <a:rPr lang="en-GB" sz="2000" b="0" i="0" u="none" strike="noStrike" dirty="0">
                <a:solidFill>
                  <a:srgbClr val="000000"/>
                </a:solidFill>
                <a:effectLst/>
                <a:latin typeface="NTFPreCursivefk" panose="03000400000000000000" pitchFamily="66" charset="0"/>
              </a:rPr>
              <a:t>Recap learning from previous </a:t>
            </a:r>
            <a:r>
              <a:rPr lang="en-GB" sz="2000" dirty="0">
                <a:solidFill>
                  <a:srgbClr val="000000"/>
                </a:solidFill>
                <a:latin typeface="NTFPreCursivefk" panose="03000400000000000000" pitchFamily="66" charset="0"/>
              </a:rPr>
              <a:t>geography</a:t>
            </a:r>
            <a:r>
              <a:rPr lang="en-GB" sz="2000" b="0" i="0" u="none" strike="noStrike" dirty="0">
                <a:solidFill>
                  <a:srgbClr val="000000"/>
                </a:solidFill>
                <a:effectLst/>
                <a:latin typeface="NTFPreCursivefk" panose="03000400000000000000" pitchFamily="66" charset="0"/>
              </a:rPr>
              <a:t> blocks – develop knowledge of </a:t>
            </a:r>
            <a:r>
              <a:rPr lang="en-GB" sz="2000" dirty="0">
                <a:solidFill>
                  <a:srgbClr val="000000"/>
                </a:solidFill>
                <a:latin typeface="NTFPreCursivefk" panose="03000400000000000000" pitchFamily="66" charset="0"/>
              </a:rPr>
              <a:t>places</a:t>
            </a:r>
            <a:r>
              <a:rPr lang="en-GB" sz="2000" b="0" i="0" u="none" strike="noStrike" dirty="0">
                <a:solidFill>
                  <a:srgbClr val="000000"/>
                </a:solidFill>
                <a:effectLst/>
                <a:latin typeface="NTFPreCursivefk" panose="03000400000000000000" pitchFamily="66" charset="0"/>
              </a:rPr>
              <a:t>.</a:t>
            </a:r>
            <a:r>
              <a:rPr lang="en-US" sz="2000" b="0" i="0" dirty="0">
                <a:solidFill>
                  <a:srgbClr val="000000"/>
                </a:solidFill>
                <a:effectLst/>
                <a:latin typeface="NTFPreCursivefk" panose="03000400000000000000" pitchFamily="66" charset="0"/>
              </a:rPr>
              <a:t>​</a:t>
            </a:r>
          </a:p>
          <a:p>
            <a:pPr algn="l" rtl="0" fontAlgn="base">
              <a:buFont typeface="Arial" panose="020B0604020202020204" pitchFamily="34" charset="0"/>
              <a:buChar char="•"/>
            </a:pPr>
            <a:r>
              <a:rPr lang="en-GB" sz="2000" b="0" i="0" u="none" strike="noStrike" dirty="0">
                <a:solidFill>
                  <a:srgbClr val="000000"/>
                </a:solidFill>
                <a:effectLst/>
                <a:latin typeface="NTFPreCursivefk" panose="03000400000000000000" pitchFamily="66" charset="0"/>
              </a:rPr>
              <a:t>Make links to prior </a:t>
            </a:r>
            <a:r>
              <a:rPr lang="en-GB" sz="2000" dirty="0">
                <a:solidFill>
                  <a:srgbClr val="000000"/>
                </a:solidFill>
                <a:latin typeface="NTFPreCursivefk" panose="03000400000000000000" pitchFamily="66" charset="0"/>
              </a:rPr>
              <a:t>areas of learning</a:t>
            </a:r>
            <a:r>
              <a:rPr lang="en-GB" sz="2000" b="0" i="0" u="none" strike="noStrike" dirty="0">
                <a:solidFill>
                  <a:srgbClr val="000000"/>
                </a:solidFill>
                <a:effectLst/>
                <a:latin typeface="NTFPreCursivefk" panose="03000400000000000000" pitchFamily="66" charset="0"/>
              </a:rPr>
              <a:t>. For example, make explicit similarities and difference between </a:t>
            </a:r>
            <a:r>
              <a:rPr lang="en-GB" sz="2000" dirty="0">
                <a:solidFill>
                  <a:srgbClr val="000000"/>
                </a:solidFill>
                <a:latin typeface="NTFPreCursivefk" panose="03000400000000000000" pitchFamily="66" charset="0"/>
              </a:rPr>
              <a:t>UK and Kenya</a:t>
            </a:r>
            <a:r>
              <a:rPr lang="en-GB" sz="2000" b="0" i="0" u="none" strike="noStrike" dirty="0">
                <a:solidFill>
                  <a:srgbClr val="000000"/>
                </a:solidFill>
                <a:effectLst/>
                <a:latin typeface="NTFPreCursivefk" panose="03000400000000000000" pitchFamily="66" charset="0"/>
              </a:rPr>
              <a:t>.</a:t>
            </a:r>
            <a:r>
              <a:rPr lang="en-US" sz="2000" b="0" i="0" dirty="0">
                <a:solidFill>
                  <a:srgbClr val="000000"/>
                </a:solidFill>
                <a:effectLst/>
                <a:latin typeface="NTFPreCursivefk" panose="03000400000000000000" pitchFamily="66" charset="0"/>
              </a:rPr>
              <a:t>​</a:t>
            </a:r>
          </a:p>
          <a:p>
            <a:pPr algn="l" rtl="0" fontAlgn="base"/>
            <a:r>
              <a:rPr lang="en-GB" sz="2000" b="0" i="0" u="sng" dirty="0">
                <a:solidFill>
                  <a:srgbClr val="000000"/>
                </a:solidFill>
                <a:effectLst/>
                <a:latin typeface="NTFPreCursivefk" panose="03000400000000000000" pitchFamily="66" charset="0"/>
              </a:rPr>
              <a:t>Explicit strategy instruction</a:t>
            </a:r>
            <a:r>
              <a:rPr lang="en-US" sz="2000" b="0" i="0" dirty="0">
                <a:solidFill>
                  <a:srgbClr val="000000"/>
                </a:solidFill>
                <a:effectLst/>
                <a:latin typeface="NTFPreCursivefk" panose="03000400000000000000" pitchFamily="66" charset="0"/>
              </a:rPr>
              <a:t>​</a:t>
            </a:r>
          </a:p>
          <a:p>
            <a:pPr algn="l" rtl="0" fontAlgn="base">
              <a:buFont typeface="Arial" panose="020B0604020202020204" pitchFamily="34" charset="0"/>
              <a:buChar char="•"/>
            </a:pPr>
            <a:r>
              <a:rPr lang="en-GB" sz="2000" b="0" i="0" u="none" strike="noStrike" dirty="0">
                <a:solidFill>
                  <a:srgbClr val="000000"/>
                </a:solidFill>
                <a:effectLst/>
                <a:latin typeface="NTFPreCursivefk" panose="03000400000000000000" pitchFamily="66" charset="0"/>
              </a:rPr>
              <a:t>What is the skill you are learning today. </a:t>
            </a:r>
            <a:r>
              <a:rPr lang="en-GB" sz="2000" dirty="0">
                <a:solidFill>
                  <a:srgbClr val="000000"/>
                </a:solidFill>
                <a:latin typeface="NTFPreCursivefk" panose="03000400000000000000" pitchFamily="66" charset="0"/>
              </a:rPr>
              <a:t>Understanding of places</a:t>
            </a:r>
            <a:r>
              <a:rPr lang="en-GB" sz="2000" b="0" i="0" u="none" strike="noStrike" dirty="0">
                <a:solidFill>
                  <a:srgbClr val="000000"/>
                </a:solidFill>
                <a:effectLst/>
                <a:latin typeface="NTFPreCursivefk" panose="03000400000000000000" pitchFamily="66" charset="0"/>
              </a:rPr>
              <a:t>, drawing conclusions,  using a range of sources, making comparisons and explain what strategy we can use to help us. </a:t>
            </a:r>
            <a:r>
              <a:rPr lang="en-US" sz="2000" b="0" i="0" dirty="0">
                <a:solidFill>
                  <a:srgbClr val="000000"/>
                </a:solidFill>
                <a:effectLst/>
                <a:latin typeface="NTFPreCursivefk" panose="03000400000000000000" pitchFamily="66" charset="0"/>
              </a:rPr>
              <a:t>​</a:t>
            </a:r>
          </a:p>
          <a:p>
            <a:pPr algn="l" rtl="0" fontAlgn="base"/>
            <a:r>
              <a:rPr lang="en-GB" sz="2000" b="0" i="0" u="sng" dirty="0">
                <a:solidFill>
                  <a:srgbClr val="000000"/>
                </a:solidFill>
                <a:effectLst/>
                <a:latin typeface="NTFPreCursivefk" panose="03000400000000000000" pitchFamily="66" charset="0"/>
              </a:rPr>
              <a:t>Modelling of learned strategy</a:t>
            </a:r>
            <a:r>
              <a:rPr lang="en-US" sz="2000" b="0" i="0" dirty="0">
                <a:solidFill>
                  <a:srgbClr val="000000"/>
                </a:solidFill>
                <a:effectLst/>
                <a:latin typeface="NTFPreCursivefk" panose="03000400000000000000" pitchFamily="66" charset="0"/>
              </a:rPr>
              <a:t>​</a:t>
            </a:r>
          </a:p>
          <a:p>
            <a:pPr algn="l" rtl="0" fontAlgn="base">
              <a:buFont typeface="Arial" panose="020B0604020202020204" pitchFamily="34" charset="0"/>
              <a:buChar char="•"/>
            </a:pPr>
            <a:r>
              <a:rPr lang="en-GB" sz="2000" b="0" i="0" u="none" strike="noStrike" dirty="0">
                <a:solidFill>
                  <a:srgbClr val="000000"/>
                </a:solidFill>
                <a:effectLst/>
                <a:latin typeface="NTFPreCursivefk" panose="03000400000000000000" pitchFamily="66" charset="0"/>
              </a:rPr>
              <a:t>Demonstrate how you can apply this strategy using the content of this lessons learning or the previous lesson. Use thinking aloud to make explicit the train of thought that you are using and following. </a:t>
            </a:r>
            <a:r>
              <a:rPr lang="en-US" sz="2000" b="0" i="0" dirty="0">
                <a:solidFill>
                  <a:srgbClr val="000000"/>
                </a:solidFill>
                <a:effectLst/>
                <a:latin typeface="NTFPreCursivefk" panose="03000400000000000000" pitchFamily="66" charset="0"/>
              </a:rPr>
              <a:t>​</a:t>
            </a:r>
          </a:p>
          <a:p>
            <a:pPr algn="l" rtl="0" fontAlgn="base"/>
            <a:r>
              <a:rPr lang="en-GB" sz="2000" b="0" i="0" u="sng" dirty="0">
                <a:solidFill>
                  <a:srgbClr val="000000"/>
                </a:solidFill>
                <a:effectLst/>
                <a:latin typeface="NTFPreCursivefk" panose="03000400000000000000" pitchFamily="66" charset="0"/>
              </a:rPr>
              <a:t>Memorisation of learned strategy</a:t>
            </a:r>
            <a:r>
              <a:rPr lang="en-US" sz="2000" b="0" i="0" dirty="0">
                <a:solidFill>
                  <a:srgbClr val="000000"/>
                </a:solidFill>
                <a:effectLst/>
                <a:latin typeface="NTFPreCursivefk" panose="03000400000000000000" pitchFamily="66" charset="0"/>
              </a:rPr>
              <a:t>​</a:t>
            </a:r>
          </a:p>
          <a:p>
            <a:pPr algn="l" rtl="0" fontAlgn="base">
              <a:buFont typeface="Arial" panose="020B0604020202020204" pitchFamily="34" charset="0"/>
              <a:buChar char="•"/>
            </a:pPr>
            <a:r>
              <a:rPr lang="en-GB" sz="2000" b="0" i="0" u="none" strike="noStrike" dirty="0">
                <a:solidFill>
                  <a:srgbClr val="000000"/>
                </a:solidFill>
                <a:effectLst/>
                <a:latin typeface="NTFPreCursivefk" panose="03000400000000000000" pitchFamily="66" charset="0"/>
              </a:rPr>
              <a:t>Through questioning and discussion, check that children have made links between the </a:t>
            </a:r>
            <a:r>
              <a:rPr lang="en-GB" sz="2000" dirty="0">
                <a:solidFill>
                  <a:srgbClr val="000000"/>
                </a:solidFill>
                <a:latin typeface="NTFPreCursivefk" panose="03000400000000000000" pitchFamily="66" charset="0"/>
              </a:rPr>
              <a:t>geographical</a:t>
            </a:r>
            <a:r>
              <a:rPr lang="en-GB" sz="2000" b="0" i="0" u="none" strike="noStrike" dirty="0">
                <a:solidFill>
                  <a:srgbClr val="000000"/>
                </a:solidFill>
                <a:effectLst/>
                <a:latin typeface="NTFPreCursivefk" panose="03000400000000000000" pitchFamily="66" charset="0"/>
              </a:rPr>
              <a:t> knowledge learned and the skill being practiced that lesson. </a:t>
            </a:r>
            <a:r>
              <a:rPr lang="en-US" sz="2000" b="0" i="0" dirty="0">
                <a:solidFill>
                  <a:srgbClr val="000000"/>
                </a:solidFill>
                <a:effectLst/>
                <a:latin typeface="NTFPreCursivefk" panose="03000400000000000000" pitchFamily="66" charset="0"/>
              </a:rPr>
              <a:t>​</a:t>
            </a:r>
          </a:p>
          <a:p>
            <a:pPr algn="l" rtl="0" fontAlgn="base"/>
            <a:r>
              <a:rPr lang="en-GB" sz="2000" b="0" i="0" u="sng" dirty="0">
                <a:solidFill>
                  <a:srgbClr val="000000"/>
                </a:solidFill>
                <a:effectLst/>
                <a:latin typeface="NTFPreCursivefk" panose="03000400000000000000" pitchFamily="66" charset="0"/>
              </a:rPr>
              <a:t>Guided practice</a:t>
            </a:r>
            <a:r>
              <a:rPr lang="en-US" sz="2000" b="0" i="0" dirty="0">
                <a:solidFill>
                  <a:srgbClr val="000000"/>
                </a:solidFill>
                <a:effectLst/>
                <a:latin typeface="NTFPreCursivefk" panose="03000400000000000000" pitchFamily="66" charset="0"/>
              </a:rPr>
              <a:t>​</a:t>
            </a:r>
          </a:p>
          <a:p>
            <a:pPr algn="l" rtl="0" fontAlgn="base">
              <a:buFont typeface="Arial" panose="020B0604020202020204" pitchFamily="34" charset="0"/>
              <a:buChar char="•"/>
            </a:pPr>
            <a:r>
              <a:rPr lang="en-GB" sz="2000" b="0" i="0" u="none" strike="noStrike" dirty="0">
                <a:solidFill>
                  <a:srgbClr val="000000"/>
                </a:solidFill>
                <a:effectLst/>
                <a:latin typeface="NTFPreCursivefk" panose="03000400000000000000" pitchFamily="66" charset="0"/>
              </a:rPr>
              <a:t>Work through the opening stages of approaching that task with the children. Stop to question for understanding. How can I compare these two </a:t>
            </a:r>
            <a:r>
              <a:rPr lang="en-GB" sz="2000" dirty="0">
                <a:solidFill>
                  <a:srgbClr val="000000"/>
                </a:solidFill>
                <a:latin typeface="NTFPreCursivefk" panose="03000400000000000000" pitchFamily="66" charset="0"/>
              </a:rPr>
              <a:t>countries</a:t>
            </a:r>
            <a:r>
              <a:rPr lang="en-GB" sz="2000" b="0" i="0" u="none" strike="noStrike" dirty="0">
                <a:solidFill>
                  <a:srgbClr val="000000"/>
                </a:solidFill>
                <a:effectLst/>
                <a:latin typeface="NTFPreCursivefk" panose="03000400000000000000" pitchFamily="66" charset="0"/>
              </a:rPr>
              <a:t>? What is same / what is different ? Leave model on flip chart/smartboard as scaffold.</a:t>
            </a:r>
            <a:r>
              <a:rPr lang="en-US" sz="2000" b="0" i="0" dirty="0">
                <a:solidFill>
                  <a:srgbClr val="000000"/>
                </a:solidFill>
                <a:effectLst/>
                <a:latin typeface="NTFPreCursivefk" panose="03000400000000000000" pitchFamily="66" charset="0"/>
              </a:rPr>
              <a:t>​</a:t>
            </a:r>
          </a:p>
          <a:p>
            <a:pPr algn="l" rtl="0" fontAlgn="base"/>
            <a:r>
              <a:rPr lang="en-GB" sz="2000" b="0" i="0" u="sng" dirty="0">
                <a:solidFill>
                  <a:srgbClr val="000000"/>
                </a:solidFill>
                <a:effectLst/>
                <a:latin typeface="NTFPreCursivefk" panose="03000400000000000000" pitchFamily="66" charset="0"/>
              </a:rPr>
              <a:t>Independent practice</a:t>
            </a:r>
            <a:r>
              <a:rPr lang="en-US" sz="2000" b="0" i="0" dirty="0">
                <a:solidFill>
                  <a:srgbClr val="000000"/>
                </a:solidFill>
                <a:effectLst/>
                <a:latin typeface="NTFPreCursivefk" panose="03000400000000000000" pitchFamily="66" charset="0"/>
              </a:rPr>
              <a:t>​</a:t>
            </a:r>
          </a:p>
          <a:p>
            <a:pPr algn="l" rtl="0" fontAlgn="base">
              <a:buFont typeface="Arial" panose="020B0604020202020204" pitchFamily="34" charset="0"/>
              <a:buChar char="•"/>
            </a:pPr>
            <a:r>
              <a:rPr lang="en-GB" sz="2000" b="0" i="0" u="none" strike="noStrike" dirty="0">
                <a:solidFill>
                  <a:srgbClr val="000000"/>
                </a:solidFill>
                <a:effectLst/>
                <a:latin typeface="NTFPreCursivefk" panose="03000400000000000000" pitchFamily="66" charset="0"/>
              </a:rPr>
              <a:t>Children to complete their own attempt at modelled example. </a:t>
            </a:r>
            <a:r>
              <a:rPr lang="en-US" sz="2000" b="0" i="0" dirty="0">
                <a:solidFill>
                  <a:srgbClr val="000000"/>
                </a:solidFill>
                <a:effectLst/>
                <a:latin typeface="NTFPreCursivefk" panose="03000400000000000000" pitchFamily="66" charset="0"/>
              </a:rPr>
              <a:t>​</a:t>
            </a:r>
          </a:p>
        </p:txBody>
      </p:sp>
      <p:sp>
        <p:nvSpPr>
          <p:cNvPr id="2" name="Google Shape;88;p1">
            <a:extLst>
              <a:ext uri="{FF2B5EF4-FFF2-40B4-BE49-F238E27FC236}">
                <a16:creationId xmlns:a16="http://schemas.microsoft.com/office/drawing/2014/main" id="{83A7C8BE-5C67-603C-FD4A-1640E7D368D0}"/>
              </a:ext>
            </a:extLst>
          </p:cNvPr>
          <p:cNvSpPr txBox="1"/>
          <p:nvPr/>
        </p:nvSpPr>
        <p:spPr>
          <a:xfrm rot="162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5" name="Title 1">
            <a:extLst>
              <a:ext uri="{FF2B5EF4-FFF2-40B4-BE49-F238E27FC236}">
                <a16:creationId xmlns:a16="http://schemas.microsoft.com/office/drawing/2014/main" id="{B5310FC5-B317-4CE8-4438-B2C656F982AD}"/>
              </a:ext>
            </a:extLst>
          </p:cNvPr>
          <p:cNvSpPr>
            <a:spLocks noGrp="1"/>
          </p:cNvSpPr>
          <p:nvPr/>
        </p:nvSpPr>
        <p:spPr>
          <a:xfrm>
            <a:off x="4801182" y="137845"/>
            <a:ext cx="3994367" cy="5708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u="sng" dirty="0">
                <a:latin typeface="NTFPreCursivefk" panose="03000400000000000000" pitchFamily="66" charset="0"/>
              </a:rPr>
              <a:t>Metacognition in Geography</a:t>
            </a:r>
          </a:p>
        </p:txBody>
      </p:sp>
    </p:spTree>
    <p:extLst>
      <p:ext uri="{BB962C8B-B14F-4D97-AF65-F5344CB8AC3E}">
        <p14:creationId xmlns:p14="http://schemas.microsoft.com/office/powerpoint/2010/main" val="4205599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4" name="Picture 3">
            <a:extLst>
              <a:ext uri="{FF2B5EF4-FFF2-40B4-BE49-F238E27FC236}">
                <a16:creationId xmlns:a16="http://schemas.microsoft.com/office/drawing/2014/main" id="{B6BA1BB7-F935-D7F2-A290-1536D2693096}"/>
              </a:ext>
            </a:extLst>
          </p:cNvPr>
          <p:cNvPicPr>
            <a:picLocks noChangeAspect="1"/>
          </p:cNvPicPr>
          <p:nvPr/>
        </p:nvPicPr>
        <p:blipFill>
          <a:blip r:embed="rId3"/>
          <a:stretch>
            <a:fillRect/>
          </a:stretch>
        </p:blipFill>
        <p:spPr>
          <a:xfrm>
            <a:off x="8274419" y="983752"/>
            <a:ext cx="3901794" cy="2974225"/>
          </a:xfrm>
          <a:prstGeom prst="rect">
            <a:avLst/>
          </a:prstGeom>
        </p:spPr>
      </p:pic>
      <p:sp>
        <p:nvSpPr>
          <p:cNvPr id="9" name="Google Shape;86;p1">
            <a:extLst>
              <a:ext uri="{FF2B5EF4-FFF2-40B4-BE49-F238E27FC236}">
                <a16:creationId xmlns:a16="http://schemas.microsoft.com/office/drawing/2014/main" id="{4A8FB25F-9371-479B-9CC2-2A164654F418}"/>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001EF6F-3734-44AF-B2DC-A9A019A45928}"/>
              </a:ext>
            </a:extLst>
          </p:cNvPr>
          <p:cNvPicPr>
            <a:picLocks noChangeAspect="1"/>
          </p:cNvPicPr>
          <p:nvPr/>
        </p:nvPicPr>
        <p:blipFill>
          <a:blip r:embed="rId4"/>
          <a:stretch>
            <a:fillRect/>
          </a:stretch>
        </p:blipFill>
        <p:spPr>
          <a:xfrm>
            <a:off x="161778" y="137845"/>
            <a:ext cx="1828800" cy="1435879"/>
          </a:xfrm>
          <a:prstGeom prst="rect">
            <a:avLst/>
          </a:prstGeom>
        </p:spPr>
      </p:pic>
      <p:sp>
        <p:nvSpPr>
          <p:cNvPr id="14" name="TextBox 13"/>
          <p:cNvSpPr txBox="1"/>
          <p:nvPr/>
        </p:nvSpPr>
        <p:spPr>
          <a:xfrm>
            <a:off x="2314135" y="515210"/>
            <a:ext cx="6074491" cy="6463308"/>
          </a:xfrm>
          <a:prstGeom prst="rect">
            <a:avLst/>
          </a:prstGeom>
          <a:noFill/>
        </p:spPr>
        <p:txBody>
          <a:bodyPr wrap="square" rtlCol="0">
            <a:spAutoFit/>
          </a:bodyPr>
          <a:lstStyle/>
          <a:p>
            <a:r>
              <a:rPr lang="en-GB" u="sng" dirty="0">
                <a:latin typeface="NTFPreCursivefk" panose="03000400000000000000" pitchFamily="66" charset="0"/>
              </a:rPr>
              <a:t>Activate prior knowledge</a:t>
            </a:r>
          </a:p>
          <a:p>
            <a:r>
              <a:rPr lang="en-GB" dirty="0">
                <a:latin typeface="NTFPreCursivefk" panose="03000400000000000000" pitchFamily="66" charset="0"/>
              </a:rPr>
              <a:t>The teacher discusses with pupils what tectonic plates are and how they can affect the surface of the Earth.</a:t>
            </a:r>
          </a:p>
          <a:p>
            <a:r>
              <a:rPr lang="en-GB" u="sng" dirty="0">
                <a:latin typeface="NTFPreCursivefk" panose="03000400000000000000" pitchFamily="66" charset="0"/>
              </a:rPr>
              <a:t>Explicit strategy instruction</a:t>
            </a:r>
          </a:p>
          <a:p>
            <a:r>
              <a:rPr lang="en-GB" dirty="0">
                <a:latin typeface="NTFPreCursivefk" panose="03000400000000000000" pitchFamily="66" charset="0"/>
              </a:rPr>
              <a:t>The teacher then explains how today we are looking at particular focus between two locations and how they are linked. The teacher also explains how tectonic plates can cause volcanoes.</a:t>
            </a:r>
          </a:p>
          <a:p>
            <a:r>
              <a:rPr lang="en-GB" u="sng" dirty="0">
                <a:latin typeface="NTFPreCursivefk" panose="03000400000000000000" pitchFamily="66" charset="0"/>
              </a:rPr>
              <a:t>Modelling of learned strategy</a:t>
            </a:r>
          </a:p>
          <a:p>
            <a:r>
              <a:rPr lang="en-GB" dirty="0">
                <a:latin typeface="NTFPreCursivefk" panose="03000400000000000000" pitchFamily="66" charset="0"/>
              </a:rPr>
              <a:t>The teacher uses the initial notes on the causes of the volcanoes to model how volcanoes can improve the quality of the surrounding land for farming.</a:t>
            </a:r>
          </a:p>
          <a:p>
            <a:r>
              <a:rPr lang="en-GB" u="sng" dirty="0">
                <a:latin typeface="NTFPreCursivefk" panose="03000400000000000000" pitchFamily="66" charset="0"/>
              </a:rPr>
              <a:t>Memorisation of learned strategy</a:t>
            </a:r>
          </a:p>
          <a:p>
            <a:r>
              <a:rPr lang="en-GB" dirty="0">
                <a:latin typeface="NTFPreCursivefk" panose="03000400000000000000" pitchFamily="66" charset="0"/>
              </a:rPr>
              <a:t>The teacher tests if pupils have understood and memorised the key aspects of how tectonic plates cause volcanoes and the skill of how we make connections between two places through questioning and discussion. </a:t>
            </a:r>
          </a:p>
          <a:p>
            <a:r>
              <a:rPr lang="en-GB" u="sng" dirty="0">
                <a:latin typeface="NTFPreCursivefk" panose="03000400000000000000" pitchFamily="66" charset="0"/>
              </a:rPr>
              <a:t>Guided practice</a:t>
            </a:r>
          </a:p>
          <a:p>
            <a:r>
              <a:rPr lang="en-GB" dirty="0">
                <a:latin typeface="NTFPreCursivefk" panose="03000400000000000000" pitchFamily="66" charset="0"/>
              </a:rPr>
              <a:t>Using a stem sentence teacher to model how volcanoes can improve the surrounding land</a:t>
            </a:r>
            <a:r>
              <a:rPr lang="en-GB" u="sng" dirty="0">
                <a:latin typeface="NTFPreCursivefk" panose="03000400000000000000" pitchFamily="66" charset="0"/>
              </a:rPr>
              <a:t>.</a:t>
            </a:r>
          </a:p>
          <a:p>
            <a:r>
              <a:rPr lang="en-GB" u="sng" dirty="0">
                <a:latin typeface="NTFPreCursivefk" panose="03000400000000000000" pitchFamily="66" charset="0"/>
              </a:rPr>
              <a:t>Independent practice </a:t>
            </a:r>
          </a:p>
          <a:p>
            <a:r>
              <a:rPr lang="en-GB" dirty="0">
                <a:latin typeface="NTFPreCursivefk" panose="03000400000000000000" pitchFamily="66" charset="0"/>
              </a:rPr>
              <a:t>Pupils complete their own sentences with an emphasis on making the connection and explaining their reasoning.. </a:t>
            </a:r>
          </a:p>
          <a:p>
            <a:r>
              <a:rPr lang="en-GB" u="sng" dirty="0">
                <a:latin typeface="NTFPreCursivefk" panose="03000400000000000000" pitchFamily="66" charset="0"/>
              </a:rPr>
              <a:t>Structured reflection</a:t>
            </a:r>
          </a:p>
          <a:p>
            <a:endParaRPr lang="en-GB" dirty="0">
              <a:latin typeface="NTFPreCursive" panose="03000400000000000000" pitchFamily="66" charset="0"/>
            </a:endParaRPr>
          </a:p>
        </p:txBody>
      </p:sp>
      <p:sp>
        <p:nvSpPr>
          <p:cNvPr id="15" name="Title 1"/>
          <p:cNvSpPr>
            <a:spLocks noGrp="1"/>
          </p:cNvSpPr>
          <p:nvPr>
            <p:ph type="ctrTitle"/>
          </p:nvPr>
        </p:nvSpPr>
        <p:spPr>
          <a:xfrm>
            <a:off x="4872801" y="137845"/>
            <a:ext cx="4582968" cy="570821"/>
          </a:xfrm>
        </p:spPr>
        <p:txBody>
          <a:bodyPr>
            <a:normAutofit fontScale="90000"/>
          </a:bodyPr>
          <a:lstStyle/>
          <a:p>
            <a:r>
              <a:rPr lang="en-GB" sz="2800" u="sng" dirty="0">
                <a:latin typeface="NTFPreCursivefk" panose="03000400000000000000" pitchFamily="66" charset="0"/>
              </a:rPr>
              <a:t>Worked example – Year 6 Volcanoes</a:t>
            </a:r>
          </a:p>
        </p:txBody>
      </p:sp>
      <p:sp>
        <p:nvSpPr>
          <p:cNvPr id="11" name="Google Shape;88;p1">
            <a:extLst>
              <a:ext uri="{FF2B5EF4-FFF2-40B4-BE49-F238E27FC236}">
                <a16:creationId xmlns:a16="http://schemas.microsoft.com/office/drawing/2014/main" id="{E661F433-FBF4-4AAD-92A1-03566E9A3239}"/>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2956BDD6-9584-4A16-8306-D99A7040E9F8}"/>
              </a:ext>
            </a:extLst>
          </p:cNvPr>
          <p:cNvPicPr>
            <a:picLocks noChangeAspect="1"/>
          </p:cNvPicPr>
          <p:nvPr/>
        </p:nvPicPr>
        <p:blipFill>
          <a:blip r:embed="rId5"/>
          <a:stretch>
            <a:fillRect/>
          </a:stretch>
        </p:blipFill>
        <p:spPr>
          <a:xfrm>
            <a:off x="8274419" y="4233064"/>
            <a:ext cx="3901794" cy="2166919"/>
          </a:xfrm>
          <a:prstGeom prst="rect">
            <a:avLst/>
          </a:prstGeom>
        </p:spPr>
      </p:pic>
    </p:spTree>
    <p:extLst>
      <p:ext uri="{BB962C8B-B14F-4D97-AF65-F5344CB8AC3E}">
        <p14:creationId xmlns:p14="http://schemas.microsoft.com/office/powerpoint/2010/main" val="4077683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355533" y="393318"/>
            <a:ext cx="9365853" cy="6494085"/>
          </a:xfrm>
          <a:prstGeom prst="rect">
            <a:avLst/>
          </a:prstGeom>
          <a:noFill/>
        </p:spPr>
        <p:txBody>
          <a:bodyPr wrap="square" lIns="91440" tIns="45720" rIns="91440" bIns="45720" rtlCol="0" anchor="t">
            <a:spAutoFit/>
          </a:bodyPr>
          <a:lstStyle/>
          <a:p>
            <a:r>
              <a:rPr lang="en-GB" sz="3600" b="1" dirty="0">
                <a:latin typeface="NTFPreCursivefk" panose="03000400000000000000" pitchFamily="66" charset="0"/>
              </a:rPr>
              <a:t>Tailoring for SEND</a:t>
            </a:r>
          </a:p>
          <a:p>
            <a:endParaRPr lang="en-GB" sz="2400" b="1" dirty="0">
              <a:latin typeface="NTFPreCursivefk" panose="03000400000000000000" pitchFamily="66" charset="0"/>
            </a:endParaRPr>
          </a:p>
          <a:p>
            <a:pPr algn="l" rtl="0" fontAlgn="base"/>
            <a:r>
              <a:rPr lang="en-GB" sz="2800" b="0" i="0" dirty="0">
                <a:solidFill>
                  <a:srgbClr val="000000"/>
                </a:solidFill>
                <a:effectLst/>
                <a:latin typeface="NTFPreCursivefk" panose="03000400000000000000" pitchFamily="66" charset="0"/>
              </a:rPr>
              <a:t>​</a:t>
            </a:r>
            <a:endParaRPr lang="en-GB" sz="2800" b="0" i="0" dirty="0">
              <a:solidFill>
                <a:srgbClr val="000000"/>
              </a:solidFill>
              <a:effectLst/>
              <a:latin typeface="Segoe UI" panose="020B0502040204020203" pitchFamily="34" charset="0"/>
            </a:endParaRPr>
          </a:p>
          <a:p>
            <a:pPr algn="l" rtl="0" fontAlgn="base"/>
            <a:r>
              <a:rPr lang="en-GB" sz="2000" b="0" i="0" u="none" strike="noStrike" dirty="0">
                <a:solidFill>
                  <a:srgbClr val="000000"/>
                </a:solidFill>
                <a:effectLst/>
                <a:latin typeface="NTFPreCursivefk" panose="03000400000000000000" pitchFamily="66" charset="0"/>
              </a:rPr>
              <a:t>We plan for the first 20% and scaffold the lesson and tasks to meet their needs. Then we remove the scaffolding, as appropriate, to meet the needs of other pupils. </a:t>
            </a:r>
            <a:endParaRPr lang="en-GB" sz="2000" b="0" i="0" dirty="0">
              <a:solidFill>
                <a:srgbClr val="000000"/>
              </a:solidFill>
              <a:effectLst/>
              <a:latin typeface="Segoe UI" panose="020B0502040204020203" pitchFamily="34" charset="0"/>
            </a:endParaRPr>
          </a:p>
          <a:p>
            <a:endParaRPr lang="en-GB" sz="2000" b="1" dirty="0"/>
          </a:p>
          <a:p>
            <a:pPr algn="l" rtl="0" fontAlgn="base"/>
            <a:r>
              <a:rPr lang="en-GB" sz="2000" b="0" i="0" u="none" strike="noStrike" dirty="0">
                <a:solidFill>
                  <a:srgbClr val="000000"/>
                </a:solidFill>
                <a:effectLst/>
                <a:latin typeface="NTFPreCursivefk" panose="03000400000000000000" pitchFamily="66" charset="0"/>
              </a:rPr>
              <a:t>We aim to provide all children with the opportunity to confidently progress in their knowledge of places and physical features of our planet along with working with other children. We strive for all children to access the Geography curriculum equally, but this can vary in how it looks depending on individual's needs.</a:t>
            </a:r>
            <a:r>
              <a:rPr lang="en-GB" sz="2000" b="0" i="0" dirty="0">
                <a:solidFill>
                  <a:srgbClr val="000000"/>
                </a:solidFill>
                <a:effectLst/>
                <a:latin typeface="NTFPreCursivefk" panose="03000400000000000000" pitchFamily="66" charset="0"/>
              </a:rPr>
              <a:t>​</a:t>
            </a:r>
            <a:endParaRPr lang="en-GB" sz="2000" b="0" i="0" dirty="0">
              <a:solidFill>
                <a:srgbClr val="000000"/>
              </a:solidFill>
              <a:effectLst/>
              <a:latin typeface="Segoe UI" panose="020B0502040204020203" pitchFamily="34" charset="0"/>
            </a:endParaRPr>
          </a:p>
          <a:p>
            <a:pPr algn="l" rtl="0" fontAlgn="base"/>
            <a:r>
              <a:rPr lang="en-GB" sz="2000" b="0" i="0" dirty="0">
                <a:solidFill>
                  <a:srgbClr val="000000"/>
                </a:solidFill>
                <a:effectLst/>
                <a:latin typeface="NTFPreCursivefk" panose="03000400000000000000" pitchFamily="66" charset="0"/>
              </a:rPr>
              <a:t>​</a:t>
            </a:r>
            <a:endParaRPr lang="en-GB" sz="2000" b="0" i="0" dirty="0">
              <a:solidFill>
                <a:srgbClr val="000000"/>
              </a:solidFill>
              <a:effectLst/>
              <a:latin typeface="Segoe UI" panose="020B0502040204020203" pitchFamily="34" charset="0"/>
            </a:endParaRPr>
          </a:p>
          <a:p>
            <a:pPr algn="l" rtl="0" fontAlgn="base"/>
            <a:r>
              <a:rPr lang="en-GB" sz="2000" b="0" i="0" u="none" strike="noStrike" dirty="0">
                <a:solidFill>
                  <a:srgbClr val="000000"/>
                </a:solidFill>
                <a:effectLst/>
                <a:latin typeface="NTFPreCursivefk" panose="03000400000000000000" pitchFamily="66" charset="0"/>
              </a:rPr>
              <a:t>CUSP Geography has a strong emphasis on the technical language, ( tier 2 and 3 vocabulary), that pupils need to articulate their understanding of the world. This is carefully and deliberately planned so that pupils revisit and embed this knowledge over time. This key vocabulary is pre-taught for pupils who may need this. Symbols and signs are used alongside the oral to help embed their understanding.</a:t>
            </a:r>
          </a:p>
          <a:p>
            <a:pPr algn="l" rtl="0" fontAlgn="base"/>
            <a:endParaRPr lang="en-GB" sz="2000" dirty="0">
              <a:solidFill>
                <a:srgbClr val="000000"/>
              </a:solidFill>
              <a:latin typeface="NTFPreCursivefk" panose="03000400000000000000" pitchFamily="66" charset="0"/>
            </a:endParaRPr>
          </a:p>
          <a:p>
            <a:pPr algn="l" rtl="0" fontAlgn="base"/>
            <a:endParaRPr lang="en-GB" sz="2000" b="0" i="0" u="none" strike="noStrike" dirty="0">
              <a:solidFill>
                <a:srgbClr val="000000"/>
              </a:solidFill>
              <a:effectLst/>
              <a:latin typeface="NTFPreCursivefk" panose="03000400000000000000" pitchFamily="66" charset="0"/>
            </a:endParaRPr>
          </a:p>
          <a:p>
            <a:pPr algn="l" rtl="0" fontAlgn="base"/>
            <a:endParaRPr lang="en-GB" sz="2000" b="0" i="0" dirty="0">
              <a:solidFill>
                <a:srgbClr val="000000"/>
              </a:solidFill>
              <a:effectLst/>
              <a:latin typeface="Segoe UI" panose="020B0502040204020203" pitchFamily="34" charset="0"/>
            </a:endParaRPr>
          </a:p>
          <a:p>
            <a:endParaRPr lang="en-GB" sz="2800" b="1" dirty="0">
              <a:cs typeface="Calibri"/>
            </a:endParaRPr>
          </a:p>
        </p:txBody>
      </p:sp>
      <p:pic>
        <p:nvPicPr>
          <p:cNvPr id="11" name="Picture 10">
            <a:extLst>
              <a:ext uri="{FF2B5EF4-FFF2-40B4-BE49-F238E27FC236}">
                <a16:creationId xmlns:a16="http://schemas.microsoft.com/office/drawing/2014/main" id="{01EE8F04-5172-482A-AB18-3DAB425387D5}"/>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945623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62423" y="181957"/>
            <a:ext cx="9365853" cy="6678751"/>
          </a:xfrm>
          <a:prstGeom prst="rect">
            <a:avLst/>
          </a:prstGeom>
          <a:noFill/>
        </p:spPr>
        <p:txBody>
          <a:bodyPr wrap="square" lIns="91440" tIns="45720" rIns="91440" bIns="45720" rtlCol="0" anchor="t">
            <a:spAutoFit/>
          </a:bodyPr>
          <a:lstStyle/>
          <a:p>
            <a:r>
              <a:rPr lang="en-GB" sz="2800" b="1" dirty="0">
                <a:latin typeface="NTFPreCursivefk"/>
              </a:rPr>
              <a:t>Tailoring for SEND continued</a:t>
            </a:r>
            <a:endParaRPr lang="en-GB" sz="2800" b="1" dirty="0">
              <a:latin typeface="NTFPreCursivefk" panose="03000400000000000000" pitchFamily="66" charset="0"/>
            </a:endParaRPr>
          </a:p>
          <a:p>
            <a:r>
              <a:rPr lang="en-GB" sz="2000" dirty="0">
                <a:latin typeface="NTFPreCursivefk"/>
                <a:ea typeface="+mn-lt"/>
                <a:cs typeface="+mn-lt"/>
              </a:rPr>
              <a:t>Some pupils may require individual task boards to enable them to follow a series of steps where a task has been broken down into smaller, more manageable chunks and had larger written English components removed. The use of first hand experiences, e.g. going outside to observe physical features in the environment, will be beneficial for these pupils. Links will be made to CUSP reading books where available.</a:t>
            </a:r>
            <a:endParaRPr lang="en-GB" dirty="0">
              <a:latin typeface="NTFPreCursivefk"/>
              <a:ea typeface="+mn-lt"/>
              <a:cs typeface="+mn-lt"/>
            </a:endParaRPr>
          </a:p>
          <a:p>
            <a:endParaRPr lang="en-GB" sz="2000" dirty="0">
              <a:latin typeface="NTFPreCursivefk"/>
              <a:ea typeface="+mn-lt"/>
              <a:cs typeface="+mn-lt"/>
            </a:endParaRPr>
          </a:p>
          <a:p>
            <a:r>
              <a:rPr lang="en-GB" sz="2000" dirty="0">
                <a:latin typeface="NTFPreCursivefk"/>
                <a:ea typeface="+mn-lt"/>
                <a:cs typeface="+mn-lt"/>
              </a:rPr>
              <a:t>Some pupils may have a hearing impairment. Teachers should think carefully about how this impacts their ability to access the curriculum and their needs to be an emphasis on visual aids (pictures on knowledge strips and smartboards) and the pre-teaching of vocabulary. There may be additional changes based on the needs of the pupil. </a:t>
            </a:r>
            <a:endParaRPr lang="en-GB" dirty="0">
              <a:latin typeface="NTFPreCursivefk"/>
              <a:ea typeface="+mn-lt"/>
              <a:cs typeface="+mn-lt"/>
            </a:endParaRPr>
          </a:p>
          <a:p>
            <a:endParaRPr lang="en-GB" sz="2000" dirty="0">
              <a:latin typeface="NTFPreCursivefk"/>
              <a:ea typeface="+mn-lt"/>
              <a:cs typeface="+mn-lt"/>
            </a:endParaRPr>
          </a:p>
          <a:p>
            <a:r>
              <a:rPr lang="en-GB" sz="2000" dirty="0">
                <a:latin typeface="NTFPreCursivefk"/>
                <a:ea typeface="+mn-lt"/>
                <a:cs typeface="+mn-lt"/>
              </a:rPr>
              <a:t>Some pupils may have a visual impairment. This may impact their ability to read and follow tasks. Teachers can ensure a use of oral input and modelling, with a focus on tier 2 and 3 vocabulary. Scribing and oral dictation can be used as a way of recording working to access lessons. </a:t>
            </a:r>
            <a:endParaRPr lang="en-GB" dirty="0">
              <a:latin typeface="NTFPreCursivefk"/>
              <a:ea typeface="+mn-lt"/>
              <a:cs typeface="+mn-lt"/>
            </a:endParaRPr>
          </a:p>
          <a:p>
            <a:endParaRPr lang="en-GB" sz="2000" dirty="0">
              <a:latin typeface="NTFPreCursivefk"/>
              <a:ea typeface="+mn-lt"/>
              <a:cs typeface="+mn-lt"/>
            </a:endParaRPr>
          </a:p>
          <a:p>
            <a:r>
              <a:rPr lang="en-GB" sz="2000" dirty="0">
                <a:latin typeface="NTFPreCursivefk"/>
                <a:ea typeface="+mn-lt"/>
                <a:cs typeface="+mn-lt"/>
              </a:rPr>
              <a:t>For some pupils who have specific challenges around processing, some of the lessons may require adaptation to ensure that all pupils can participate fully in the lesson. This may mean reducing the number of instructions or steps in a task, reducing the information on knowledge notes, increased oral rehearsal, removing long written components, highlighting key vocabulary and thinking of alternative ways of recording. </a:t>
            </a:r>
            <a:endParaRPr lang="en-GB" dirty="0">
              <a:latin typeface="NTFPreCursivefk"/>
            </a:endParaRPr>
          </a:p>
        </p:txBody>
      </p:sp>
      <p:pic>
        <p:nvPicPr>
          <p:cNvPr id="11" name="Picture 10">
            <a:extLst>
              <a:ext uri="{FF2B5EF4-FFF2-40B4-BE49-F238E27FC236}">
                <a16:creationId xmlns:a16="http://schemas.microsoft.com/office/drawing/2014/main" id="{01EE8F04-5172-482A-AB18-3DAB425387D5}"/>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389428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75914" y="323557"/>
            <a:ext cx="9351476" cy="1508105"/>
          </a:xfrm>
          <a:prstGeom prst="rect">
            <a:avLst/>
          </a:prstGeom>
          <a:noFill/>
        </p:spPr>
        <p:txBody>
          <a:bodyPr wrap="square" lIns="91440" tIns="45720" rIns="91440" bIns="45720" rtlCol="0" anchor="t">
            <a:spAutoFit/>
          </a:bodyPr>
          <a:lstStyle/>
          <a:p>
            <a:r>
              <a:rPr lang="en-GB" sz="3600" b="1" dirty="0">
                <a:latin typeface="NTFPreCursivefk" panose="03000400000000000000" pitchFamily="66" charset="0"/>
              </a:rPr>
              <a:t>Reading</a:t>
            </a:r>
          </a:p>
          <a:p>
            <a:endParaRPr lang="en-GB" sz="2800" b="1" dirty="0">
              <a:cs typeface="Calibri" panose="020F0502020204030204"/>
            </a:endParaRPr>
          </a:p>
          <a:p>
            <a:r>
              <a:rPr lang="en-GB" sz="2800" dirty="0">
                <a:ea typeface="+mn-lt"/>
                <a:cs typeface="+mn-lt"/>
              </a:rPr>
              <a:t>  </a:t>
            </a:r>
            <a:endParaRPr lang="en-GB" dirty="0"/>
          </a:p>
        </p:txBody>
      </p:sp>
      <p:pic>
        <p:nvPicPr>
          <p:cNvPr id="11" name="Picture 10">
            <a:extLst>
              <a:ext uri="{FF2B5EF4-FFF2-40B4-BE49-F238E27FC236}">
                <a16:creationId xmlns:a16="http://schemas.microsoft.com/office/drawing/2014/main" id="{7E398CAA-1291-41BE-B365-6C0ADEDCEA99}"/>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p:cNvSpPr/>
          <p:nvPr/>
        </p:nvSpPr>
        <p:spPr>
          <a:xfrm>
            <a:off x="2605548" y="1280326"/>
            <a:ext cx="8779390" cy="1908215"/>
          </a:xfrm>
          <a:prstGeom prst="rect">
            <a:avLst/>
          </a:prstGeom>
        </p:spPr>
        <p:txBody>
          <a:bodyPr wrap="square">
            <a:spAutoFit/>
          </a:bodyPr>
          <a:lstStyle/>
          <a:p>
            <a:pPr lvl="0">
              <a:buClr>
                <a:schemeClr val="dk1"/>
              </a:buClr>
              <a:buSzPts val="2000"/>
            </a:pPr>
            <a:r>
              <a:rPr lang="en-GB" sz="2400" dirty="0">
                <a:latin typeface="NTFPreCursivefk" panose="03000400000000000000" pitchFamily="66" charset="0"/>
              </a:rPr>
              <a:t>All Geography modules are underpinned by high quality texts which support wider curriculum reading. Unity Schools Partnership are working closely with Curriculum Visions to ensure our subject content has supporting materials which can be accessed by pupils in school and at home. </a:t>
            </a:r>
          </a:p>
          <a:p>
            <a:pPr lvl="0">
              <a:buClr>
                <a:schemeClr val="dk1"/>
              </a:buClr>
              <a:buSzPts val="2000"/>
            </a:pPr>
            <a:endParaRPr lang="en-GB" sz="2200" dirty="0">
              <a:solidFill>
                <a:schemeClr val="dk1"/>
              </a:solidFill>
            </a:endParaRPr>
          </a:p>
        </p:txBody>
      </p:sp>
      <p:pic>
        <p:nvPicPr>
          <p:cNvPr id="9" name="Picture 8">
            <a:extLst>
              <a:ext uri="{FF2B5EF4-FFF2-40B4-BE49-F238E27FC236}">
                <a16:creationId xmlns:a16="http://schemas.microsoft.com/office/drawing/2014/main" id="{65F4FFDB-C96C-4D1E-B2FA-1FFF36BD1B15}"/>
              </a:ext>
            </a:extLst>
          </p:cNvPr>
          <p:cNvPicPr>
            <a:picLocks noChangeAspect="1"/>
          </p:cNvPicPr>
          <p:nvPr/>
        </p:nvPicPr>
        <p:blipFill>
          <a:blip r:embed="rId4"/>
          <a:stretch>
            <a:fillRect/>
          </a:stretch>
        </p:blipFill>
        <p:spPr>
          <a:xfrm>
            <a:off x="4002263" y="3399503"/>
            <a:ext cx="6184788" cy="2544097"/>
          </a:xfrm>
          <a:prstGeom prst="rect">
            <a:avLst/>
          </a:prstGeom>
        </p:spPr>
      </p:pic>
    </p:spTree>
    <p:extLst>
      <p:ext uri="{BB962C8B-B14F-4D97-AF65-F5344CB8AC3E}">
        <p14:creationId xmlns:p14="http://schemas.microsoft.com/office/powerpoint/2010/main" val="426371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560694" y="568110"/>
            <a:ext cx="9365853" cy="7386638"/>
          </a:xfrm>
          <a:prstGeom prst="rect">
            <a:avLst/>
          </a:prstGeom>
          <a:noFill/>
        </p:spPr>
        <p:txBody>
          <a:bodyPr wrap="square" lIns="91440" tIns="45720" rIns="91440" bIns="45720" rtlCol="0" anchor="t">
            <a:spAutoFit/>
          </a:bodyPr>
          <a:lstStyle/>
          <a:p>
            <a:r>
              <a:rPr lang="en-GB" sz="3600" b="1" dirty="0">
                <a:latin typeface="NTFPreCursivefk" panose="03000400000000000000" pitchFamily="66" charset="0"/>
              </a:rPr>
              <a:t>Oracy</a:t>
            </a:r>
            <a:endParaRPr lang="en-GB" sz="3600" b="1" dirty="0">
              <a:latin typeface="NTFPreCursivefk" panose="03000400000000000000" pitchFamily="66" charset="0"/>
              <a:cs typeface="Calibri"/>
            </a:endParaRPr>
          </a:p>
          <a:p>
            <a:endParaRPr lang="en-GB" sz="2400" dirty="0">
              <a:latin typeface="NTFPreCursivefk" panose="03000400000000000000" pitchFamily="66" charset="0"/>
              <a:cs typeface="Calibri" panose="020F0502020204030204"/>
            </a:endParaRPr>
          </a:p>
          <a:p>
            <a:r>
              <a:rPr lang="en-GB" sz="2800" dirty="0">
                <a:latin typeface="NTFPreCursivefk" panose="03000400000000000000" pitchFamily="66" charset="0"/>
                <a:cs typeface="Calibri" panose="020F0502020204030204"/>
              </a:rPr>
              <a:t>Oracy is embedded across the curriculum. When discussing their learning, children are encouraged to speak using full sentences and incorporating key vocabulary.  Opportunities to discuss their learning helps children to understand geographical concepts and to deepen their knowledge. </a:t>
            </a:r>
          </a:p>
          <a:p>
            <a:endParaRPr lang="en-GB" sz="2800" dirty="0">
              <a:latin typeface="NTFPreCursivefk" panose="03000400000000000000" pitchFamily="66" charset="0"/>
              <a:cs typeface="Calibri" panose="020F0502020204030204"/>
            </a:endParaRPr>
          </a:p>
          <a:p>
            <a:endParaRPr lang="en-GB" sz="2400" dirty="0">
              <a:latin typeface="NTFPreCursivefk" panose="03000400000000000000" pitchFamily="66" charset="0"/>
              <a:cs typeface="Calibri" panose="020F0502020204030204"/>
            </a:endParaRPr>
          </a:p>
          <a:p>
            <a:r>
              <a:rPr lang="en-GB" sz="3600" b="1" dirty="0">
                <a:latin typeface="NTFPreCursivefk" panose="03000400000000000000" pitchFamily="66" charset="0"/>
                <a:cs typeface="Calibri" panose="020F0502020204030204"/>
              </a:rPr>
              <a:t>Writing</a:t>
            </a:r>
          </a:p>
          <a:p>
            <a:endParaRPr lang="en-GB" sz="3600" b="1" dirty="0">
              <a:latin typeface="NTFPreCursivefk" panose="03000400000000000000" pitchFamily="66" charset="0"/>
              <a:cs typeface="Calibri" panose="020F0502020204030204"/>
            </a:endParaRPr>
          </a:p>
          <a:p>
            <a:r>
              <a:rPr lang="en-GB" sz="2800" dirty="0">
                <a:latin typeface="NTFPreCursivefk" panose="03000400000000000000" pitchFamily="66" charset="0"/>
                <a:cs typeface="Calibri" panose="020F0502020204030204"/>
              </a:rPr>
              <a:t>At Laureate, </a:t>
            </a:r>
            <a:r>
              <a:rPr lang="en-GB" sz="2800" dirty="0">
                <a:latin typeface="NTFPreCursivefk" panose="03000400000000000000" pitchFamily="66" charset="0"/>
                <a:ea typeface="+mn-lt"/>
                <a:cs typeface="+mn-lt"/>
              </a:rPr>
              <a:t>children are expected to write across all areas of the curriculum with teachers modelling how to write purposefully in each subject.</a:t>
            </a:r>
            <a:endParaRPr lang="en-GB" sz="2800" dirty="0">
              <a:latin typeface="NTFPreCursivefk" panose="03000400000000000000" pitchFamily="66" charset="0"/>
              <a:cs typeface="Calibri" panose="020F0502020204030204"/>
            </a:endParaRPr>
          </a:p>
          <a:p>
            <a:endParaRPr lang="en-GB" sz="2200"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p:txBody>
      </p:sp>
      <p:pic>
        <p:nvPicPr>
          <p:cNvPr id="11" name="Picture 10">
            <a:extLst>
              <a:ext uri="{FF2B5EF4-FFF2-40B4-BE49-F238E27FC236}">
                <a16:creationId xmlns:a16="http://schemas.microsoft.com/office/drawing/2014/main" id="{E6E82CCC-F7C8-4099-ABD7-F895AD5AA944}"/>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316601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5400000">
            <a:off x="-445250" y="3365715"/>
            <a:ext cx="325532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dirty="0">
                <a:solidFill>
                  <a:schemeClr val="lt1"/>
                </a:solidFill>
                <a:latin typeface="Calibri"/>
                <a:ea typeface="Calibri"/>
                <a:cs typeface="Calibri"/>
                <a:sym typeface="Calibri"/>
              </a:rPr>
              <a:t>Implementation</a:t>
            </a:r>
            <a:endParaRPr sz="3600" b="1" dirty="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373395"/>
            <a:ext cx="9380230" cy="1384995"/>
          </a:xfrm>
          <a:prstGeom prst="rect">
            <a:avLst/>
          </a:prstGeom>
          <a:noFill/>
        </p:spPr>
        <p:txBody>
          <a:bodyPr wrap="square" lIns="91440" tIns="45720" rIns="91440" bIns="45720" rtlCol="0" anchor="t">
            <a:spAutoFit/>
          </a:bodyPr>
          <a:lstStyle/>
          <a:p>
            <a:r>
              <a:rPr lang="en-US" sz="3600" b="1" dirty="0">
                <a:latin typeface="NTFPreCursivefk" panose="03000400000000000000" pitchFamily="66" charset="0"/>
                <a:ea typeface="Calibri Light"/>
                <a:cs typeface="Calibri Light"/>
              </a:rPr>
              <a:t>Continuous Professional Development</a:t>
            </a:r>
          </a:p>
          <a:p>
            <a:endParaRPr lang="en-US" sz="2400" b="1" dirty="0">
              <a:latin typeface="Calibri"/>
              <a:ea typeface="Calibri Light"/>
              <a:cs typeface="Calibri Light"/>
            </a:endParaRPr>
          </a:p>
          <a:p>
            <a:endParaRPr lang="en-US" sz="2400" b="1" dirty="0">
              <a:latin typeface="Calibri"/>
              <a:ea typeface="Calibri Light"/>
              <a:cs typeface="Calibri Light"/>
            </a:endParaRPr>
          </a:p>
        </p:txBody>
      </p:sp>
      <p:pic>
        <p:nvPicPr>
          <p:cNvPr id="11" name="Picture 10">
            <a:extLst>
              <a:ext uri="{FF2B5EF4-FFF2-40B4-BE49-F238E27FC236}">
                <a16:creationId xmlns:a16="http://schemas.microsoft.com/office/drawing/2014/main" id="{49E00A9C-ACE9-4CD9-84FA-E102B37A3C5B}"/>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p:cNvSpPr/>
          <p:nvPr/>
        </p:nvSpPr>
        <p:spPr>
          <a:xfrm>
            <a:off x="2638873" y="1573724"/>
            <a:ext cx="8617974" cy="3539430"/>
          </a:xfrm>
          <a:prstGeom prst="rect">
            <a:avLst/>
          </a:prstGeom>
        </p:spPr>
        <p:txBody>
          <a:bodyPr wrap="square">
            <a:spAutoFit/>
          </a:bodyPr>
          <a:lstStyle/>
          <a:p>
            <a:r>
              <a:rPr lang="en-US" sz="2800" dirty="0">
                <a:latin typeface="NTFPreCursivefk" panose="03000400000000000000" pitchFamily="66" charset="0"/>
                <a:ea typeface="Calibri Light"/>
                <a:cs typeface="Calibri Light"/>
              </a:rPr>
              <a:t>All staff have undergone CPD in Cognitive Load Theory, Spaced Practice Retrieval Theory and planning the wider curriculum through the use of Knowledge Notes.  This has supported the development of the wider curriculum.  </a:t>
            </a:r>
          </a:p>
          <a:p>
            <a:endParaRPr lang="en-US" sz="2800" dirty="0">
              <a:latin typeface="NTFPreCursivefk" panose="03000400000000000000" pitchFamily="66" charset="0"/>
              <a:ea typeface="Calibri Light"/>
              <a:cs typeface="Calibri Light"/>
            </a:endParaRPr>
          </a:p>
          <a:p>
            <a:r>
              <a:rPr lang="en-US" sz="2800" dirty="0">
                <a:latin typeface="NTFPreCursivefk" panose="03000400000000000000" pitchFamily="66" charset="0"/>
                <a:ea typeface="Calibri Light"/>
                <a:cs typeface="Calibri Light"/>
              </a:rPr>
              <a:t>In addition to this, staff have accessed planning sessions with Alex Bedford (author of CUSP) to support them in effectively planning sequences of work using the materials provided within the modules. </a:t>
            </a:r>
            <a:endParaRPr lang="en-GB" sz="2800" dirty="0">
              <a:latin typeface="NTFPreCursivefk" panose="03000400000000000000" pitchFamily="66" charset="0"/>
              <a:cs typeface="Calibri"/>
            </a:endParaRPr>
          </a:p>
        </p:txBody>
      </p:sp>
    </p:spTree>
    <p:extLst>
      <p:ext uri="{BB962C8B-B14F-4D97-AF65-F5344CB8AC3E}">
        <p14:creationId xmlns:p14="http://schemas.microsoft.com/office/powerpoint/2010/main" val="970683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59524" y="1573724"/>
            <a:ext cx="9097991"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latin typeface="NTFPreCursivefk" panose="03000400000000000000" pitchFamily="66" charset="0"/>
                <a:cs typeface="Calibri"/>
              </a:rPr>
              <a:t>Geography</a:t>
            </a:r>
            <a:endParaRPr lang="en-US" sz="9600" dirty="0">
              <a:latin typeface="NTFPreCursivefk" panose="03000400000000000000" pitchFamily="66" charset="0"/>
              <a:cs typeface="Calibri"/>
            </a:endParaRPr>
          </a:p>
          <a:p>
            <a:pPr algn="ctr"/>
            <a:endParaRPr lang="en-US" b="1" dirty="0">
              <a:latin typeface="NTFPreCursivefk" panose="03000400000000000000" pitchFamily="66" charset="0"/>
              <a:cs typeface="Calibri"/>
            </a:endParaRPr>
          </a:p>
          <a:p>
            <a:pPr algn="ctr"/>
            <a:br>
              <a:rPr lang="en-US" b="1" dirty="0">
                <a:latin typeface="NTFPreCursivefk" panose="03000400000000000000" pitchFamily="66" charset="0"/>
                <a:cs typeface="Calibri"/>
              </a:rPr>
            </a:br>
            <a:r>
              <a:rPr lang="en-US" sz="8000" b="1" dirty="0">
                <a:latin typeface="NTFPreCursivefk" panose="03000400000000000000" pitchFamily="66" charset="0"/>
              </a:rPr>
              <a:t>Impact</a:t>
            </a:r>
            <a:r>
              <a:rPr lang="en-US" sz="8000" b="1" dirty="0">
                <a:latin typeface="NTFPreCursivefk" panose="03000400000000000000" pitchFamily="66" charset="0"/>
                <a:cs typeface="Calibri"/>
              </a:rPr>
              <a:t>​</a:t>
            </a:r>
            <a:endParaRPr lang="en-US" sz="8000" dirty="0">
              <a:latin typeface="NTFPreCursivefk" panose="03000400000000000000" pitchFamily="66" charset="0"/>
            </a:endParaRPr>
          </a:p>
        </p:txBody>
      </p:sp>
      <p:pic>
        <p:nvPicPr>
          <p:cNvPr id="11" name="Picture 10">
            <a:extLst>
              <a:ext uri="{FF2B5EF4-FFF2-40B4-BE49-F238E27FC236}">
                <a16:creationId xmlns:a16="http://schemas.microsoft.com/office/drawing/2014/main" id="{14C98B91-FE63-4B81-8564-8E70FC3C71D2}"/>
              </a:ext>
            </a:extLst>
          </p:cNvPr>
          <p:cNvPicPr>
            <a:picLocks noChangeAspect="1"/>
          </p:cNvPicPr>
          <p:nvPr/>
        </p:nvPicPr>
        <p:blipFill>
          <a:blip r:embed="rId3"/>
          <a:stretch>
            <a:fillRect/>
          </a:stretch>
        </p:blipFill>
        <p:spPr>
          <a:xfrm>
            <a:off x="161778" y="137845"/>
            <a:ext cx="1828800" cy="1435879"/>
          </a:xfrm>
          <a:prstGeom prst="rect">
            <a:avLst/>
          </a:prstGeom>
        </p:spPr>
      </p:pic>
    </p:spTree>
    <p:extLst>
      <p:ext uri="{BB962C8B-B14F-4D97-AF65-F5344CB8AC3E}">
        <p14:creationId xmlns:p14="http://schemas.microsoft.com/office/powerpoint/2010/main" val="1199304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dirty="0">
              <a:cs typeface="Calibri"/>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39683" y="454325"/>
            <a:ext cx="90979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NTFPreCursivefk" panose="03000400000000000000" pitchFamily="66" charset="0"/>
                <a:cs typeface="Calibri"/>
              </a:rPr>
              <a:t>How do we measure the impact of Geography teaching?</a:t>
            </a:r>
            <a:endParaRPr lang="en-US" sz="2400" dirty="0">
              <a:latin typeface="NTFPreCursivefk" panose="03000400000000000000" pitchFamily="66" charset="0"/>
            </a:endParaRPr>
          </a:p>
        </p:txBody>
      </p:sp>
      <p:sp>
        <p:nvSpPr>
          <p:cNvPr id="5" name="Google Shape;518;p33">
            <a:extLst>
              <a:ext uri="{FF2B5EF4-FFF2-40B4-BE49-F238E27FC236}">
                <a16:creationId xmlns:a16="http://schemas.microsoft.com/office/drawing/2014/main" id="{B9D6CFE3-FE46-41C1-B6C2-D81F8AA8E690}"/>
              </a:ext>
            </a:extLst>
          </p:cNvPr>
          <p:cNvSpPr txBox="1"/>
          <p:nvPr/>
        </p:nvSpPr>
        <p:spPr>
          <a:xfrm>
            <a:off x="2799405" y="2059449"/>
            <a:ext cx="1968900" cy="4644318"/>
          </a:xfrm>
          <a:prstGeom prst="rect">
            <a:avLst/>
          </a:prstGeom>
          <a:noFill/>
          <a:ln>
            <a:solidFill>
              <a:schemeClr val="tx1"/>
            </a:solidFill>
          </a:ln>
        </p:spPr>
        <p:txBody>
          <a:bodyPr spcFirstLastPara="1" wrap="square" lIns="91425" tIns="91425" rIns="91425" bIns="91425" anchor="t" anchorCtr="0">
            <a:spAutoFit/>
          </a:bodyPr>
          <a:lstStyle/>
          <a:p>
            <a:pPr>
              <a:lnSpc>
                <a:spcPct val="115000"/>
              </a:lnSpc>
            </a:pPr>
            <a:r>
              <a:rPr lang="en-US" sz="1800" dirty="0">
                <a:solidFill>
                  <a:schemeClr val="dk1"/>
                </a:solidFill>
                <a:latin typeface="NTFPreCursivefk" panose="03000400000000000000" pitchFamily="66" charset="0"/>
                <a:ea typeface="Calibri"/>
                <a:cs typeface="Calibri"/>
                <a:sym typeface="Calibri"/>
              </a:rPr>
              <a:t>Subject Leaders use </a:t>
            </a:r>
            <a:r>
              <a:rPr lang="en-US" dirty="0">
                <a:solidFill>
                  <a:schemeClr val="dk1"/>
                </a:solidFill>
                <a:latin typeface="NTFPreCursivefk" panose="03000400000000000000" pitchFamily="66" charset="0"/>
                <a:ea typeface="Calibri"/>
                <a:cs typeface="Calibri"/>
                <a:sym typeface="Calibri"/>
              </a:rPr>
              <a:t>Padlet</a:t>
            </a:r>
            <a:r>
              <a:rPr lang="en-US" sz="1800" dirty="0">
                <a:solidFill>
                  <a:schemeClr val="dk1"/>
                </a:solidFill>
                <a:latin typeface="NTFPreCursivefk" panose="03000400000000000000" pitchFamily="66" charset="0"/>
                <a:ea typeface="Calibri"/>
                <a:cs typeface="Calibri"/>
                <a:sym typeface="Calibri"/>
              </a:rPr>
              <a:t> as a</a:t>
            </a:r>
            <a:r>
              <a:rPr lang="en-US" dirty="0">
                <a:solidFill>
                  <a:schemeClr val="dk1"/>
                </a:solidFill>
                <a:latin typeface="NTFPreCursivefk" panose="03000400000000000000" pitchFamily="66" charset="0"/>
                <a:ea typeface="Calibri"/>
                <a:cs typeface="Calibri"/>
                <a:sym typeface="Calibri"/>
              </a:rPr>
              <a:t> self-assessment and planning </a:t>
            </a:r>
            <a:r>
              <a:rPr lang="en-US" sz="1800" dirty="0">
                <a:solidFill>
                  <a:schemeClr val="dk1"/>
                </a:solidFill>
                <a:latin typeface="NTFPreCursivefk" panose="03000400000000000000" pitchFamily="66" charset="0"/>
                <a:ea typeface="Calibri"/>
                <a:cs typeface="Calibri"/>
                <a:sym typeface="Calibri"/>
              </a:rPr>
              <a:t>tool for developing their subject, as seen in this example:</a:t>
            </a:r>
          </a:p>
          <a:p>
            <a:pPr>
              <a:lnSpc>
                <a:spcPct val="115000"/>
              </a:lnSpc>
            </a:pPr>
            <a:endParaRPr lang="en-US" dirty="0">
              <a:solidFill>
                <a:schemeClr val="dk1"/>
              </a:solidFill>
              <a:latin typeface="NTFPreCursivefk" panose="03000400000000000000" pitchFamily="66" charset="0"/>
              <a:ea typeface="Calibri"/>
              <a:cs typeface="Calibri"/>
              <a:sym typeface="Calibri"/>
            </a:endParaRPr>
          </a:p>
          <a:p>
            <a:pPr>
              <a:lnSpc>
                <a:spcPct val="115000"/>
              </a:lnSpc>
            </a:pPr>
            <a:r>
              <a:rPr lang="en-US" sz="1800" dirty="0">
                <a:solidFill>
                  <a:schemeClr val="dk1"/>
                </a:solidFill>
                <a:latin typeface="NTFPreCursivefk" panose="03000400000000000000" pitchFamily="66" charset="0"/>
                <a:ea typeface="Calibri"/>
                <a:cs typeface="Calibri"/>
                <a:sym typeface="Calibri"/>
              </a:rPr>
              <a:t>We also use the CUSP spider diagram matrix to record strengths and areas of development for our subjects</a:t>
            </a:r>
            <a:endParaRPr sz="1800" dirty="0">
              <a:solidFill>
                <a:schemeClr val="dk1"/>
              </a:solidFill>
              <a:latin typeface="NTFPreCursivefk" panose="03000400000000000000" pitchFamily="66" charset="0"/>
              <a:ea typeface="Calibri"/>
              <a:cs typeface="Calibri"/>
              <a:sym typeface="Calibri"/>
            </a:endParaRPr>
          </a:p>
        </p:txBody>
      </p:sp>
      <p:pic>
        <p:nvPicPr>
          <p:cNvPr id="12" name="Picture 11">
            <a:extLst>
              <a:ext uri="{FF2B5EF4-FFF2-40B4-BE49-F238E27FC236}">
                <a16:creationId xmlns:a16="http://schemas.microsoft.com/office/drawing/2014/main" id="{13A4031A-26FE-4131-8E4F-DB82EE925611}"/>
              </a:ext>
            </a:extLst>
          </p:cNvPr>
          <p:cNvPicPr>
            <a:picLocks noChangeAspect="1"/>
          </p:cNvPicPr>
          <p:nvPr/>
        </p:nvPicPr>
        <p:blipFill>
          <a:blip r:embed="rId3"/>
          <a:stretch>
            <a:fillRect/>
          </a:stretch>
        </p:blipFill>
        <p:spPr>
          <a:xfrm>
            <a:off x="161778" y="137845"/>
            <a:ext cx="1828800" cy="1435879"/>
          </a:xfrm>
          <a:prstGeom prst="rect">
            <a:avLst/>
          </a:prstGeom>
        </p:spPr>
      </p:pic>
      <p:cxnSp>
        <p:nvCxnSpPr>
          <p:cNvPr id="10" name="Straight Arrow Connector 9"/>
          <p:cNvCxnSpPr>
            <a:cxnSpLocks/>
          </p:cNvCxnSpPr>
          <p:nvPr/>
        </p:nvCxnSpPr>
        <p:spPr>
          <a:xfrm flipV="1">
            <a:off x="4917697" y="4381608"/>
            <a:ext cx="2199095" cy="1447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B09601F-6CB8-AA7C-2DA6-A7A01E271195}"/>
              </a:ext>
            </a:extLst>
          </p:cNvPr>
          <p:cNvPicPr>
            <a:picLocks noChangeAspect="1"/>
          </p:cNvPicPr>
          <p:nvPr/>
        </p:nvPicPr>
        <p:blipFill>
          <a:blip r:embed="rId4"/>
          <a:stretch>
            <a:fillRect/>
          </a:stretch>
        </p:blipFill>
        <p:spPr>
          <a:xfrm>
            <a:off x="5024266" y="1832199"/>
            <a:ext cx="6873130" cy="2309724"/>
          </a:xfrm>
          <a:prstGeom prst="rect">
            <a:avLst/>
          </a:prstGeom>
        </p:spPr>
      </p:pic>
    </p:spTree>
    <p:extLst>
      <p:ext uri="{BB962C8B-B14F-4D97-AF65-F5344CB8AC3E}">
        <p14:creationId xmlns:p14="http://schemas.microsoft.com/office/powerpoint/2010/main" val="3008276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dirty="0">
              <a:cs typeface="Calibri"/>
            </a:endParaRPr>
          </a:p>
        </p:txBody>
      </p:sp>
      <p:sp>
        <p:nvSpPr>
          <p:cNvPr id="4" name="TextBox 3">
            <a:extLst>
              <a:ext uri="{FF2B5EF4-FFF2-40B4-BE49-F238E27FC236}">
                <a16:creationId xmlns:a16="http://schemas.microsoft.com/office/drawing/2014/main" id="{2B38A4D6-B3B6-4512-BBCD-C672D9667B03}"/>
              </a:ext>
            </a:extLst>
          </p:cNvPr>
          <p:cNvSpPr txBox="1"/>
          <p:nvPr/>
        </p:nvSpPr>
        <p:spPr>
          <a:xfrm>
            <a:off x="2639683" y="454325"/>
            <a:ext cx="909799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NTFPreCursivefk" panose="03000400000000000000" pitchFamily="66" charset="0"/>
                <a:cs typeface="Calibri"/>
              </a:rPr>
              <a:t>Cumulative quizzing</a:t>
            </a:r>
          </a:p>
          <a:p>
            <a:endParaRPr lang="en-US" sz="2800" b="1" dirty="0">
              <a:latin typeface="NTFPreCursivefk" panose="03000400000000000000" pitchFamily="66" charset="0"/>
              <a:cs typeface="Calibri"/>
            </a:endParaRPr>
          </a:p>
          <a:p>
            <a:r>
              <a:rPr lang="en-US" sz="2400" dirty="0">
                <a:latin typeface="NTFPreCursivefk" panose="03000400000000000000" pitchFamily="66" charset="0"/>
                <a:cs typeface="Calibri"/>
              </a:rPr>
              <a:t>Teachers use the results of the cumulative quizzing to check prior knowledge, tailor lessons accordingly and use flexible teaching time to revisit areas as necessary.</a:t>
            </a:r>
          </a:p>
          <a:p>
            <a:endParaRPr lang="en-US" sz="2800" b="1" dirty="0">
              <a:cs typeface="Calibri"/>
            </a:endParaRPr>
          </a:p>
          <a:p>
            <a:endParaRPr lang="en-US" sz="2800" b="1" dirty="0">
              <a:cs typeface="Calibri"/>
            </a:endParaRPr>
          </a:p>
          <a:p>
            <a:endParaRPr lang="en-US" sz="2800" b="1" dirty="0">
              <a:cs typeface="Calibri"/>
            </a:endParaRPr>
          </a:p>
        </p:txBody>
      </p:sp>
      <p:pic>
        <p:nvPicPr>
          <p:cNvPr id="11" name="Picture 10">
            <a:extLst>
              <a:ext uri="{FF2B5EF4-FFF2-40B4-BE49-F238E27FC236}">
                <a16:creationId xmlns:a16="http://schemas.microsoft.com/office/drawing/2014/main" id="{2CE2285C-8E59-4267-84CB-97F3BD1DF82D}"/>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263" y="2738628"/>
            <a:ext cx="45815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307" y="2877896"/>
            <a:ext cx="2841365" cy="343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94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530325"/>
          </a:xfrm>
          <a:prstGeom prst="rect">
            <a:avLst/>
          </a:prstGeom>
          <a:noFill/>
          <a:ln>
            <a:noFill/>
          </a:ln>
        </p:spPr>
        <p:txBody>
          <a:bodyPr spcFirstLastPara="1" wrap="square" lIns="91425" tIns="45700" rIns="91425" bIns="45700" anchor="t" anchorCtr="0">
            <a:normAutofit fontScale="32500" lnSpcReduction="20000"/>
          </a:bodyPr>
          <a:lstStyle/>
          <a:p>
            <a:pPr marL="0" indent="0" algn="l">
              <a:spcBef>
                <a:spcPts val="0"/>
              </a:spcBef>
            </a:pPr>
            <a:r>
              <a:rPr lang="en-US" sz="5500" b="1" u="sng" dirty="0">
                <a:latin typeface="NTFPreCursivefk" panose="03000400000000000000" pitchFamily="66" charset="0"/>
                <a:cs typeface="Calibri"/>
              </a:rPr>
              <a:t>Key Stage 1:</a:t>
            </a:r>
          </a:p>
          <a:p>
            <a:pPr algn="l">
              <a:buSzPts val="2000"/>
            </a:pPr>
            <a:r>
              <a:rPr lang="en-GB" sz="5500" b="1" dirty="0">
                <a:latin typeface="NTFPreCursivefk" panose="03000400000000000000" pitchFamily="66" charset="0"/>
                <a:cs typeface="Calibri" panose="020F0502020204030204" pitchFamily="34" charset="0"/>
              </a:rPr>
              <a:t>The aims of the syllabus are that students in KS1 will use:</a:t>
            </a:r>
          </a:p>
          <a:p>
            <a:pPr algn="l">
              <a:buSzPts val="2000"/>
            </a:pPr>
            <a:endParaRPr lang="en-GB" sz="5500" b="1" dirty="0">
              <a:latin typeface="NTFPreCursivefk" panose="03000400000000000000" pitchFamily="66" charset="0"/>
              <a:cs typeface="Calibri" panose="020F0502020204030204" pitchFamily="34" charset="0"/>
            </a:endParaRPr>
          </a:p>
          <a:p>
            <a:pPr algn="l">
              <a:buSzPts val="2000"/>
            </a:pPr>
            <a:r>
              <a:rPr lang="en-GB" sz="5500" b="1" dirty="0">
                <a:latin typeface="NTFPreCursivefk" panose="03000400000000000000" pitchFamily="66" charset="0"/>
                <a:cs typeface="Calibri" panose="020F0502020204030204" pitchFamily="34" charset="0"/>
              </a:rPr>
              <a:t>Locational knowledge:</a:t>
            </a:r>
          </a:p>
          <a:p>
            <a:pPr algn="l">
              <a:buSzPts val="2000"/>
            </a:pPr>
            <a:r>
              <a:rPr lang="en-GB" sz="5500" dirty="0">
                <a:latin typeface="NTFPreCursivefk" panose="03000400000000000000" pitchFamily="66" charset="0"/>
                <a:cs typeface="Calibri" panose="020F0502020204030204" pitchFamily="34" charset="0"/>
              </a:rPr>
              <a:t>Name and locate the world’s seven continents and five oceans.</a:t>
            </a:r>
          </a:p>
          <a:p>
            <a:pPr algn="l">
              <a:buSzPts val="2000"/>
            </a:pPr>
            <a:r>
              <a:rPr lang="en-GB" sz="5500" dirty="0">
                <a:latin typeface="NTFPreCursivefk" panose="03000400000000000000" pitchFamily="66" charset="0"/>
                <a:cs typeface="Calibri" panose="020F0502020204030204" pitchFamily="34" charset="0"/>
              </a:rPr>
              <a:t>Name, locate and identify characteristics of the four countries and capital cities of the United Kingdom and its surrounding seas.</a:t>
            </a:r>
          </a:p>
          <a:p>
            <a:pPr algn="l">
              <a:buSzPts val="2000"/>
            </a:pPr>
            <a:endParaRPr lang="en-GB" sz="5500" dirty="0">
              <a:latin typeface="NTFPreCursivefk" panose="03000400000000000000" pitchFamily="66" charset="0"/>
              <a:cs typeface="Calibri" panose="020F0502020204030204" pitchFamily="34" charset="0"/>
            </a:endParaRPr>
          </a:p>
          <a:p>
            <a:pPr algn="l">
              <a:buSzPts val="2000"/>
            </a:pPr>
            <a:r>
              <a:rPr lang="en-GB" sz="5500" b="1" dirty="0">
                <a:latin typeface="NTFPreCursivefk" panose="03000400000000000000" pitchFamily="66" charset="0"/>
                <a:cs typeface="Calibri" panose="020F0502020204030204" pitchFamily="34" charset="0"/>
              </a:rPr>
              <a:t>Place knowledge </a:t>
            </a:r>
          </a:p>
          <a:p>
            <a:pPr algn="l">
              <a:buSzPts val="2000"/>
            </a:pPr>
            <a:r>
              <a:rPr lang="en-GB" sz="5500" dirty="0">
                <a:latin typeface="NTFPreCursivefk" panose="03000400000000000000" pitchFamily="66" charset="0"/>
                <a:cs typeface="Calibri" panose="020F0502020204030204" pitchFamily="34" charset="0"/>
              </a:rPr>
              <a:t>Understand geographical similarities and differences through studying the human and physical geography of a small area of the United Kingdom, and of a small area in a contrasting non-European country. </a:t>
            </a:r>
          </a:p>
          <a:p>
            <a:pPr algn="l">
              <a:buSzPts val="2000"/>
            </a:pPr>
            <a:endParaRPr lang="en-GB" sz="5500" dirty="0">
              <a:latin typeface="NTFPreCursivefk" panose="03000400000000000000" pitchFamily="66" charset="0"/>
              <a:cs typeface="Calibri" panose="020F0502020204030204" pitchFamily="34" charset="0"/>
            </a:endParaRPr>
          </a:p>
          <a:p>
            <a:pPr algn="l">
              <a:buSzPts val="2000"/>
            </a:pPr>
            <a:r>
              <a:rPr lang="en-GB" sz="5500" b="1" dirty="0">
                <a:latin typeface="NTFPreCursivefk" panose="03000400000000000000" pitchFamily="66" charset="0"/>
                <a:cs typeface="Calibri" panose="020F0502020204030204" pitchFamily="34" charset="0"/>
              </a:rPr>
              <a:t>Human and physical geography </a:t>
            </a:r>
          </a:p>
          <a:p>
            <a:pPr algn="l">
              <a:buSzPts val="2000"/>
            </a:pPr>
            <a:r>
              <a:rPr lang="en-GB" sz="5500" dirty="0">
                <a:latin typeface="NTFPreCursivefk" panose="03000400000000000000" pitchFamily="66" charset="0"/>
                <a:cs typeface="Calibri" panose="020F0502020204030204" pitchFamily="34" charset="0"/>
              </a:rPr>
              <a:t>Identify seasonal and daily weather patterns in the United Kingdom and the location of hot and cold areas of the world in relation to the Equator and the North and South Poles.</a:t>
            </a:r>
          </a:p>
          <a:p>
            <a:pPr algn="l">
              <a:buSzPts val="2000"/>
            </a:pPr>
            <a:r>
              <a:rPr lang="en-GB" sz="5500" dirty="0">
                <a:latin typeface="NTFPreCursivefk" panose="03000400000000000000" pitchFamily="66" charset="0"/>
                <a:cs typeface="Calibri" panose="020F0502020204030204" pitchFamily="34" charset="0"/>
              </a:rPr>
              <a:t> </a:t>
            </a:r>
          </a:p>
          <a:p>
            <a:pPr algn="l">
              <a:buSzPts val="2000"/>
            </a:pPr>
            <a:r>
              <a:rPr lang="en-GB" sz="5500" dirty="0">
                <a:latin typeface="NTFPreCursivefk" panose="03000400000000000000" pitchFamily="66" charset="0"/>
                <a:cs typeface="Calibri" panose="020F0502020204030204" pitchFamily="34" charset="0"/>
              </a:rPr>
              <a:t>Use basic geographical vocabulary to refer to:</a:t>
            </a:r>
          </a:p>
          <a:p>
            <a:pPr marL="342900" indent="-342900" algn="l">
              <a:buSzPts val="2000"/>
              <a:buFont typeface="Arial" panose="020B0604020202020204" pitchFamily="34" charset="0"/>
              <a:buChar char="•"/>
            </a:pPr>
            <a:r>
              <a:rPr lang="en-GB" sz="5500" dirty="0">
                <a:latin typeface="NTFPreCursivefk" panose="03000400000000000000" pitchFamily="66" charset="0"/>
                <a:cs typeface="Calibri" panose="020F0502020204030204" pitchFamily="34" charset="0"/>
              </a:rPr>
              <a:t>key physical features, including: beach, cliff, coast, forest, hill, mountain, sea, ocean, river, soil, valley, vegetation, season and weather </a:t>
            </a:r>
          </a:p>
          <a:p>
            <a:pPr marL="342900" indent="-342900" algn="l">
              <a:buSzPts val="2000"/>
              <a:buFont typeface="Arial" panose="020B0604020202020204" pitchFamily="34" charset="0"/>
              <a:buChar char="•"/>
            </a:pPr>
            <a:r>
              <a:rPr lang="en-GB" sz="5500" dirty="0">
                <a:latin typeface="NTFPreCursivefk" panose="03000400000000000000" pitchFamily="66" charset="0"/>
                <a:cs typeface="Calibri" panose="020F0502020204030204" pitchFamily="34" charset="0"/>
              </a:rPr>
              <a:t>key human features, including: city, town, village, factory, farm, house, office, port, harbour and shop. </a:t>
            </a:r>
            <a:r>
              <a:rPr lang="en-GB" sz="2900" dirty="0">
                <a:latin typeface="NTFPreCursivefk" panose="03000400000000000000" pitchFamily="66" charset="0"/>
                <a:cs typeface="Calibri" panose="020F0502020204030204" pitchFamily="34" charset="0"/>
              </a:rPr>
              <a:t>	</a:t>
            </a:r>
          </a:p>
          <a:p>
            <a:pPr algn="l">
              <a:buSzPts val="2000"/>
            </a:pPr>
            <a:endParaRPr lang="en-GB" sz="2200" dirty="0">
              <a:latin typeface="NTFPreCursivefk" panose="03000400000000000000" pitchFamily="66" charset="0"/>
              <a:cs typeface="Calibri" panose="020F0502020204030204" pitchFamily="34" charset="0"/>
            </a:endParaRPr>
          </a:p>
          <a:p>
            <a:pPr algn="l">
              <a:buSzPts val="2000"/>
            </a:pPr>
            <a:r>
              <a:rPr lang="en-GB" sz="2200" dirty="0">
                <a:latin typeface="Calibri" panose="020F0502020204030204" pitchFamily="34" charset="0"/>
                <a:cs typeface="Calibri" panose="020F0502020204030204" pitchFamily="34" charset="0"/>
              </a:rPr>
              <a:t>								</a:t>
            </a:r>
          </a:p>
          <a:p>
            <a:pPr marL="0" indent="0" algn="l">
              <a:spcBef>
                <a:spcPts val="0"/>
              </a:spcBef>
            </a:pPr>
            <a:endParaRPr lang="en-US" sz="2200" b="1" u="sng" dirty="0">
              <a:latin typeface="Calibri"/>
              <a:cs typeface="Calibri"/>
            </a:endParaRPr>
          </a:p>
          <a:p>
            <a:pPr marL="0" indent="0" algn="l">
              <a:spcBef>
                <a:spcPts val="0"/>
              </a:spcBef>
            </a:pPr>
            <a:endParaRPr lang="en-US" sz="2200" b="1" u="sng" dirty="0">
              <a:latin typeface="Calibri"/>
              <a:cs typeface="Calibri"/>
            </a:endParaRPr>
          </a:p>
          <a:p>
            <a:pPr marL="0" indent="0" algn="l">
              <a:spcBef>
                <a:spcPts val="0"/>
              </a:spcBef>
            </a:pPr>
            <a:endParaRPr lang="en-US" sz="2200" dirty="0">
              <a:latin typeface="Calibri"/>
              <a:cs typeface="Calibri"/>
            </a:endParaRPr>
          </a:p>
          <a:p>
            <a:pPr marL="0" indent="0" algn="l">
              <a:spcBef>
                <a:spcPts val="0"/>
              </a:spcBef>
            </a:pPr>
            <a:endParaRPr lang="en-US" sz="2200" dirty="0">
              <a:latin typeface="Sassoon Penpals Joined" panose="02000400000000000000" pitchFamily="50" charset="0"/>
            </a:endParaRPr>
          </a:p>
        </p:txBody>
      </p:sp>
      <p:sp>
        <p:nvSpPr>
          <p:cNvPr id="7" name="Google Shape;86;p1">
            <a:extLst>
              <a:ext uri="{FF2B5EF4-FFF2-40B4-BE49-F238E27FC236}">
                <a16:creationId xmlns:a16="http://schemas.microsoft.com/office/drawing/2014/main" id="{35C0A13E-DB34-4167-BE35-34430B98527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AFF7CC67-A5A6-4737-B6CB-8709F84EA092}"/>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7FCC8260-B45E-444C-8BF2-2EFF8B57891D}"/>
              </a:ext>
            </a:extLst>
          </p:cNvPr>
          <p:cNvPicPr>
            <a:picLocks noChangeAspect="1"/>
          </p:cNvPicPr>
          <p:nvPr/>
        </p:nvPicPr>
        <p:blipFill>
          <a:blip r:embed="rId3"/>
          <a:stretch>
            <a:fillRect/>
          </a:stretch>
        </p:blipFill>
        <p:spPr>
          <a:xfrm>
            <a:off x="161778" y="137845"/>
            <a:ext cx="1828800" cy="143587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9295"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dirty="0">
              <a:cs typeface="Calibri"/>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559524" y="660955"/>
            <a:ext cx="90979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NTFPreCursivefk" panose="03000400000000000000" pitchFamily="66" charset="0"/>
                <a:cs typeface="Calibri"/>
              </a:rPr>
              <a:t>Pupil book study</a:t>
            </a:r>
          </a:p>
          <a:p>
            <a:endParaRPr lang="en-US" sz="2400" b="1" dirty="0">
              <a:cs typeface="Calibri"/>
            </a:endParaRPr>
          </a:p>
        </p:txBody>
      </p:sp>
      <p:pic>
        <p:nvPicPr>
          <p:cNvPr id="11" name="Picture 10">
            <a:extLst>
              <a:ext uri="{FF2B5EF4-FFF2-40B4-BE49-F238E27FC236}">
                <a16:creationId xmlns:a16="http://schemas.microsoft.com/office/drawing/2014/main" id="{B555500A-995A-476B-B101-3446F1C31ADE}"/>
              </a:ext>
            </a:extLst>
          </p:cNvPr>
          <p:cNvPicPr>
            <a:picLocks noChangeAspect="1"/>
          </p:cNvPicPr>
          <p:nvPr/>
        </p:nvPicPr>
        <p:blipFill>
          <a:blip r:embed="rId3"/>
          <a:stretch>
            <a:fillRect/>
          </a:stretch>
        </p:blipFill>
        <p:spPr>
          <a:xfrm>
            <a:off x="161778" y="137845"/>
            <a:ext cx="1828800" cy="1435879"/>
          </a:xfrm>
          <a:prstGeom prst="rect">
            <a:avLst/>
          </a:prstGeom>
        </p:spPr>
      </p:pic>
      <p:sp>
        <p:nvSpPr>
          <p:cNvPr id="5" name="Rectangle 4"/>
          <p:cNvSpPr/>
          <p:nvPr/>
        </p:nvSpPr>
        <p:spPr>
          <a:xfrm>
            <a:off x="2644579" y="1809842"/>
            <a:ext cx="8440994" cy="2554545"/>
          </a:xfrm>
          <a:prstGeom prst="rect">
            <a:avLst/>
          </a:prstGeom>
        </p:spPr>
        <p:txBody>
          <a:bodyPr wrap="square">
            <a:spAutoFit/>
          </a:bodyPr>
          <a:lstStyle/>
          <a:p>
            <a:r>
              <a:rPr lang="en-US" sz="3200" dirty="0">
                <a:latin typeface="NTFPreCursivefk" panose="03000400000000000000" pitchFamily="66" charset="0"/>
                <a:cs typeface="Calibri"/>
              </a:rPr>
              <a:t>The Subject Leaders conduct book looks to review pupil progress.  The Trust Primary Director also works with subject leaders to review work in books and conduct pupil dialogues.  The information gained by doing this is then utilised to identify and refine additional CPD. </a:t>
            </a:r>
            <a:endParaRPr lang="en-US" sz="3200" b="1" dirty="0">
              <a:latin typeface="NTFPreCursivefk" panose="03000400000000000000" pitchFamily="66" charset="0"/>
              <a:cs typeface="Calibri"/>
            </a:endParaRPr>
          </a:p>
        </p:txBody>
      </p:sp>
    </p:spTree>
    <p:extLst>
      <p:ext uri="{BB962C8B-B14F-4D97-AF65-F5344CB8AC3E}">
        <p14:creationId xmlns:p14="http://schemas.microsoft.com/office/powerpoint/2010/main" val="1658832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7" name="Google Shape;86;p1">
            <a:extLst>
              <a:ext uri="{FF2B5EF4-FFF2-40B4-BE49-F238E27FC236}">
                <a16:creationId xmlns:a16="http://schemas.microsoft.com/office/drawing/2014/main" id="{5DC349D4-E82D-4F3F-B574-7E1BFA622E2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73611A6C-6F30-408F-99F0-B51BD293421F}"/>
              </a:ext>
            </a:extLst>
          </p:cNvPr>
          <p:cNvSpPr txBox="1"/>
          <p:nvPr/>
        </p:nvSpPr>
        <p:spPr>
          <a:xfrm rot="16200000">
            <a:off x="-445250" y="3181050"/>
            <a:ext cx="325532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rPr>
              <a:t>Impact</a:t>
            </a:r>
            <a:endParaRPr lang="en-US" sz="6000" b="1" dirty="0">
              <a:solidFill>
                <a:schemeClr val="lt1"/>
              </a:solidFill>
              <a:latin typeface="Calibri"/>
              <a:ea typeface="Calibri"/>
              <a:cs typeface="Calibri"/>
            </a:endParaRPr>
          </a:p>
        </p:txBody>
      </p:sp>
      <p:sp>
        <p:nvSpPr>
          <p:cNvPr id="3" name="TextBox 2">
            <a:extLst>
              <a:ext uri="{FF2B5EF4-FFF2-40B4-BE49-F238E27FC236}">
                <a16:creationId xmlns:a16="http://schemas.microsoft.com/office/drawing/2014/main" id="{CC9FD419-9CB3-4F0A-959D-D31FBB4530D7}"/>
              </a:ext>
            </a:extLst>
          </p:cNvPr>
          <p:cNvSpPr txBox="1"/>
          <p:nvPr/>
        </p:nvSpPr>
        <p:spPr>
          <a:xfrm>
            <a:off x="2418405" y="1358727"/>
            <a:ext cx="9380230" cy="461665"/>
          </a:xfrm>
          <a:prstGeom prst="rect">
            <a:avLst/>
          </a:prstGeom>
          <a:noFill/>
        </p:spPr>
        <p:txBody>
          <a:bodyPr wrap="square" lIns="91440" tIns="45720" rIns="91440" bIns="45720" rtlCol="0" anchor="t">
            <a:spAutoFit/>
          </a:bodyPr>
          <a:lstStyle/>
          <a:p>
            <a:endParaRPr lang="en-US" sz="2400" b="1" dirty="0">
              <a:cs typeface="Calibri Light"/>
            </a:endParaRPr>
          </a:p>
        </p:txBody>
      </p:sp>
      <p:sp>
        <p:nvSpPr>
          <p:cNvPr id="2" name="TextBox 1">
            <a:extLst>
              <a:ext uri="{FF2B5EF4-FFF2-40B4-BE49-F238E27FC236}">
                <a16:creationId xmlns:a16="http://schemas.microsoft.com/office/drawing/2014/main" id="{3AF77BEC-2549-4D57-8FF1-A5C384CFFC88}"/>
              </a:ext>
            </a:extLst>
          </p:cNvPr>
          <p:cNvSpPr txBox="1"/>
          <p:nvPr/>
        </p:nvSpPr>
        <p:spPr>
          <a:xfrm>
            <a:off x="2567797" y="1748287"/>
            <a:ext cx="90979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9600" b="1" dirty="0">
              <a:cs typeface="Calibri"/>
            </a:endParaRPr>
          </a:p>
        </p:txBody>
      </p:sp>
      <p:sp>
        <p:nvSpPr>
          <p:cNvPr id="4" name="TextBox 3">
            <a:extLst>
              <a:ext uri="{FF2B5EF4-FFF2-40B4-BE49-F238E27FC236}">
                <a16:creationId xmlns:a16="http://schemas.microsoft.com/office/drawing/2014/main" id="{38A844F4-F871-493E-B2DB-E55D089AC80A}"/>
              </a:ext>
            </a:extLst>
          </p:cNvPr>
          <p:cNvSpPr txBox="1"/>
          <p:nvPr/>
        </p:nvSpPr>
        <p:spPr>
          <a:xfrm>
            <a:off x="2639683" y="454325"/>
            <a:ext cx="9097992"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NTFPreCursivefk" panose="03000400000000000000" pitchFamily="66" charset="0"/>
                <a:cs typeface="Calibri"/>
              </a:rPr>
              <a:t>Teacher assessment</a:t>
            </a:r>
            <a:endParaRPr lang="en-US" sz="2800" dirty="0">
              <a:latin typeface="NTFPreCursivefk" panose="03000400000000000000" pitchFamily="66" charset="0"/>
              <a:cs typeface="Calibri"/>
            </a:endParaRPr>
          </a:p>
          <a:p>
            <a:endParaRPr lang="en-US" sz="2800" b="1" dirty="0">
              <a:cs typeface="Calibri"/>
            </a:endParaRPr>
          </a:p>
          <a:p>
            <a:r>
              <a:rPr lang="en-US" sz="2400" dirty="0">
                <a:cs typeface="Calibri"/>
              </a:rPr>
              <a:t> </a:t>
            </a:r>
          </a:p>
        </p:txBody>
      </p:sp>
      <p:pic>
        <p:nvPicPr>
          <p:cNvPr id="12" name="Picture 11">
            <a:extLst>
              <a:ext uri="{FF2B5EF4-FFF2-40B4-BE49-F238E27FC236}">
                <a16:creationId xmlns:a16="http://schemas.microsoft.com/office/drawing/2014/main" id="{D2D746BF-F90C-4A4B-B438-B24F23976BFD}"/>
              </a:ext>
            </a:extLst>
          </p:cNvPr>
          <p:cNvPicPr>
            <a:picLocks noChangeAspect="1"/>
          </p:cNvPicPr>
          <p:nvPr/>
        </p:nvPicPr>
        <p:blipFill>
          <a:blip r:embed="rId3"/>
          <a:stretch>
            <a:fillRect/>
          </a:stretch>
        </p:blipFill>
        <p:spPr>
          <a:xfrm>
            <a:off x="161778" y="137845"/>
            <a:ext cx="1828800" cy="1435879"/>
          </a:xfrm>
          <a:prstGeom prst="rect">
            <a:avLst/>
          </a:prstGeom>
        </p:spPr>
      </p:pic>
      <p:sp>
        <p:nvSpPr>
          <p:cNvPr id="9" name="Rectangle 8"/>
          <p:cNvSpPr/>
          <p:nvPr/>
        </p:nvSpPr>
        <p:spPr>
          <a:xfrm>
            <a:off x="2506837" y="1272319"/>
            <a:ext cx="8923163" cy="3139321"/>
          </a:xfrm>
          <a:prstGeom prst="rect">
            <a:avLst/>
          </a:prstGeom>
        </p:spPr>
        <p:txBody>
          <a:bodyPr wrap="square">
            <a:spAutoFit/>
          </a:bodyPr>
          <a:lstStyle/>
          <a:p>
            <a:r>
              <a:rPr lang="en-GB" sz="2000" dirty="0">
                <a:solidFill>
                  <a:srgbClr val="000000"/>
                </a:solidFill>
                <a:latin typeface="NTFPreCursivefk" panose="03000400000000000000" pitchFamily="66" charset="0"/>
                <a:cs typeface="Calibri" panose="020F0502020204030204" pitchFamily="34" charset="0"/>
              </a:rPr>
              <a:t>Teachers assess throughout each session using the Whole Class Assessment Sheets below to monitor pupils and inform planning for subsequent sessions. Pupils working below expected will be supported in future lessons whilst pupils working at above expected standard will be identified and challenged appropriately to extend their learning.  Evidence of this support or challenge and necessary feedback will be clear in books. Most feedback is verbal and live during the session in accordance with our Feedback Policy. Subject leaders will analyse end of unit WCAS to identify trends and areas where support may be needed. </a:t>
            </a:r>
            <a:endParaRPr lang="en-GB" sz="2000" dirty="0">
              <a:latin typeface="NTFPreCursivefk" panose="03000400000000000000" pitchFamily="66" charset="0"/>
              <a:cs typeface="Calibri" panose="020F0502020204030204" pitchFamily="34" charset="0"/>
            </a:endParaRPr>
          </a:p>
          <a:p>
            <a:r>
              <a:rPr lang="en-US" sz="2200" dirty="0">
                <a:cs typeface="Calibri"/>
              </a:rPr>
              <a:t> </a:t>
            </a:r>
            <a:r>
              <a:rPr lang="en-US" dirty="0">
                <a:cs typeface="Calibri"/>
              </a:rPr>
              <a:t> </a:t>
            </a:r>
          </a:p>
          <a:p>
            <a:endParaRPr lang="en-US" dirty="0">
              <a:cs typeface="Calibri"/>
            </a:endParaRPr>
          </a:p>
          <a:p>
            <a:endParaRPr lang="en-US" dirty="0">
              <a:cs typeface="Calibri"/>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602" y="3429000"/>
            <a:ext cx="6144073" cy="332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22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397484" y="0"/>
            <a:ext cx="9526052" cy="6853936"/>
          </a:xfrm>
          <a:prstGeom prst="rect">
            <a:avLst/>
          </a:prstGeom>
          <a:noFill/>
          <a:ln>
            <a:noFill/>
          </a:ln>
        </p:spPr>
        <p:txBody>
          <a:bodyPr spcFirstLastPara="1" wrap="square" lIns="91425" tIns="45700" rIns="91425" bIns="45700" anchor="t" anchorCtr="0">
            <a:normAutofit/>
          </a:bodyPr>
          <a:lstStyle/>
          <a:p>
            <a:pPr marL="0" indent="0" algn="l">
              <a:spcBef>
                <a:spcPts val="0"/>
              </a:spcBef>
            </a:pPr>
            <a:endParaRPr lang="en-US" sz="1800" dirty="0"/>
          </a:p>
          <a:p>
            <a:pPr marL="0" indent="0" algn="l">
              <a:spcBef>
                <a:spcPts val="0"/>
              </a:spcBef>
            </a:pPr>
            <a:r>
              <a:rPr lang="en-US" sz="2800" b="1" u="sng" dirty="0">
                <a:latin typeface="NTFPreCursivefk" panose="03000400000000000000" pitchFamily="66" charset="0"/>
                <a:cs typeface="Calibri"/>
              </a:rPr>
              <a:t>Key Stage 2: </a:t>
            </a:r>
          </a:p>
          <a:p>
            <a:pPr marL="0" indent="0" algn="l">
              <a:spcBef>
                <a:spcPts val="0"/>
              </a:spcBef>
            </a:pPr>
            <a:endParaRPr lang="en-US" sz="3200" b="1" u="sng" dirty="0">
              <a:latin typeface="Calibri"/>
              <a:cs typeface="Calibri"/>
            </a:endParaRPr>
          </a:p>
          <a:p>
            <a:pPr marL="0" indent="0" algn="l">
              <a:spcBef>
                <a:spcPts val="0"/>
              </a:spcBef>
            </a:pPr>
            <a:r>
              <a:rPr lang="en-US" dirty="0">
                <a:latin typeface="Calibri"/>
                <a:cs typeface="Calibri"/>
              </a:rPr>
              <a:t> </a:t>
            </a:r>
            <a:endParaRPr lang="en-US" sz="1800" dirty="0">
              <a:latin typeface="Calibri"/>
              <a:cs typeface="Calibri"/>
            </a:endParaRPr>
          </a:p>
        </p:txBody>
      </p:sp>
      <p:sp>
        <p:nvSpPr>
          <p:cNvPr id="7" name="Google Shape;86;p1">
            <a:extLst>
              <a:ext uri="{FF2B5EF4-FFF2-40B4-BE49-F238E27FC236}">
                <a16:creationId xmlns:a16="http://schemas.microsoft.com/office/drawing/2014/main" id="{29039EEB-6817-4167-B7BF-3BE7366A8902}"/>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CAAED838-C02D-46E0-B156-8B2B7305B356}"/>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3643407C-E617-47F2-B51C-14AF46B65E2C}"/>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p:cNvSpPr/>
          <p:nvPr/>
        </p:nvSpPr>
        <p:spPr>
          <a:xfrm>
            <a:off x="2511122" y="992184"/>
            <a:ext cx="9412414" cy="6032421"/>
          </a:xfrm>
          <a:prstGeom prst="rect">
            <a:avLst/>
          </a:prstGeom>
        </p:spPr>
        <p:txBody>
          <a:bodyPr wrap="square">
            <a:spAutoFit/>
          </a:bodyPr>
          <a:lstStyle/>
          <a:p>
            <a:pPr>
              <a:buSzPts val="2000"/>
            </a:pPr>
            <a:r>
              <a:rPr lang="en-GB" sz="2000" b="1" dirty="0">
                <a:latin typeface="NTFPreCursivefk" panose="03000400000000000000" pitchFamily="66" charset="0"/>
                <a:cs typeface="Calibri" panose="020F0502020204030204" pitchFamily="34" charset="0"/>
              </a:rPr>
              <a:t>The aims of the syllabus are that students in KS2 can:</a:t>
            </a:r>
          </a:p>
          <a:p>
            <a:pPr>
              <a:buSzPts val="2000"/>
            </a:pPr>
            <a:endParaRPr lang="en-GB" sz="2000" dirty="0">
              <a:latin typeface="NTFPreCursivefk" panose="03000400000000000000" pitchFamily="66" charset="0"/>
              <a:cs typeface="Calibri" panose="020F0502020204030204" pitchFamily="34" charset="0"/>
            </a:endParaRPr>
          </a:p>
          <a:p>
            <a:pPr>
              <a:buSzPts val="2000"/>
            </a:pPr>
            <a:r>
              <a:rPr lang="en-GB" sz="2000" b="1" dirty="0">
                <a:latin typeface="NTFPreCursivefk" panose="03000400000000000000" pitchFamily="66" charset="0"/>
                <a:cs typeface="Calibri" panose="020F0502020204030204" pitchFamily="34" charset="0"/>
              </a:rPr>
              <a:t>Locational knowledge </a:t>
            </a:r>
          </a:p>
          <a:p>
            <a:pPr marL="342900" indent="-342900">
              <a:buSzPts val="2000"/>
              <a:buFont typeface="Arial" panose="020B0604020202020204" pitchFamily="34" charset="0"/>
              <a:buChar char="•"/>
            </a:pPr>
            <a:r>
              <a:rPr lang="en-GB" sz="2000" dirty="0">
                <a:latin typeface="NTFPreCursivefk" panose="03000400000000000000" pitchFamily="66" charset="0"/>
                <a:cs typeface="Calibri" panose="020F0502020204030204" pitchFamily="34" charset="0"/>
              </a:rPr>
              <a:t>locate the world’s countries, using maps to focus on Europe (including the location of Russia) and North and South America, concentrating on their environmental regions, key physical and human characteristics, countries, and major cities </a:t>
            </a:r>
          </a:p>
          <a:p>
            <a:pPr marL="342900" indent="-342900">
              <a:buSzPts val="2000"/>
              <a:buFont typeface="Arial" panose="020B0604020202020204" pitchFamily="34" charset="0"/>
              <a:buChar char="•"/>
            </a:pPr>
            <a:r>
              <a:rPr lang="en-GB" sz="2000" dirty="0">
                <a:latin typeface="NTFPreCursivefk" panose="03000400000000000000" pitchFamily="66" charset="0"/>
                <a:cs typeface="Calibri" panose="020F0502020204030204" pitchFamily="34" charset="0"/>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 </a:t>
            </a:r>
          </a:p>
          <a:p>
            <a:pPr marL="342900" indent="-342900">
              <a:buSzPts val="2000"/>
              <a:buFont typeface="Arial" panose="020B0604020202020204" pitchFamily="34" charset="0"/>
              <a:buChar char="•"/>
            </a:pPr>
            <a:r>
              <a:rPr lang="en-GB" sz="2000" dirty="0">
                <a:latin typeface="NTFPreCursivefk" panose="03000400000000000000" pitchFamily="66" charset="0"/>
                <a:cs typeface="Calibri" panose="020F0502020204030204" pitchFamily="34" charset="0"/>
              </a:rPr>
              <a:t>identify the position and significance of latitude, longitude, Equator, Northern Hemisphere, Southern Hemisphere, the Tropics of Cancer and Capricorn, Arctic and Antarctic Circle, the Prime/Greenwich Meridian and time zones (including day and night) </a:t>
            </a:r>
          </a:p>
          <a:p>
            <a:pPr marL="342900" indent="-342900">
              <a:buSzPts val="2000"/>
              <a:buFont typeface="Arial" panose="020B0604020202020204" pitchFamily="34" charset="0"/>
              <a:buChar char="•"/>
            </a:pPr>
            <a:endParaRPr lang="en-GB" sz="2000" dirty="0">
              <a:latin typeface="NTFPreCursivefk" panose="03000400000000000000" pitchFamily="66" charset="0"/>
              <a:cs typeface="Calibri" panose="020F0502020204030204" pitchFamily="34" charset="0"/>
            </a:endParaRPr>
          </a:p>
          <a:p>
            <a:pPr marL="342900" indent="-342900">
              <a:buSzPts val="2000"/>
              <a:buFont typeface="Arial" panose="020B0604020202020204" pitchFamily="34" charset="0"/>
              <a:buChar char="•"/>
            </a:pPr>
            <a:r>
              <a:rPr lang="en-GB" sz="2000" b="1" dirty="0">
                <a:latin typeface="NTFPreCursivefk" panose="03000400000000000000" pitchFamily="66" charset="0"/>
                <a:cs typeface="Calibri" panose="020F0502020204030204" pitchFamily="34" charset="0"/>
              </a:rPr>
              <a:t>Place knowledge </a:t>
            </a:r>
            <a:r>
              <a:rPr lang="en-GB" sz="2000" dirty="0">
                <a:latin typeface="NTFPreCursivefk" panose="03000400000000000000" pitchFamily="66" charset="0"/>
                <a:cs typeface="Calibri" panose="020F0502020204030204" pitchFamily="34" charset="0"/>
              </a:rPr>
              <a:t>understand geographical similarities and differences through the study of human and physical geography of a region of the United Kingdom, a region in a European country, and a region within North or South America.</a:t>
            </a:r>
          </a:p>
          <a:p>
            <a:pPr marL="342900" indent="-342900">
              <a:buSzPts val="2000"/>
              <a:buFont typeface="Arial" panose="020B0604020202020204" pitchFamily="34" charset="0"/>
              <a:buChar char="•"/>
            </a:pPr>
            <a:endParaRPr lang="en-GB" sz="2400" dirty="0">
              <a:latin typeface="NTFPreCursivefk" panose="03000400000000000000" pitchFamily="66" charset="0"/>
              <a:cs typeface="Calibri" panose="020F0502020204030204" pitchFamily="34" charset="0"/>
            </a:endParaRPr>
          </a:p>
          <a:p>
            <a:pPr>
              <a:buSzPts val="2000"/>
            </a:pPr>
            <a:r>
              <a:rPr lang="en-GB" sz="2200" dirty="0">
                <a:latin typeface="NTFPreCursivefk" panose="03000400000000000000" pitchFamily="66" charset="0"/>
                <a:cs typeface="Calibri" panose="020F0502020204030204" pitchFamily="34" charset="0"/>
              </a:rPr>
              <a:t>	</a:t>
            </a:r>
            <a:r>
              <a:rPr lang="en-GB" sz="2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138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0"/>
            <a:ext cx="9526052" cy="6853936"/>
          </a:xfrm>
          <a:prstGeom prst="rect">
            <a:avLst/>
          </a:prstGeom>
          <a:noFill/>
          <a:ln>
            <a:noFill/>
          </a:ln>
        </p:spPr>
        <p:txBody>
          <a:bodyPr spcFirstLastPara="1" wrap="square" lIns="91425" tIns="45700" rIns="91425" bIns="45700" anchor="t" anchorCtr="0">
            <a:normAutofit/>
          </a:bodyPr>
          <a:lstStyle/>
          <a:p>
            <a:pPr marL="0" indent="0" algn="l">
              <a:spcBef>
                <a:spcPts val="0"/>
              </a:spcBef>
            </a:pPr>
            <a:endParaRPr lang="en-US" sz="1800" dirty="0"/>
          </a:p>
          <a:p>
            <a:pPr marL="0" indent="0" algn="l">
              <a:spcBef>
                <a:spcPts val="0"/>
              </a:spcBef>
            </a:pPr>
            <a:endParaRPr lang="en-US" dirty="0">
              <a:latin typeface="Calibri"/>
              <a:cs typeface="Calibri"/>
            </a:endParaRPr>
          </a:p>
        </p:txBody>
      </p:sp>
      <p:sp>
        <p:nvSpPr>
          <p:cNvPr id="7" name="Google Shape;86;p1">
            <a:extLst>
              <a:ext uri="{FF2B5EF4-FFF2-40B4-BE49-F238E27FC236}">
                <a16:creationId xmlns:a16="http://schemas.microsoft.com/office/drawing/2014/main" id="{29039EEB-6817-4167-B7BF-3BE7366A8902}"/>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CAAED838-C02D-46E0-B156-8B2B7305B356}"/>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3643407C-E617-47F2-B51C-14AF46B65E2C}"/>
              </a:ext>
            </a:extLst>
          </p:cNvPr>
          <p:cNvPicPr>
            <a:picLocks noChangeAspect="1"/>
          </p:cNvPicPr>
          <p:nvPr/>
        </p:nvPicPr>
        <p:blipFill>
          <a:blip r:embed="rId3"/>
          <a:stretch>
            <a:fillRect/>
          </a:stretch>
        </p:blipFill>
        <p:spPr>
          <a:xfrm>
            <a:off x="161778" y="137845"/>
            <a:ext cx="1828800" cy="1435879"/>
          </a:xfrm>
          <a:prstGeom prst="rect">
            <a:avLst/>
          </a:prstGeom>
        </p:spPr>
      </p:pic>
      <p:sp>
        <p:nvSpPr>
          <p:cNvPr id="2" name="Rectangle 1"/>
          <p:cNvSpPr/>
          <p:nvPr/>
        </p:nvSpPr>
        <p:spPr>
          <a:xfrm>
            <a:off x="2511122" y="137845"/>
            <a:ext cx="9526052" cy="6863417"/>
          </a:xfrm>
          <a:prstGeom prst="rect">
            <a:avLst/>
          </a:prstGeom>
        </p:spPr>
        <p:txBody>
          <a:bodyPr wrap="square">
            <a:spAutoFit/>
          </a:bodyPr>
          <a:lstStyle/>
          <a:p>
            <a:pPr>
              <a:buSzPts val="2000"/>
            </a:pPr>
            <a:r>
              <a:rPr lang="en-GB" sz="2000" b="1" i="1" dirty="0">
                <a:latin typeface="NTFPreCursivefk" panose="03000400000000000000" pitchFamily="66" charset="0"/>
                <a:cs typeface="Calibri" panose="020F0502020204030204" pitchFamily="34" charset="0"/>
              </a:rPr>
              <a:t>Continued:</a:t>
            </a:r>
          </a:p>
          <a:p>
            <a:pPr>
              <a:buSzPts val="2000"/>
            </a:pPr>
            <a:r>
              <a:rPr lang="en-GB" sz="2000" b="1" dirty="0">
                <a:latin typeface="NTFPreCursivefk" panose="03000400000000000000" pitchFamily="66" charset="0"/>
                <a:cs typeface="Calibri" panose="020F0502020204030204" pitchFamily="34" charset="0"/>
              </a:rPr>
              <a:t>Human and physical geography</a:t>
            </a:r>
            <a:r>
              <a:rPr lang="en-GB" sz="2000" dirty="0">
                <a:latin typeface="NTFPreCursivefk" panose="03000400000000000000" pitchFamily="66" charset="0"/>
                <a:cs typeface="Calibri" panose="020F0502020204030204" pitchFamily="34" charset="0"/>
              </a:rPr>
              <a:t> describe and understand key aspects of: </a:t>
            </a:r>
          </a:p>
          <a:p>
            <a:pPr marL="342900" indent="-342900">
              <a:buSzPts val="2000"/>
              <a:buFont typeface="Arial" panose="020B0604020202020204" pitchFamily="34" charset="0"/>
              <a:buChar char="•"/>
            </a:pPr>
            <a:endParaRPr lang="en-GB" sz="2000" dirty="0">
              <a:latin typeface="NTFPreCursivefk" panose="03000400000000000000" pitchFamily="66" charset="0"/>
              <a:cs typeface="Calibri" panose="020F0502020204030204" pitchFamily="34" charset="0"/>
            </a:endParaRPr>
          </a:p>
          <a:p>
            <a:pPr>
              <a:buSzPts val="2000"/>
            </a:pPr>
            <a:r>
              <a:rPr lang="en-GB" sz="2000" b="1" dirty="0">
                <a:latin typeface="NTFPreCursivefk" panose="03000400000000000000" pitchFamily="66" charset="0"/>
                <a:cs typeface="Calibri" panose="020F0502020204030204" pitchFamily="34" charset="0"/>
              </a:rPr>
              <a:t>	physical geography</a:t>
            </a:r>
            <a:r>
              <a:rPr lang="en-GB" sz="2000" dirty="0">
                <a:latin typeface="NTFPreCursivefk" panose="03000400000000000000" pitchFamily="66" charset="0"/>
                <a:cs typeface="Calibri" panose="020F0502020204030204" pitchFamily="34" charset="0"/>
              </a:rPr>
              <a:t>, including: </a:t>
            </a:r>
          </a:p>
          <a:p>
            <a:pPr>
              <a:buSzPts val="2000"/>
            </a:pPr>
            <a:r>
              <a:rPr lang="en-GB" sz="2000" dirty="0">
                <a:latin typeface="NTFPreCursivefk" panose="03000400000000000000" pitchFamily="66" charset="0"/>
                <a:cs typeface="Calibri" panose="020F0502020204030204" pitchFamily="34" charset="0"/>
              </a:rPr>
              <a:t>	climate zones, biomes and vegetation belts, rivers, mountains, 	</a:t>
            </a:r>
          </a:p>
          <a:p>
            <a:pPr>
              <a:buSzPts val="2000"/>
            </a:pPr>
            <a:r>
              <a:rPr lang="en-GB" sz="2000" dirty="0">
                <a:latin typeface="NTFPreCursivefk" panose="03000400000000000000" pitchFamily="66" charset="0"/>
                <a:cs typeface="Calibri" panose="020F0502020204030204" pitchFamily="34" charset="0"/>
              </a:rPr>
              <a:t>	volcanoes and earthquakes, and the water cycle</a:t>
            </a:r>
          </a:p>
          <a:p>
            <a:pPr>
              <a:buSzPts val="2000"/>
            </a:pPr>
            <a:endParaRPr lang="en-GB" sz="2000" dirty="0">
              <a:latin typeface="NTFPreCursivefk" panose="03000400000000000000" pitchFamily="66" charset="0"/>
              <a:cs typeface="Calibri" panose="020F0502020204030204" pitchFamily="34" charset="0"/>
            </a:endParaRPr>
          </a:p>
          <a:p>
            <a:pPr>
              <a:buSzPts val="2000"/>
            </a:pPr>
            <a:r>
              <a:rPr lang="en-GB" sz="2000" b="1" dirty="0">
                <a:latin typeface="NTFPreCursivefk" panose="03000400000000000000" pitchFamily="66" charset="0"/>
                <a:cs typeface="Calibri" panose="020F0502020204030204" pitchFamily="34" charset="0"/>
              </a:rPr>
              <a:t>	human geography</a:t>
            </a:r>
            <a:r>
              <a:rPr lang="en-GB" sz="2000" dirty="0">
                <a:latin typeface="NTFPreCursivefk" panose="03000400000000000000" pitchFamily="66" charset="0"/>
                <a:cs typeface="Calibri" panose="020F0502020204030204" pitchFamily="34" charset="0"/>
              </a:rPr>
              <a:t>, including: </a:t>
            </a:r>
          </a:p>
          <a:p>
            <a:pPr>
              <a:buSzPts val="2000"/>
            </a:pPr>
            <a:r>
              <a:rPr lang="en-GB" sz="2000" dirty="0">
                <a:latin typeface="NTFPreCursivefk" panose="03000400000000000000" pitchFamily="66" charset="0"/>
                <a:cs typeface="Calibri" panose="020F0502020204030204" pitchFamily="34" charset="0"/>
              </a:rPr>
              <a:t>	types of settlement and land use, economic activity including trade 	</a:t>
            </a:r>
          </a:p>
          <a:p>
            <a:pPr>
              <a:buSzPts val="2000"/>
            </a:pPr>
            <a:r>
              <a:rPr lang="en-GB" sz="2000" dirty="0">
                <a:latin typeface="NTFPreCursivefk" panose="03000400000000000000" pitchFamily="66" charset="0"/>
                <a:cs typeface="Calibri" panose="020F0502020204030204" pitchFamily="34" charset="0"/>
              </a:rPr>
              <a:t>	links, and the distribution of natural resources including energy, food,</a:t>
            </a:r>
          </a:p>
          <a:p>
            <a:pPr>
              <a:buSzPts val="2000"/>
            </a:pPr>
            <a:r>
              <a:rPr lang="en-GB" sz="2000" dirty="0">
                <a:latin typeface="NTFPreCursivefk" panose="03000400000000000000" pitchFamily="66" charset="0"/>
                <a:cs typeface="Calibri" panose="020F0502020204030204" pitchFamily="34" charset="0"/>
              </a:rPr>
              <a:t>	minerals and water</a:t>
            </a:r>
            <a:endParaRPr lang="en-GB" sz="2000" b="1" dirty="0">
              <a:latin typeface="NTFPreCursivefk" panose="03000400000000000000" pitchFamily="66" charset="0"/>
              <a:cs typeface="Calibri" panose="020F0502020204030204" pitchFamily="34" charset="0"/>
            </a:endParaRPr>
          </a:p>
          <a:p>
            <a:pPr>
              <a:buSzPts val="2000"/>
            </a:pPr>
            <a:endParaRPr lang="en-GB" sz="2000" b="1" dirty="0">
              <a:latin typeface="NTFPreCursivefk" panose="03000400000000000000" pitchFamily="66" charset="0"/>
            </a:endParaRPr>
          </a:p>
          <a:p>
            <a:pPr>
              <a:buSzPts val="2000"/>
            </a:pPr>
            <a:r>
              <a:rPr lang="en-GB" sz="2000" b="1" dirty="0">
                <a:latin typeface="NTFPreCursivefk" panose="03000400000000000000" pitchFamily="66" charset="0"/>
              </a:rPr>
              <a:t>Geographical skills and fieldwork </a:t>
            </a:r>
          </a:p>
          <a:p>
            <a:pPr>
              <a:buSzPts val="2000"/>
            </a:pPr>
            <a:endParaRPr lang="en-GB" sz="2000" b="1" dirty="0">
              <a:latin typeface="NTFPreCursivefk" panose="03000400000000000000" pitchFamily="66" charset="0"/>
            </a:endParaRPr>
          </a:p>
          <a:p>
            <a:pPr marL="342900" indent="-342900">
              <a:buSzPts val="2000"/>
              <a:buFont typeface="Arial" panose="020B0604020202020204" pitchFamily="34" charset="0"/>
              <a:buChar char="•"/>
            </a:pPr>
            <a:r>
              <a:rPr lang="en-GB" sz="2000" dirty="0">
                <a:latin typeface="NTFPreCursivefk" panose="03000400000000000000" pitchFamily="66" charset="0"/>
              </a:rPr>
              <a:t>use maps, atlases, globes and digital/computer mapping to locate countries and describe features studied </a:t>
            </a:r>
          </a:p>
          <a:p>
            <a:pPr>
              <a:buSzPts val="2000"/>
            </a:pPr>
            <a:endParaRPr lang="en-GB" sz="2000" dirty="0">
              <a:latin typeface="NTFPreCursivefk" panose="03000400000000000000" pitchFamily="66" charset="0"/>
            </a:endParaRPr>
          </a:p>
          <a:p>
            <a:pPr marL="342900" indent="-342900">
              <a:buSzPts val="2000"/>
              <a:buFont typeface="Arial" panose="020B0604020202020204" pitchFamily="34" charset="0"/>
              <a:buChar char="•"/>
            </a:pPr>
            <a:r>
              <a:rPr lang="en-GB" sz="2000" dirty="0">
                <a:latin typeface="NTFPreCursivefk" panose="03000400000000000000" pitchFamily="66" charset="0"/>
              </a:rPr>
              <a:t>use the eight points of a compass, four and six-figure grid references, symbols and key (including the use of Ordnance Survey maps) to build their knowledge of the United Kingdom and the wider world </a:t>
            </a:r>
          </a:p>
          <a:p>
            <a:pPr marL="342900" indent="-342900">
              <a:buSzPts val="2000"/>
              <a:buFont typeface="Arial" panose="020B0604020202020204" pitchFamily="34" charset="0"/>
              <a:buChar char="•"/>
            </a:pPr>
            <a:endParaRPr lang="en-GB" sz="2000" dirty="0">
              <a:latin typeface="NTFPreCursivefk" panose="03000400000000000000" pitchFamily="66" charset="0"/>
            </a:endParaRPr>
          </a:p>
          <a:p>
            <a:pPr marL="342900" indent="-342900">
              <a:buSzPts val="2000"/>
              <a:buFont typeface="Arial" panose="020B0604020202020204" pitchFamily="34" charset="0"/>
              <a:buChar char="•"/>
            </a:pPr>
            <a:r>
              <a:rPr lang="en-GB" sz="2000" dirty="0">
                <a:latin typeface="NTFPreCursivefk" panose="03000400000000000000" pitchFamily="66" charset="0"/>
              </a:rPr>
              <a:t>use fieldwork to observe, measure, record and present the human and physical features in the local area using a range of methods, including sketch maps, plans and graphs, and digital technologies.</a:t>
            </a:r>
            <a:endParaRPr lang="en-GB" sz="2000" b="1" dirty="0">
              <a:latin typeface="NTFPreCursivefk" panose="03000400000000000000" pitchFamily="66" charset="0"/>
            </a:endParaRPr>
          </a:p>
        </p:txBody>
      </p:sp>
    </p:spTree>
    <p:extLst>
      <p:ext uri="{BB962C8B-B14F-4D97-AF65-F5344CB8AC3E}">
        <p14:creationId xmlns:p14="http://schemas.microsoft.com/office/powerpoint/2010/main" val="235643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wrap="square" lIns="91425" tIns="45700" rIns="91425" bIns="45700" anchor="t" anchorCtr="0">
            <a:normAutofit/>
          </a:bodyPr>
          <a:lstStyle/>
          <a:p>
            <a:pPr marL="0" indent="0" algn="l">
              <a:spcBef>
                <a:spcPts val="0"/>
              </a:spcBef>
            </a:pPr>
            <a:r>
              <a:rPr lang="en-US" sz="2800" b="1" dirty="0">
                <a:latin typeface="NTFPreCursivefk" panose="03000400000000000000" pitchFamily="66" charset="0"/>
              </a:rPr>
              <a:t>S</a:t>
            </a:r>
            <a:r>
              <a:rPr lang="en-US" sz="2800" b="1" dirty="0">
                <a:latin typeface="NTFPreCursivefk" panose="03000400000000000000" pitchFamily="66" charset="0"/>
                <a:cs typeface="Calibri"/>
              </a:rPr>
              <a:t>paced Retrieval Practice Approach </a:t>
            </a:r>
            <a:endParaRPr lang="en-US" sz="3600" b="1" dirty="0">
              <a:latin typeface="NTFPreCursivefk" panose="03000400000000000000" pitchFamily="66" charset="0"/>
              <a:cs typeface="Calibri"/>
            </a:endParaRPr>
          </a:p>
          <a:p>
            <a:pPr marL="0" indent="0" algn="l">
              <a:spcBef>
                <a:spcPts val="0"/>
              </a:spcBef>
            </a:pPr>
            <a:endParaRPr lang="en-US" sz="2800" b="1" dirty="0">
              <a:latin typeface="NTFPreCursivefk" panose="03000400000000000000" pitchFamily="66" charset="0"/>
              <a:cs typeface="Calibri"/>
            </a:endParaRPr>
          </a:p>
          <a:p>
            <a:pPr algn="l">
              <a:spcBef>
                <a:spcPts val="0"/>
              </a:spcBef>
            </a:pPr>
            <a:endParaRPr lang="en-US" sz="2800" dirty="0">
              <a:latin typeface="NTFPreCursivefk" panose="03000400000000000000" pitchFamily="66" charset="0"/>
              <a:cs typeface="Calibri"/>
            </a:endParaRPr>
          </a:p>
          <a:p>
            <a:pPr algn="l">
              <a:spcBef>
                <a:spcPts val="0"/>
              </a:spcBef>
              <a:buSzPct val="100000"/>
            </a:pPr>
            <a:r>
              <a:rPr lang="en-US" sz="2200" dirty="0">
                <a:latin typeface="NTFPreCursivefk" panose="03000400000000000000" pitchFamily="66" charset="0"/>
                <a:cs typeface="Calibri"/>
              </a:rPr>
              <a:t>Rather than teaching a single lesson each week, our Geography curriculum is </a:t>
            </a:r>
            <a:r>
              <a:rPr lang="en-GB" sz="2200" dirty="0">
                <a:latin typeface="NTFPreCursivefk" panose="03000400000000000000" pitchFamily="66" charset="0"/>
                <a:cs typeface="Calibri" panose="020F0502020204030204" pitchFamily="34" charset="0"/>
              </a:rPr>
              <a:t>taught in a modular approach. This enables children to build on prior knowledge and make connections more easily. Children may spend two weeks learning about a topic in one term, </a:t>
            </a:r>
          </a:p>
          <a:p>
            <a:pPr algn="l">
              <a:spcBef>
                <a:spcPts val="0"/>
              </a:spcBef>
              <a:buSzPct val="100000"/>
            </a:pPr>
            <a:r>
              <a:rPr lang="en-GB" sz="2200" dirty="0">
                <a:latin typeface="NTFPreCursivefk" panose="03000400000000000000" pitchFamily="66" charset="0"/>
                <a:cs typeface="Calibri" panose="020F0502020204030204" pitchFamily="34" charset="0"/>
              </a:rPr>
              <a:t>then a week revisiting it in the next term as in the Year 4 Rivers and Year 2 UK units.</a:t>
            </a:r>
          </a:p>
          <a:p>
            <a:pPr algn="l">
              <a:spcBef>
                <a:spcPts val="0"/>
              </a:spcBef>
              <a:buSzPct val="100000"/>
            </a:pPr>
            <a:endParaRPr lang="en-GB" sz="2200" dirty="0">
              <a:latin typeface="NTFPreCursivefk" panose="03000400000000000000" pitchFamily="66" charset="0"/>
              <a:cs typeface="Calibri" panose="020F0502020204030204" pitchFamily="34" charset="0"/>
            </a:endParaRPr>
          </a:p>
          <a:p>
            <a:pPr algn="l">
              <a:spcBef>
                <a:spcPts val="0"/>
              </a:spcBef>
              <a:buSzPct val="100000"/>
            </a:pPr>
            <a:endParaRPr lang="en-GB" sz="2200" dirty="0">
              <a:latin typeface="NTFPreCursivefk" panose="03000400000000000000" pitchFamily="66" charset="0"/>
              <a:cs typeface="Calibri" panose="020F0502020204030204" pitchFamily="34" charset="0"/>
            </a:endParaRPr>
          </a:p>
          <a:p>
            <a:pPr algn="l">
              <a:spcBef>
                <a:spcPts val="0"/>
              </a:spcBef>
              <a:buSzPct val="100000"/>
            </a:pPr>
            <a:r>
              <a:rPr lang="en-GB" sz="2200" dirty="0">
                <a:latin typeface="NTFPreCursivefk" panose="03000400000000000000" pitchFamily="66" charset="0"/>
                <a:cs typeface="Calibri" panose="020F0502020204030204" pitchFamily="34" charset="0"/>
              </a:rPr>
              <a:t>A yearly overview shows geography coverage</a:t>
            </a:r>
          </a:p>
          <a:p>
            <a:pPr algn="l">
              <a:spcBef>
                <a:spcPts val="0"/>
              </a:spcBef>
              <a:buSzPct val="100000"/>
            </a:pPr>
            <a:r>
              <a:rPr lang="en-GB" sz="2200" dirty="0">
                <a:latin typeface="NTFPreCursivefk" panose="03000400000000000000" pitchFamily="66" charset="0"/>
                <a:cs typeface="Calibri" panose="020F0502020204030204" pitchFamily="34" charset="0"/>
              </a:rPr>
              <a:t>in blue.</a:t>
            </a:r>
          </a:p>
          <a:p>
            <a:pPr algn="l">
              <a:spcBef>
                <a:spcPts val="0"/>
              </a:spcBef>
            </a:pPr>
            <a:endParaRPr lang="en-US" sz="2200" dirty="0"/>
          </a:p>
        </p:txBody>
      </p:sp>
      <p:sp>
        <p:nvSpPr>
          <p:cNvPr id="7" name="Google Shape;86;p1">
            <a:extLst>
              <a:ext uri="{FF2B5EF4-FFF2-40B4-BE49-F238E27FC236}">
                <a16:creationId xmlns:a16="http://schemas.microsoft.com/office/drawing/2014/main" id="{29A7F84E-39F4-4220-9960-B704231C03F4}"/>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88;p1">
            <a:extLst>
              <a:ext uri="{FF2B5EF4-FFF2-40B4-BE49-F238E27FC236}">
                <a16:creationId xmlns:a16="http://schemas.microsoft.com/office/drawing/2014/main" id="{36E1172D-EB59-4D19-BFDF-60B6D44E171C}"/>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3E3B2508-F386-4E93-A312-E56DB1CA9F17}"/>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9" name="Picture 8">
            <a:extLst>
              <a:ext uri="{FF2B5EF4-FFF2-40B4-BE49-F238E27FC236}">
                <a16:creationId xmlns:a16="http://schemas.microsoft.com/office/drawing/2014/main" id="{68BEE6E4-083B-4DF0-BB9C-2498792A6AFE}"/>
              </a:ext>
            </a:extLst>
          </p:cNvPr>
          <p:cNvPicPr>
            <a:picLocks noChangeAspect="1"/>
          </p:cNvPicPr>
          <p:nvPr/>
        </p:nvPicPr>
        <p:blipFill>
          <a:blip r:embed="rId4"/>
          <a:stretch>
            <a:fillRect/>
          </a:stretch>
        </p:blipFill>
        <p:spPr>
          <a:xfrm>
            <a:off x="7254972" y="2925310"/>
            <a:ext cx="4578263" cy="3894281"/>
          </a:xfrm>
          <a:prstGeom prst="rect">
            <a:avLst/>
          </a:prstGeom>
        </p:spPr>
      </p:pic>
      <p:cxnSp>
        <p:nvCxnSpPr>
          <p:cNvPr id="10" name="Straight Arrow Connector 9"/>
          <p:cNvCxnSpPr/>
          <p:nvPr/>
        </p:nvCxnSpPr>
        <p:spPr>
          <a:xfrm>
            <a:off x="5098180" y="4154244"/>
            <a:ext cx="2027063" cy="1409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7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a:spLocks noGrp="1"/>
          </p:cNvSpPr>
          <p:nvPr>
            <p:ph type="subTitle" idx="1"/>
          </p:nvPr>
        </p:nvSpPr>
        <p:spPr>
          <a:xfrm>
            <a:off x="2470047" y="392022"/>
            <a:ext cx="9310392" cy="6191657"/>
          </a:xfrm>
          <a:prstGeom prst="rect">
            <a:avLst/>
          </a:prstGeom>
          <a:noFill/>
          <a:ln>
            <a:noFill/>
          </a:ln>
        </p:spPr>
        <p:txBody>
          <a:bodyPr spcFirstLastPara="1" vert="horz" wrap="square" lIns="91425" tIns="45700" rIns="91425" bIns="45700" rtlCol="0" anchor="t" anchorCtr="0">
            <a:noAutofit/>
          </a:bodyPr>
          <a:lstStyle/>
          <a:p>
            <a:pPr algn="l">
              <a:spcBef>
                <a:spcPts val="0"/>
              </a:spcBef>
            </a:pPr>
            <a:r>
              <a:rPr lang="en-US" sz="2200" b="1" dirty="0">
                <a:latin typeface="NTFPreCursivefk" panose="03000400000000000000" pitchFamily="66" charset="0"/>
                <a:cs typeface="Calibri"/>
              </a:rPr>
              <a:t>Early Years</a:t>
            </a:r>
          </a:p>
          <a:p>
            <a:pPr algn="l">
              <a:spcBef>
                <a:spcPts val="0"/>
              </a:spcBef>
            </a:pPr>
            <a:endParaRPr lang="en-US" sz="2200" dirty="0">
              <a:latin typeface="NTFPreCursivefk" panose="03000400000000000000" pitchFamily="66" charset="0"/>
              <a:cs typeface="Calibri"/>
            </a:endParaRPr>
          </a:p>
          <a:p>
            <a:pPr algn="l">
              <a:spcBef>
                <a:spcPts val="0"/>
              </a:spcBef>
            </a:pPr>
            <a:r>
              <a:rPr lang="en-GB" sz="2200" dirty="0">
                <a:latin typeface="NTFPreCursivefk" panose="03000400000000000000" pitchFamily="66" charset="0"/>
              </a:rPr>
              <a:t>The Early Years Foundation Stage (EYFS) follows the Statutory Framework for the EYFS which aims for all children in reception to have an Understanding of the World. This involves guiding children to know about similarities and differences in relation to places, objects, materials and living things. They will talk about the features of their own immediate environment and how environments might vary from one another. </a:t>
            </a:r>
          </a:p>
          <a:p>
            <a:pPr algn="l">
              <a:spcBef>
                <a:spcPts val="0"/>
              </a:spcBef>
            </a:pPr>
            <a:endParaRPr lang="en-US" sz="2200" dirty="0">
              <a:latin typeface="Calibri"/>
              <a:cs typeface="Calibri"/>
            </a:endParaRPr>
          </a:p>
        </p:txBody>
      </p:sp>
      <p:sp>
        <p:nvSpPr>
          <p:cNvPr id="8" name="Google Shape;86;p1">
            <a:extLst>
              <a:ext uri="{FF2B5EF4-FFF2-40B4-BE49-F238E27FC236}">
                <a16:creationId xmlns:a16="http://schemas.microsoft.com/office/drawing/2014/main" id="{0181247D-7641-4C32-AC0E-E86610DA7C91}"/>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 name="Google Shape;88;p1">
            <a:extLst>
              <a:ext uri="{FF2B5EF4-FFF2-40B4-BE49-F238E27FC236}">
                <a16:creationId xmlns:a16="http://schemas.microsoft.com/office/drawing/2014/main" id="{7C95CE7B-DADD-4CA3-807D-B24FC4C7AB73}"/>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A173D0C5-372B-4A40-900E-37C09E70107B}"/>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3" name="Picture 2">
            <a:extLst>
              <a:ext uri="{FF2B5EF4-FFF2-40B4-BE49-F238E27FC236}">
                <a16:creationId xmlns:a16="http://schemas.microsoft.com/office/drawing/2014/main" id="{C175147D-2FBB-437B-A439-010A1FFF347A}"/>
              </a:ext>
            </a:extLst>
          </p:cNvPr>
          <p:cNvPicPr>
            <a:picLocks noChangeAspect="1"/>
          </p:cNvPicPr>
          <p:nvPr/>
        </p:nvPicPr>
        <p:blipFill>
          <a:blip r:embed="rId4"/>
          <a:stretch>
            <a:fillRect/>
          </a:stretch>
        </p:blipFill>
        <p:spPr>
          <a:xfrm>
            <a:off x="2470047" y="3172825"/>
            <a:ext cx="3126047" cy="2344535"/>
          </a:xfrm>
          <a:prstGeom prst="rect">
            <a:avLst/>
          </a:prstGeom>
        </p:spPr>
      </p:pic>
      <p:pic>
        <p:nvPicPr>
          <p:cNvPr id="5" name="Picture 4">
            <a:extLst>
              <a:ext uri="{FF2B5EF4-FFF2-40B4-BE49-F238E27FC236}">
                <a16:creationId xmlns:a16="http://schemas.microsoft.com/office/drawing/2014/main" id="{DE09BD55-B489-4B65-B3A0-894A872E0844}"/>
              </a:ext>
            </a:extLst>
          </p:cNvPr>
          <p:cNvPicPr>
            <a:picLocks noChangeAspect="1"/>
          </p:cNvPicPr>
          <p:nvPr/>
        </p:nvPicPr>
        <p:blipFill>
          <a:blip r:embed="rId5"/>
          <a:stretch>
            <a:fillRect/>
          </a:stretch>
        </p:blipFill>
        <p:spPr>
          <a:xfrm>
            <a:off x="5990831" y="3237653"/>
            <a:ext cx="2268824" cy="2594187"/>
          </a:xfrm>
          <a:prstGeom prst="rect">
            <a:avLst/>
          </a:prstGeom>
        </p:spPr>
      </p:pic>
      <p:pic>
        <p:nvPicPr>
          <p:cNvPr id="6" name="Picture 5">
            <a:extLst>
              <a:ext uri="{FF2B5EF4-FFF2-40B4-BE49-F238E27FC236}">
                <a16:creationId xmlns:a16="http://schemas.microsoft.com/office/drawing/2014/main" id="{3A48C94A-D6AA-4891-BF81-12C2EADB3400}"/>
              </a:ext>
            </a:extLst>
          </p:cNvPr>
          <p:cNvPicPr>
            <a:picLocks noChangeAspect="1"/>
          </p:cNvPicPr>
          <p:nvPr/>
        </p:nvPicPr>
        <p:blipFill>
          <a:blip r:embed="rId6"/>
          <a:stretch>
            <a:fillRect/>
          </a:stretch>
        </p:blipFill>
        <p:spPr>
          <a:xfrm>
            <a:off x="8823655" y="2682240"/>
            <a:ext cx="2280920" cy="3041227"/>
          </a:xfrm>
          <a:prstGeom prst="rect">
            <a:avLst/>
          </a:prstGeom>
        </p:spPr>
      </p:pic>
    </p:spTree>
    <p:extLst>
      <p:ext uri="{BB962C8B-B14F-4D97-AF65-F5344CB8AC3E}">
        <p14:creationId xmlns:p14="http://schemas.microsoft.com/office/powerpoint/2010/main" val="5047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5" name="Rectangle 4">
            <a:extLst>
              <a:ext uri="{FF2B5EF4-FFF2-40B4-BE49-F238E27FC236}">
                <a16:creationId xmlns:a16="http://schemas.microsoft.com/office/drawing/2014/main" id="{13C16D39-36DA-4F22-A10E-A97DF431D596}"/>
              </a:ext>
            </a:extLst>
          </p:cNvPr>
          <p:cNvSpPr/>
          <p:nvPr/>
        </p:nvSpPr>
        <p:spPr>
          <a:xfrm>
            <a:off x="2360762" y="800819"/>
            <a:ext cx="1222074" cy="920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AE8D5C-B57C-485A-80F8-D09BADFEC05C}"/>
              </a:ext>
            </a:extLst>
          </p:cNvPr>
          <p:cNvSpPr/>
          <p:nvPr/>
        </p:nvSpPr>
        <p:spPr>
          <a:xfrm>
            <a:off x="5725063" y="570780"/>
            <a:ext cx="2631055" cy="690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EC3C737-17A3-43DD-B2D2-01FD8F13E8AA}"/>
              </a:ext>
            </a:extLst>
          </p:cNvPr>
          <p:cNvSpPr txBox="1"/>
          <p:nvPr/>
        </p:nvSpPr>
        <p:spPr>
          <a:xfrm>
            <a:off x="2360762" y="217179"/>
            <a:ext cx="9596776" cy="1261884"/>
          </a:xfrm>
          <a:prstGeom prst="rect">
            <a:avLst/>
          </a:prstGeom>
          <a:noFill/>
        </p:spPr>
        <p:txBody>
          <a:bodyPr wrap="square" lIns="91440" tIns="45720" rIns="91440" bIns="45720" rtlCol="0" anchor="t">
            <a:spAutoFit/>
          </a:bodyPr>
          <a:lstStyle/>
          <a:p>
            <a:r>
              <a:rPr lang="en-GB" sz="2800" b="1" dirty="0">
                <a:latin typeface="NTFPreCursivefk" panose="03000400000000000000" pitchFamily="66" charset="0"/>
                <a:cs typeface="Calibri"/>
              </a:rPr>
              <a:t>Content and sequence - </a:t>
            </a:r>
            <a:r>
              <a:rPr lang="en-GB" sz="2400" dirty="0">
                <a:latin typeface="NTFPreCursivefk" panose="03000400000000000000" pitchFamily="66" charset="0"/>
                <a:cs typeface="Calibri"/>
              </a:rPr>
              <a:t>EYFS to Key Stage 1</a:t>
            </a:r>
          </a:p>
          <a:p>
            <a:endParaRPr lang="en-GB" sz="2400" dirty="0">
              <a:latin typeface="Calibri"/>
              <a:cs typeface="Calibri"/>
            </a:endParaRPr>
          </a:p>
          <a:p>
            <a:endParaRPr lang="en-GB" sz="2400" dirty="0">
              <a:latin typeface="Calibri"/>
              <a:cs typeface="Calibri"/>
            </a:endParaRPr>
          </a:p>
        </p:txBody>
      </p:sp>
      <p:sp>
        <p:nvSpPr>
          <p:cNvPr id="12" name="Google Shape;86;p1">
            <a:extLst>
              <a:ext uri="{FF2B5EF4-FFF2-40B4-BE49-F238E27FC236}">
                <a16:creationId xmlns:a16="http://schemas.microsoft.com/office/drawing/2014/main" id="{366BEC32-D32A-411B-AE25-AC2E1C5FB863}"/>
              </a:ext>
            </a:extLst>
          </p:cNvPr>
          <p:cNvSpPr/>
          <p:nvPr/>
        </p:nvSpPr>
        <p:spPr>
          <a:xfrm>
            <a:off x="0" y="0"/>
            <a:ext cx="2152357" cy="6858000"/>
          </a:xfrm>
          <a:prstGeom prst="rect">
            <a:avLst/>
          </a:prstGeom>
          <a:solidFill>
            <a:srgbClr val="0066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88;p1">
            <a:extLst>
              <a:ext uri="{FF2B5EF4-FFF2-40B4-BE49-F238E27FC236}">
                <a16:creationId xmlns:a16="http://schemas.microsoft.com/office/drawing/2014/main" id="{B2F99051-5FCF-42EA-8FDC-01A7EDA64AD1}"/>
              </a:ext>
            </a:extLst>
          </p:cNvPr>
          <p:cNvSpPr txBox="1"/>
          <p:nvPr/>
        </p:nvSpPr>
        <p:spPr>
          <a:xfrm rot="-5400000">
            <a:off x="-545624" y="2831465"/>
            <a:ext cx="3255328"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i="0" u="none" strike="noStrike" cap="none">
                <a:solidFill>
                  <a:schemeClr val="lt1"/>
                </a:solidFill>
                <a:latin typeface="Calibri"/>
                <a:ea typeface="Calibri"/>
                <a:cs typeface="Calibri"/>
                <a:sym typeface="Calibri"/>
              </a:rPr>
              <a:t>Intent</a:t>
            </a:r>
            <a:endParaRPr sz="8800" b="1">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7C774CD0-1595-431B-BE48-AC3C6A339A5F}"/>
              </a:ext>
            </a:extLst>
          </p:cNvPr>
          <p:cNvPicPr>
            <a:picLocks noChangeAspect="1"/>
          </p:cNvPicPr>
          <p:nvPr/>
        </p:nvPicPr>
        <p:blipFill>
          <a:blip r:embed="rId3"/>
          <a:stretch>
            <a:fillRect/>
          </a:stretch>
        </p:blipFill>
        <p:spPr>
          <a:xfrm>
            <a:off x="161778" y="137845"/>
            <a:ext cx="1828800" cy="1435879"/>
          </a:xfrm>
          <a:prstGeom prst="rect">
            <a:avLst/>
          </a:prstGeom>
        </p:spPr>
      </p:pic>
      <p:pic>
        <p:nvPicPr>
          <p:cNvPr id="3" name="Picture 2"/>
          <p:cNvPicPr>
            <a:picLocks noChangeAspect="1"/>
          </p:cNvPicPr>
          <p:nvPr/>
        </p:nvPicPr>
        <p:blipFill>
          <a:blip r:embed="rId4"/>
          <a:stretch>
            <a:fillRect/>
          </a:stretch>
        </p:blipFill>
        <p:spPr>
          <a:xfrm>
            <a:off x="2830540" y="1260893"/>
            <a:ext cx="8420100" cy="4857750"/>
          </a:xfrm>
          <a:prstGeom prst="rect">
            <a:avLst/>
          </a:prstGeom>
        </p:spPr>
      </p:pic>
    </p:spTree>
    <p:extLst>
      <p:ext uri="{BB962C8B-B14F-4D97-AF65-F5344CB8AC3E}">
        <p14:creationId xmlns:p14="http://schemas.microsoft.com/office/powerpoint/2010/main" val="4067652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016997-deea-4fdb-a97d-61eed343007a">
      <Terms xmlns="http://schemas.microsoft.com/office/infopath/2007/PartnerControls"/>
    </lcf76f155ced4ddcb4097134ff3c332f>
    <TaxCatchAll xmlns="2b734e5c-e2cf-4d91-a88f-3e50b50b24d7" xsi:nil="true"/>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DepartmentsTaxHTField xmlns="2b734e5c-e2cf-4d91-a88f-3e50b50b24d7" xsi:nil="true"/>
    <DocumentTypeTaxHTField xmlns="2b734e5c-e2cf-4d91-a88f-3e50b50b24d7" xsi:nil="true"/>
    <Owner xmlns="2b734e5c-e2cf-4d91-a88f-3e50b50b24d7">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8" ma:contentTypeDescription="Create a new document." ma:contentTypeScope="" ma:versionID="ba91a8baf766659b1bd486879b60b1a8">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2bd09c3e8edd56e46991589677f6379f"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4:SharedWithUsers" minOccurs="0"/>
                <xsd:element ref="ns4:SharedWithDetails" minOccurs="0"/>
                <xsd:element ref="ns5:MediaServiceMetadata" minOccurs="0"/>
                <xsd:element ref="ns5:MediaServiceFastMetadata" minOccurs="0"/>
                <xsd:element ref="ns5:MediaServiceSearchProperties" minOccurs="0"/>
                <xsd:element ref="ns5:lcf76f155ced4ddcb4097134ff3c332f" minOccurs="0"/>
                <xsd:element ref="ns5:MediaServiceObjectDetectorVersion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07d95bc9-3ff7-4784-abe8-b2be7008ee56}"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57A23C-C3AB-4899-8325-EB9460CB139D}">
  <ds:schemaRefs>
    <ds:schemaRef ds:uri="http://www.w3.org/XML/1998/namespace"/>
    <ds:schemaRef ds:uri="2b734e5c-e2cf-4d91-a88f-3e50b50b24d7"/>
    <ds:schemaRef ds:uri="http://schemas.microsoft.com/office/2006/documentManagement/types"/>
    <ds:schemaRef ds:uri="http://purl.org/dc/elements/1.1/"/>
    <ds:schemaRef ds:uri="a0520e7d-56ac-42ba-8299-7941f60600bb"/>
    <ds:schemaRef ds:uri="http://purl.org/dc/dcmitype/"/>
    <ds:schemaRef ds:uri="http://schemas.microsoft.com/office/2006/metadata/properties"/>
    <ds:schemaRef ds:uri="a5016997-deea-4fdb-a97d-61eed343007a"/>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87FAD3D-C0CA-4925-AB2D-27A90746EDF7}">
  <ds:schemaRefs>
    <ds:schemaRef ds:uri="http://schemas.microsoft.com/sharepoint/v3/contenttype/forms"/>
  </ds:schemaRefs>
</ds:datastoreItem>
</file>

<file path=customXml/itemProps3.xml><?xml version="1.0" encoding="utf-8"?>
<ds:datastoreItem xmlns:ds="http://schemas.openxmlformats.org/officeDocument/2006/customXml" ds:itemID="{BC385925-A326-493E-8E39-14AB42DCA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20e7d-56ac-42ba-8299-7941f60600bb"/>
    <ds:schemaRef ds:uri="2b734e5c-e2cf-4d91-a88f-3e50b50b24d7"/>
    <ds:schemaRef ds:uri="a5016997-deea-4fdb-a97d-61eed3430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863</TotalTime>
  <Words>3781</Words>
  <Application>Microsoft Office PowerPoint</Application>
  <PresentationFormat>Widescreen</PresentationFormat>
  <Paragraphs>333</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NTFPreCursive</vt:lpstr>
      <vt:lpstr>NTFPreCursivefk</vt:lpstr>
      <vt:lpstr>Sassoon Penpals Joined</vt:lpstr>
      <vt:lpstr>Segoe UI</vt:lpstr>
      <vt:lpstr>Office Theme</vt:lpstr>
      <vt:lpstr>Geography  Why is Geography important?</vt:lpstr>
      <vt:lpstr>PowerPoint Presentation</vt:lpstr>
      <vt:lpstr>Geography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 and Sequence: Year 1</vt:lpstr>
      <vt:lpstr>Content and Sequence: Year 2</vt:lpstr>
      <vt:lpstr>Content and Sequence – Key Stage 2</vt:lpstr>
      <vt:lpstr>Content and Sequence: Year 3</vt:lpstr>
      <vt:lpstr>Content and Sequence: Year 4</vt:lpstr>
      <vt:lpstr>Content and Sequence: Year 5</vt:lpstr>
      <vt:lpstr>Content and Sequence: Year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Worked example – Year 6 Volcanoes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Intent</dc:title>
  <dc:creator>Fran Hart</dc:creator>
  <cp:lastModifiedBy>CDalton</cp:lastModifiedBy>
  <cp:revision>832</cp:revision>
  <dcterms:created xsi:type="dcterms:W3CDTF">2021-01-26T21:26:53Z</dcterms:created>
  <dcterms:modified xsi:type="dcterms:W3CDTF">2024-07-16T09:55:38Z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0x01010067357AAB1DFA674FA83BF637397B3A55</vt:lpwstr>
  </property>
  <property fmtid="{D5CDD505-2E9C-101B-9397-08002B2CF9AE}" pid="3" name="MediaServiceImageTags">
    <vt:lpwstr/>
  </property>
</Properties>
</file>