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9929813" cy="143573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FAF"/>
    <a:srgbClr val="F7EFC5"/>
    <a:srgbClr val="FE9FC5"/>
    <a:srgbClr val="FEDEFC"/>
    <a:srgbClr val="FDCBFB"/>
    <a:srgbClr val="FF99FF"/>
    <a:srgbClr val="FF66CC"/>
    <a:srgbClr val="EAE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>
        <p:scale>
          <a:sx n="130" d="100"/>
          <a:sy n="130" d="100"/>
        </p:scale>
        <p:origin x="1002" y="-19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720361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596" y="1"/>
            <a:ext cx="4302919" cy="720361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24D8555F-C3BB-41E5-99E3-408F2C4C712C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1795463"/>
            <a:ext cx="3354387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43" tIns="66372" rIns="132743" bIns="6637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982" y="6909474"/>
            <a:ext cx="7943850" cy="5653207"/>
          </a:xfrm>
          <a:prstGeom prst="rect">
            <a:avLst/>
          </a:prstGeom>
        </p:spPr>
        <p:txBody>
          <a:bodyPr vert="horz" lIns="132743" tIns="66372" rIns="132743" bIns="6637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992"/>
            <a:ext cx="4302919" cy="720359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596" y="13636992"/>
            <a:ext cx="4302919" cy="720359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98800" y="1949450"/>
            <a:ext cx="3643313" cy="5260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84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54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5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28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3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48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1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3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9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97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15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41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Rectangle 210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285695" y="7701488"/>
            <a:ext cx="3899709" cy="353421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5117378" y="7539049"/>
            <a:ext cx="678613" cy="69612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210" name="Block Arc 209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587610" y="7719225"/>
            <a:ext cx="1349727" cy="1300259"/>
          </a:xfrm>
          <a:prstGeom prst="blockArc">
            <a:avLst>
              <a:gd name="adj1" fmla="val 10799998"/>
              <a:gd name="adj2" fmla="val 156513"/>
              <a:gd name="adj3" fmla="val 2821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209" name="Block Arc 208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4899682" y="1856260"/>
            <a:ext cx="1560157" cy="1309607"/>
          </a:xfrm>
          <a:prstGeom prst="blockArc">
            <a:avLst>
              <a:gd name="adj1" fmla="val 10800000"/>
              <a:gd name="adj2" fmla="val 1517"/>
              <a:gd name="adj3" fmla="val 26435"/>
            </a:avLst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208" name="Block Arc 207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31987" y="5320227"/>
            <a:ext cx="1591145" cy="1763995"/>
          </a:xfrm>
          <a:prstGeom prst="blockArc">
            <a:avLst>
              <a:gd name="adj1" fmla="val 10914830"/>
              <a:gd name="adj2" fmla="val 20792668"/>
              <a:gd name="adj3" fmla="val 23344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5400000">
            <a:off x="4777828" y="6780915"/>
            <a:ext cx="1402154" cy="1189467"/>
          </a:xfrm>
          <a:prstGeom prst="blockArc">
            <a:avLst>
              <a:gd name="adj1" fmla="val 10794187"/>
              <a:gd name="adj2" fmla="val 156513"/>
              <a:gd name="adj3" fmla="val 28217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838121" y="5457066"/>
            <a:ext cx="4561682" cy="361891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163151" y="6623553"/>
            <a:ext cx="4409713" cy="349199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5755665">
            <a:off x="4523523" y="4206965"/>
            <a:ext cx="1636229" cy="1587243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16482871" flipH="1">
            <a:off x="-38470" y="3040835"/>
            <a:ext cx="1560157" cy="1309607"/>
          </a:xfrm>
          <a:prstGeom prst="blockArc">
            <a:avLst>
              <a:gd name="adj1" fmla="val 10800000"/>
              <a:gd name="adj2" fmla="val 1517"/>
              <a:gd name="adj3" fmla="val 26435"/>
            </a:avLst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998363" y="4158698"/>
            <a:ext cx="3981157" cy="366567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773368" y="2917375"/>
            <a:ext cx="4690959" cy="346698"/>
          </a:xfrm>
          <a:prstGeom prst="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Century Gothic" panose="020B0502020202020204" pitchFamily="34" charset="0"/>
            </a:endParaRPr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-40282" y="502828"/>
            <a:ext cx="1875850" cy="1226661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858175" y="1722641"/>
            <a:ext cx="4812841" cy="339275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205363" y="8692192"/>
            <a:ext cx="4720439" cy="353421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827271" y="105722"/>
            <a:ext cx="526978" cy="413286"/>
          </a:xfrm>
          <a:prstGeom prst="triangle">
            <a:avLst>
              <a:gd name="adj" fmla="val 45360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grpSp>
        <p:nvGrpSpPr>
          <p:cNvPr id="7" name="Group 6"/>
          <p:cNvGrpSpPr/>
          <p:nvPr/>
        </p:nvGrpSpPr>
        <p:grpSpPr>
          <a:xfrm>
            <a:off x="4746687" y="5215038"/>
            <a:ext cx="943477" cy="2988188"/>
            <a:chOff x="4567255" y="2477519"/>
            <a:chExt cx="943477" cy="2988188"/>
          </a:xfrm>
        </p:grpSpPr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4567255" y="2477519"/>
              <a:ext cx="733029" cy="76225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 dirty="0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5038422" y="4898776"/>
              <a:ext cx="472310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42C74E4-6C67-AB42-B00E-14010A9DAB4A}"/>
                </a:ext>
              </a:extLst>
            </p:cNvPr>
            <p:cNvSpPr txBox="1"/>
            <p:nvPr/>
          </p:nvSpPr>
          <p:spPr>
            <a:xfrm>
              <a:off x="5031470" y="4925005"/>
              <a:ext cx="472309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75" b="1" dirty="0"/>
                <a:t>YEAR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8E84878-B999-3E45-A62E-A5D9A1ABF6E1}"/>
                </a:ext>
              </a:extLst>
            </p:cNvPr>
            <p:cNvSpPr txBox="1"/>
            <p:nvPr/>
          </p:nvSpPr>
          <p:spPr>
            <a:xfrm>
              <a:off x="5038422" y="4958645"/>
              <a:ext cx="472309" cy="5070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95" b="1" dirty="0">
                  <a:latin typeface="Century Gothic" panose="020B0502020202020204" pitchFamily="34" charset="0"/>
                </a:rPr>
                <a:t>8</a:t>
              </a:r>
            </a:p>
          </p:txBody>
        </p:sp>
      </p:grp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404380" y="8625188"/>
            <a:ext cx="50911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3268741" y="8939136"/>
            <a:ext cx="459223" cy="46031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15931" y="303874"/>
            <a:ext cx="786409" cy="641097"/>
          </a:xfrm>
          <a:prstGeom prst="rect">
            <a:avLst/>
          </a:prstGeom>
        </p:spPr>
      </p:pic>
      <p:sp>
        <p:nvSpPr>
          <p:cNvPr id="226" name="TextBox 22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445549" y="9233628"/>
            <a:ext cx="120564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" dirty="0"/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209778" y="6403480"/>
            <a:ext cx="777911" cy="722538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90740" y="5343382"/>
            <a:ext cx="729387" cy="682468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1792551" y="5264693"/>
            <a:ext cx="723163" cy="66792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1576913" y="4016237"/>
            <a:ext cx="725395" cy="725738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385640" y="3943817"/>
            <a:ext cx="712250" cy="73275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862316" y="5305401"/>
            <a:ext cx="48857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4870027" y="5321303"/>
            <a:ext cx="477607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9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4856476" y="5338553"/>
            <a:ext cx="47230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b="1" dirty="0">
                <a:latin typeface="Century Gothic" panose="020B0502020202020204" pitchFamily="34" charset="0"/>
              </a:rPr>
              <a:t>YEAR</a:t>
            </a:r>
          </a:p>
        </p:txBody>
      </p: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4340831" y="8984096"/>
            <a:ext cx="386631" cy="2661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462301" y="9290670"/>
            <a:ext cx="1245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What will I learn? </a:t>
            </a:r>
          </a:p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 </a:t>
            </a:r>
            <a:r>
              <a:rPr lang="en-GB" sz="600" dirty="0" smtClean="0">
                <a:latin typeface="Century Gothic" panose="020B0502020202020204" pitchFamily="34" charset="0"/>
              </a:rPr>
              <a:t>Students will </a:t>
            </a:r>
            <a:r>
              <a:rPr lang="en-GB" sz="600" dirty="0">
                <a:latin typeface="Century Gothic" panose="020B0502020202020204" pitchFamily="34" charset="0"/>
              </a:rPr>
              <a:t>learn how the English language has developed over many centuries and how it continues to evolve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28397" y="9155868"/>
            <a:ext cx="1050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Beowulf</a:t>
            </a:r>
          </a:p>
          <a:p>
            <a:pPr algn="ctr"/>
            <a:r>
              <a:rPr lang="en-GB" sz="600" dirty="0" smtClean="0">
                <a:latin typeface="Century Gothic" panose="020B0502020202020204" pitchFamily="34" charset="0"/>
              </a:rPr>
              <a:t>is the oldest surviving epic poem in the English language and the earliest piece of vernacular European literature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372754" y="8888638"/>
            <a:ext cx="4799" cy="23615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TextBox 26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-68892" y="7497418"/>
            <a:ext cx="879884" cy="685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GB" sz="600" b="1" i="1" dirty="0" smtClean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Concepts</a:t>
            </a:r>
            <a:endParaRPr lang="en-GB" sz="1050" dirty="0" smtClean="0">
              <a:latin typeface="Calibri" panose="020F050202020403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GB" sz="600" i="1" dirty="0" smtClean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Protagonist</a:t>
            </a:r>
            <a:r>
              <a:rPr lang="en-GB" sz="600" i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, Antagonist, Symbolism, Character (tragic) flaw, theme</a:t>
            </a:r>
            <a:r>
              <a:rPr lang="en-US" sz="600" dirty="0" smtClean="0"/>
              <a:t>.</a:t>
            </a:r>
            <a:endParaRPr lang="en-US" sz="600" dirty="0"/>
          </a:p>
        </p:txBody>
      </p: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631461" y="7784553"/>
            <a:ext cx="325842" cy="1095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1142069" y="8867286"/>
            <a:ext cx="337667" cy="3180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965103" y="9261619"/>
            <a:ext cx="1646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Development</a:t>
            </a:r>
            <a:r>
              <a:rPr lang="en-GB" sz="600" dirty="0" smtClean="0">
                <a:latin typeface="Century Gothic" panose="020B0502020202020204" pitchFamily="34" charset="0"/>
              </a:rPr>
              <a:t>: Students will consider accent/dialect</a:t>
            </a:r>
            <a:r>
              <a:rPr lang="en-GB" sz="600" dirty="0">
                <a:latin typeface="Century Gothic" panose="020B0502020202020204" pitchFamily="34" charset="0"/>
              </a:rPr>
              <a:t>, as well as their idiolect and influencing factors. They will begin to consider a range of views towards language and language change and what determines these views. 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528397" y="7448944"/>
            <a:ext cx="586137" cy="4084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Oval 296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82145" y="4053450"/>
            <a:ext cx="529612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424864" y="4081544"/>
            <a:ext cx="619640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10</a:t>
            </a: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490189" y="4078125"/>
            <a:ext cx="47230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b="1" dirty="0"/>
              <a:t>YEAR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5317657" y="1522204"/>
            <a:ext cx="734503" cy="732755"/>
            <a:chOff x="5153870" y="1140919"/>
            <a:chExt cx="734503" cy="732755"/>
          </a:xfrm>
        </p:grpSpPr>
        <p:sp>
          <p:nvSpPr>
            <p:cNvPr id="306" name="Oval 305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5153870" y="1140919"/>
              <a:ext cx="734503" cy="73275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 dirty="0"/>
            </a:p>
          </p:txBody>
        </p:sp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FA468CC4-DA3D-D04C-A0F3-908B66B1ED58}"/>
                </a:ext>
              </a:extLst>
            </p:cNvPr>
            <p:cNvSpPr/>
            <p:nvPr/>
          </p:nvSpPr>
          <p:spPr>
            <a:xfrm>
              <a:off x="5254626" y="1245131"/>
              <a:ext cx="529612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 dirty="0"/>
            </a:p>
          </p:txBody>
        </p:sp>
        <p:sp>
          <p:nvSpPr>
            <p:cNvPr id="309" name="TextBox 308">
              <a:extLst>
                <a:ext uri="{FF2B5EF4-FFF2-40B4-BE49-F238E27FC236}">
                  <a16:creationId xmlns:a16="http://schemas.microsoft.com/office/drawing/2014/main" id="{B87A07DE-C984-5043-ABB4-D3D967D43357}"/>
                </a:ext>
              </a:extLst>
            </p:cNvPr>
            <p:cNvSpPr txBox="1"/>
            <p:nvPr/>
          </p:nvSpPr>
          <p:spPr>
            <a:xfrm>
              <a:off x="5220417" y="1294705"/>
              <a:ext cx="613965" cy="5070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95" b="1" dirty="0"/>
                <a:t>11</a:t>
              </a:r>
            </a:p>
          </p:txBody>
        </p:sp>
        <p:sp>
          <p:nvSpPr>
            <p:cNvPr id="310" name="TextBox 309">
              <a:extLst>
                <a:ext uri="{FF2B5EF4-FFF2-40B4-BE49-F238E27FC236}">
                  <a16:creationId xmlns:a16="http://schemas.microsoft.com/office/drawing/2014/main" id="{2BE9DFE9-D2AE-C14C-AB63-41C6DF192559}"/>
                </a:ext>
              </a:extLst>
            </p:cNvPr>
            <p:cNvSpPr txBox="1"/>
            <p:nvPr/>
          </p:nvSpPr>
          <p:spPr>
            <a:xfrm>
              <a:off x="5270169" y="1264505"/>
              <a:ext cx="472309" cy="1962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75" b="1" dirty="0"/>
                <a:t>YEAR</a:t>
              </a:r>
            </a:p>
          </p:txBody>
        </p:sp>
      </p:grpSp>
      <p:sp>
        <p:nvSpPr>
          <p:cNvPr id="312" name="TextBox 31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236668" y="6950687"/>
            <a:ext cx="10759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i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i="1" dirty="0">
                <a:latin typeface="Century Gothic" panose="020B0502020202020204" pitchFamily="34" charset="0"/>
              </a:rPr>
              <a:t>Tragedy/Comedy, didactic, soliloquy, colonisation, other, theme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405698" y="9224520"/>
            <a:ext cx="7242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i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dirty="0" smtClean="0">
                <a:latin typeface="Century Gothic" panose="020B0502020202020204" pitchFamily="34" charset="0"/>
              </a:rPr>
              <a:t>Oral </a:t>
            </a:r>
            <a:r>
              <a:rPr lang="en-GB" sz="600" dirty="0">
                <a:latin typeface="Century Gothic" panose="020B0502020202020204" pitchFamily="34" charset="0"/>
              </a:rPr>
              <a:t>tradition, Epic form/ hero/villain, kennings</a:t>
            </a:r>
          </a:p>
        </p:txBody>
      </p: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17" idx="0"/>
          </p:cNvCxnSpPr>
          <p:nvPr/>
        </p:nvCxnSpPr>
        <p:spPr>
          <a:xfrm flipH="1" flipV="1">
            <a:off x="1657976" y="8880714"/>
            <a:ext cx="109864" cy="3438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Oval 327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01466" y="2830574"/>
            <a:ext cx="683081" cy="670060"/>
          </a:xfrm>
          <a:prstGeom prst="ellipse">
            <a:avLst/>
          </a:pr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0" name="Oval 32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1424379" y="2718556"/>
            <a:ext cx="632142" cy="659450"/>
          </a:xfrm>
          <a:prstGeom prst="ellipse">
            <a:avLst/>
          </a:pr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2" name="Oval 331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384204" y="2670706"/>
            <a:ext cx="676452" cy="670696"/>
          </a:xfrm>
          <a:prstGeom prst="ellipse">
            <a:avLst/>
          </a:pr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4" name="Oval 333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163654" y="1175182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5" name="Oval 33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2846052" y="1491708"/>
            <a:ext cx="762590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6" name="Oval 335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933314" y="1457405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8" name="Oval 337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651412" y="7953541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9" name="Oval 338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1811972" y="8499118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-31040" y="5474346"/>
            <a:ext cx="6782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Julius Caesar</a:t>
            </a:r>
          </a:p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Shakespeare</a:t>
            </a:r>
          </a:p>
          <a:p>
            <a:pPr algn="ctr"/>
            <a:r>
              <a:rPr lang="en-GB" sz="600" i="1" dirty="0">
                <a:latin typeface="Century Gothic" panose="020B0502020202020204" pitchFamily="34" charset="0"/>
              </a:rPr>
              <a:t>Students will consider the interplay between </a:t>
            </a:r>
            <a:r>
              <a:rPr lang="en-GB" sz="600" i="1" dirty="0" smtClean="0">
                <a:latin typeface="Century Gothic" panose="020B0502020202020204" pitchFamily="34" charset="0"/>
              </a:rPr>
              <a:t>Brutus and Caesar and </a:t>
            </a:r>
            <a:r>
              <a:rPr lang="en-GB" sz="600" i="1" dirty="0">
                <a:latin typeface="Century Gothic" panose="020B0502020202020204" pitchFamily="34" charset="0"/>
              </a:rPr>
              <a:t>how they apply their art to win over the populous of Rome.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512455" y="6059216"/>
            <a:ext cx="311435" cy="18149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72607" y="3031863"/>
            <a:ext cx="7010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b="1" dirty="0" smtClean="0">
                <a:latin typeface="Century Gothic" panose="020B0502020202020204" pitchFamily="34" charset="0"/>
              </a:rPr>
              <a:t>Conflict and War</a:t>
            </a:r>
            <a:endParaRPr lang="en-US" sz="800" b="1" dirty="0">
              <a:latin typeface="Century Gothic" panose="020B0502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26343" y="4804912"/>
            <a:ext cx="1060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Setting, character, Literary techniques, dialogue</a:t>
            </a:r>
            <a:endParaRPr lang="en-US" sz="600" b="1" dirty="0">
              <a:latin typeface="Century Gothic" panose="020B0502020202020204" pitchFamily="34" charset="0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981158" y="5153319"/>
            <a:ext cx="431803" cy="36244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736134" y="4759486"/>
            <a:ext cx="940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Irony, allegory, foreshadowing, metaphor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2348202" y="5208072"/>
            <a:ext cx="335253" cy="2910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426655" y="4753373"/>
            <a:ext cx="1423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Lord of the Flies - Golding</a:t>
            </a:r>
          </a:p>
          <a:p>
            <a:pPr algn="ctr"/>
            <a:r>
              <a:rPr lang="en-GB" sz="600" i="1" dirty="0" smtClean="0">
                <a:latin typeface="Century Gothic" panose="020B0502020202020204" pitchFamily="34" charset="0"/>
              </a:rPr>
              <a:t> </a:t>
            </a:r>
            <a:r>
              <a:rPr lang="en-GB" sz="600" dirty="0" smtClean="0">
                <a:latin typeface="Century Gothic" panose="020B0502020202020204" pitchFamily="34" charset="0"/>
              </a:rPr>
              <a:t>Is man </a:t>
            </a:r>
            <a:r>
              <a:rPr lang="en-GB" sz="600" dirty="0">
                <a:latin typeface="Century Gothic" panose="020B0502020202020204" pitchFamily="34" charset="0"/>
              </a:rPr>
              <a:t>is inherently good or evil and what can alter the views, perspectives or morals </a:t>
            </a:r>
            <a:r>
              <a:rPr lang="en-GB" sz="600" dirty="0"/>
              <a:t>of ‘man</a:t>
            </a:r>
            <a:r>
              <a:rPr lang="en-GB" sz="600" dirty="0" smtClean="0"/>
              <a:t>’?</a:t>
            </a:r>
            <a:endParaRPr lang="en-US" sz="600" dirty="0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2954118" y="7380174"/>
            <a:ext cx="352530" cy="40766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104552" y="7272829"/>
            <a:ext cx="745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Shakespeare</a:t>
            </a:r>
          </a:p>
          <a:p>
            <a:pPr algn="ctr"/>
            <a:r>
              <a:rPr lang="en-US" sz="600" dirty="0" smtClean="0"/>
              <a:t>The Tempest</a:t>
            </a:r>
            <a:endParaRPr lang="en-US" sz="600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469277" y="7564304"/>
            <a:ext cx="70578" cy="2198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698329" y="6944749"/>
            <a:ext cx="8938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i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i="1" dirty="0">
                <a:latin typeface="Century Gothic" panose="020B0502020202020204" pitchFamily="34" charset="0"/>
              </a:rPr>
              <a:t>Literary techniques, narrator, narrative structure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702459" y="7042941"/>
            <a:ext cx="17494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Identity </a:t>
            </a:r>
            <a:r>
              <a:rPr lang="en-GB" sz="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Poetry and </a:t>
            </a:r>
            <a:r>
              <a:rPr lang="en-GB" sz="600" b="1" dirty="0" smtClean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Prose</a:t>
            </a:r>
          </a:p>
          <a:p>
            <a:pPr algn="ctr"/>
            <a:r>
              <a:rPr lang="en-GB" sz="600" i="1" dirty="0">
                <a:latin typeface="Century Gothic" panose="020B0502020202020204" pitchFamily="34" charset="0"/>
              </a:rPr>
              <a:t>S</a:t>
            </a:r>
            <a:r>
              <a:rPr lang="en-GB" sz="600" i="1" dirty="0" smtClean="0">
                <a:latin typeface="Century Gothic" panose="020B0502020202020204" pitchFamily="34" charset="0"/>
              </a:rPr>
              <a:t>tudents </a:t>
            </a:r>
            <a:r>
              <a:rPr lang="en-GB" sz="600" i="1" dirty="0">
                <a:latin typeface="Century Gothic" panose="020B0502020202020204" pitchFamily="34" charset="0"/>
              </a:rPr>
              <a:t>will build on the concept of performance poetry </a:t>
            </a:r>
            <a:r>
              <a:rPr lang="en-GB" sz="600" i="1" dirty="0" smtClean="0">
                <a:latin typeface="Century Gothic" panose="020B0502020202020204" pitchFamily="34" charset="0"/>
              </a:rPr>
              <a:t>in </a:t>
            </a:r>
            <a:r>
              <a:rPr lang="en-GB" sz="600" i="1" dirty="0">
                <a:latin typeface="Century Gothic" panose="020B0502020202020204" pitchFamily="34" charset="0"/>
              </a:rPr>
              <a:t>the form of the modern poetry slam. Here they will further their creative writing skills, as well as develop their </a:t>
            </a:r>
            <a:r>
              <a:rPr lang="en-GB" sz="600" i="1" dirty="0" err="1">
                <a:latin typeface="Century Gothic" panose="020B0502020202020204" pitchFamily="34" charset="0"/>
              </a:rPr>
              <a:t>oracy</a:t>
            </a:r>
            <a:r>
              <a:rPr lang="en-GB" sz="600" i="1" dirty="0">
                <a:latin typeface="Century Gothic" panose="020B0502020202020204" pitchFamily="34" charset="0"/>
              </a:rPr>
              <a:t> skills in a wider setting. </a:t>
            </a:r>
            <a:endParaRPr lang="en-GB" sz="600" b="1" dirty="0" smtClean="0"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algn="ctr"/>
            <a:endParaRPr lang="en-US" sz="600" b="1" dirty="0">
              <a:latin typeface="Century Gothic" panose="020B0502020202020204" pitchFamily="34" charset="0"/>
            </a:endParaRPr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741343" y="7651711"/>
            <a:ext cx="173565" cy="22193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185404" y="5938988"/>
            <a:ext cx="859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Director, film techniques, racism, prejudice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5035136" y="6349914"/>
            <a:ext cx="453177" cy="31588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820698" y="5866670"/>
            <a:ext cx="1441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err="1" smtClean="0">
                <a:latin typeface="Century Gothic" panose="020B0502020202020204" pitchFamily="34" charset="0"/>
              </a:rPr>
              <a:t>Noughts</a:t>
            </a:r>
            <a:r>
              <a:rPr lang="en-US" sz="600" b="1" dirty="0" smtClean="0">
                <a:latin typeface="Century Gothic" panose="020B0502020202020204" pitchFamily="34" charset="0"/>
              </a:rPr>
              <a:t> and Crosses- Blackman</a:t>
            </a:r>
          </a:p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Romeo and Juliet- Shakespeare</a:t>
            </a:r>
          </a:p>
          <a:p>
            <a:pPr algn="ctr"/>
            <a:r>
              <a:rPr lang="en-US" sz="600" dirty="0" smtClean="0">
                <a:latin typeface="Century Gothic" panose="020B0502020202020204" pitchFamily="34" charset="0"/>
              </a:rPr>
              <a:t>Students will explore perspectives and issues surrounding the themes of race and prejudice, as well as consider directorial perspective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040396" y="5922709"/>
            <a:ext cx="902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Rhetoric, rhetorical devices, viewpoint, contentious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2276783" y="6481377"/>
            <a:ext cx="239891" cy="2068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944165" y="5897389"/>
            <a:ext cx="1152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Concepts</a:t>
            </a:r>
          </a:p>
          <a:p>
            <a:pPr algn="ctr"/>
            <a:r>
              <a:rPr lang="en-US" sz="600" dirty="0" smtClean="0">
                <a:latin typeface="Century Gothic" panose="020B0502020202020204" pitchFamily="34" charset="0"/>
              </a:rPr>
              <a:t>Plot, character, dramatic irony, rhetoric, soliloquy, tragedy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1560818" y="6470557"/>
            <a:ext cx="5629" cy="3243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6029113" y="1908363"/>
            <a:ext cx="267326" cy="4171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54095" y="1270167"/>
            <a:ext cx="4651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800" b="1" dirty="0"/>
              <a:t>FINAL </a:t>
            </a:r>
          </a:p>
          <a:p>
            <a:pPr algn="ctr"/>
            <a:r>
              <a:rPr lang="en-GB" sz="800" b="1" dirty="0"/>
              <a:t>GCSE</a:t>
            </a:r>
          </a:p>
          <a:p>
            <a:pPr algn="ctr"/>
            <a:r>
              <a:rPr lang="en-GB" sz="800" b="1" dirty="0"/>
              <a:t>EXAM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-11403" y="2084566"/>
            <a:ext cx="13570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AQA Poetry</a:t>
            </a:r>
          </a:p>
          <a:p>
            <a:pPr algn="ctr"/>
            <a:r>
              <a:rPr lang="en-GB" sz="600" i="1" dirty="0" smtClean="0">
                <a:latin typeface="Century Gothic" panose="020B0502020202020204" pitchFamily="34" charset="0"/>
              </a:rPr>
              <a:t>The skills </a:t>
            </a:r>
            <a:r>
              <a:rPr lang="en-GB" sz="600" i="1" dirty="0">
                <a:latin typeface="Century Gothic" panose="020B0502020202020204" pitchFamily="34" charset="0"/>
              </a:rPr>
              <a:t>of analysis,  poem by poem,  will scaffold the skills needed to tackle longer texts that they will have to re-read and revise independently for retention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106483" y="2703188"/>
            <a:ext cx="129636" cy="3033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412498" y="2204894"/>
            <a:ext cx="14434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A Christmas Carol –Dickens</a:t>
            </a:r>
          </a:p>
          <a:p>
            <a:pPr algn="ctr"/>
            <a:r>
              <a:rPr lang="en-GB" sz="600" dirty="0" smtClean="0">
                <a:latin typeface="Century Gothic" panose="020B0502020202020204" pitchFamily="34" charset="0"/>
              </a:rPr>
              <a:t>Students are prepared for </a:t>
            </a:r>
            <a:r>
              <a:rPr lang="en-GB" sz="600" dirty="0">
                <a:latin typeface="Century Gothic" panose="020B0502020202020204" pitchFamily="34" charset="0"/>
              </a:rPr>
              <a:t>the difficulty of having to deconstruct and understand the language of 19th Century unseen texts.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2185138" y="2711823"/>
            <a:ext cx="41063" cy="3483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723130" y="2167203"/>
            <a:ext cx="1843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Language Paper 2</a:t>
            </a: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Having developed their analytical skills in the autumn term, students will apply their skills to Paper 2 non-fiction, exploring the modes of letters, articles, speeches etc. across a range of topics.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3897291" y="2711265"/>
            <a:ext cx="14313" cy="33668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6044972" y="4288868"/>
            <a:ext cx="796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Of Mice and Men</a:t>
            </a:r>
          </a:p>
          <a:p>
            <a:pPr algn="ctr"/>
            <a:r>
              <a:rPr lang="en-US" sz="600" dirty="0" smtClean="0"/>
              <a:t>John Steinbeck</a:t>
            </a:r>
            <a:endParaRPr lang="en-US" sz="600" dirty="0"/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5807368" y="4471716"/>
            <a:ext cx="506576" cy="7934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507715" y="3826210"/>
            <a:ext cx="101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Concepts</a:t>
            </a:r>
          </a:p>
          <a:p>
            <a:pPr algn="ctr"/>
            <a:r>
              <a:rPr lang="en-US" sz="600" dirty="0" smtClean="0">
                <a:latin typeface="Century Gothic" panose="020B0502020202020204" pitchFamily="34" charset="0"/>
              </a:rPr>
              <a:t>Craft, pathetic fallacy, Gothic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155" idx="2"/>
          </p:cNvCxnSpPr>
          <p:nvPr/>
        </p:nvCxnSpPr>
        <p:spPr>
          <a:xfrm>
            <a:off x="5109050" y="2730897"/>
            <a:ext cx="47688" cy="3631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321210" y="496820"/>
            <a:ext cx="12731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Macbeth – Shakespeare</a:t>
            </a:r>
          </a:p>
          <a:p>
            <a:pPr algn="ctr"/>
            <a:r>
              <a:rPr lang="en-US" sz="600" dirty="0" smtClean="0">
                <a:latin typeface="Century Gothic" panose="020B0502020202020204" pitchFamily="34" charset="0"/>
              </a:rPr>
              <a:t>Students study their final literature text; a subtle step up in terms of challenge. Here students will draw on the skills developed across Year 10 to </a:t>
            </a:r>
            <a:r>
              <a:rPr lang="en-US" sz="600" dirty="0" err="1" smtClean="0">
                <a:latin typeface="Century Gothic" panose="020B0502020202020204" pitchFamily="34" charset="0"/>
              </a:rPr>
              <a:t>analyse</a:t>
            </a:r>
            <a:r>
              <a:rPr lang="en-US" sz="600" dirty="0" smtClean="0">
                <a:latin typeface="Century Gothic" panose="020B0502020202020204" pitchFamily="34" charset="0"/>
              </a:rPr>
              <a:t> language, form and context in readiness for the mock exams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4889534" y="1487540"/>
            <a:ext cx="68270" cy="27416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353366" y="463783"/>
            <a:ext cx="9510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Macbeth and Language Paper 1</a:t>
            </a:r>
          </a:p>
          <a:p>
            <a:pPr algn="ctr"/>
            <a:r>
              <a:rPr lang="en-US" sz="600" dirty="0" smtClean="0">
                <a:latin typeface="Century Gothic" panose="020B0502020202020204" pitchFamily="34" charset="0"/>
              </a:rPr>
              <a:t>Students prepare by practicing retrieval skills, responding to past papers and embedding a thorough knowledge of AOs and timings 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3667136" y="1470756"/>
            <a:ext cx="205164" cy="43905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894847" y="759039"/>
            <a:ext cx="11781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GCSE Literature and Language revision</a:t>
            </a:r>
          </a:p>
          <a:p>
            <a:pPr algn="ctr"/>
            <a:r>
              <a:rPr lang="en-US" sz="600" dirty="0" smtClean="0">
                <a:latin typeface="Century Gothic" panose="020B0502020202020204" pitchFamily="34" charset="0"/>
              </a:rPr>
              <a:t>We revisit all aspects of both GCSEs and ensure students are confident as they progress towards the summer exams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2284859" y="1483691"/>
            <a:ext cx="140399" cy="24673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1098710" y="1410523"/>
            <a:ext cx="168131" cy="47007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315697" y="3441341"/>
            <a:ext cx="1492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Gothic fiction (extracts)</a:t>
            </a:r>
          </a:p>
          <a:p>
            <a:pPr algn="ctr"/>
            <a:r>
              <a:rPr lang="en-GB" sz="600" dirty="0" smtClean="0">
                <a:latin typeface="Century Gothic" panose="020B0502020202020204" pitchFamily="34" charset="0"/>
              </a:rPr>
              <a:t>Students </a:t>
            </a:r>
            <a:r>
              <a:rPr lang="en-GB" sz="600" dirty="0">
                <a:latin typeface="Century Gothic" panose="020B0502020202020204" pitchFamily="34" charset="0"/>
              </a:rPr>
              <a:t>are now introduced to the conventions of the Gothic </a:t>
            </a:r>
            <a:r>
              <a:rPr lang="en-GB" sz="600" dirty="0" smtClean="0">
                <a:latin typeface="Century Gothic" panose="020B0502020202020204" pitchFamily="34" charset="0"/>
              </a:rPr>
              <a:t>and develop </a:t>
            </a:r>
            <a:r>
              <a:rPr lang="en-GB" sz="600" dirty="0">
                <a:latin typeface="Century Gothic" panose="020B0502020202020204" pitchFamily="34" charset="0"/>
              </a:rPr>
              <a:t>their descriptive </a:t>
            </a:r>
            <a:r>
              <a:rPr lang="en-GB" sz="600" dirty="0" smtClean="0">
                <a:latin typeface="Century Gothic" panose="020B0502020202020204" pitchFamily="34" charset="0"/>
              </a:rPr>
              <a:t>writing in preparation for GCSE Paper 1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5759619" y="4104886"/>
            <a:ext cx="57462" cy="2501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194" idx="2"/>
          </p:cNvCxnSpPr>
          <p:nvPr/>
        </p:nvCxnSpPr>
        <p:spPr>
          <a:xfrm flipH="1">
            <a:off x="4771693" y="3995339"/>
            <a:ext cx="290332" cy="2759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142187" y="4682328"/>
            <a:ext cx="12195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Equality Poetry</a:t>
            </a:r>
          </a:p>
          <a:p>
            <a:pPr algn="ctr"/>
            <a:r>
              <a:rPr lang="en-US" sz="600" dirty="0" smtClean="0">
                <a:latin typeface="Century Gothic" panose="020B0502020202020204" pitchFamily="34" charset="0"/>
              </a:rPr>
              <a:t>Gender, human rights.</a:t>
            </a:r>
          </a:p>
          <a:p>
            <a:pPr algn="ctr"/>
            <a:r>
              <a:rPr lang="en-US" sz="600" dirty="0" smtClean="0">
                <a:latin typeface="Century Gothic" panose="020B0502020202020204" pitchFamily="34" charset="0"/>
              </a:rPr>
              <a:t>Students develop analytical skills in readiness for the poetry studied at GCSE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4505972" y="5274690"/>
            <a:ext cx="268938" cy="2447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419466" y="6949567"/>
            <a:ext cx="11166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i="1" dirty="0" smtClean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Short Stories </a:t>
            </a:r>
          </a:p>
          <a:p>
            <a:pPr algn="ctr"/>
            <a:r>
              <a:rPr lang="en-GB" sz="600" i="1" dirty="0" smtClean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Students </a:t>
            </a:r>
            <a:r>
              <a:rPr lang="en-GB" sz="600" i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will return to the concept of </a:t>
            </a:r>
            <a:r>
              <a:rPr lang="en-GB" sz="600" i="1" dirty="0" smtClean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story-telling,  </a:t>
            </a:r>
            <a:r>
              <a:rPr lang="en-GB" sz="600" i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rich in </a:t>
            </a:r>
            <a:r>
              <a:rPr lang="en-GB" sz="600" i="1" dirty="0" smtClean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its heritage </a:t>
            </a:r>
            <a:r>
              <a:rPr lang="en-GB" sz="600" i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and </a:t>
            </a:r>
            <a:r>
              <a:rPr lang="en-GB" sz="600" i="1" dirty="0" smtClean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diversity. It will provide the platform for their own writing</a:t>
            </a:r>
            <a:endParaRPr lang="en-US" sz="600" dirty="0"/>
          </a:p>
        </p:txBody>
      </p: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5095992" y="7571494"/>
            <a:ext cx="56560" cy="2371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122473" y="8430622"/>
            <a:ext cx="637804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Century Gothic" panose="020B0502020202020204" pitchFamily="34" charset="0"/>
              </a:rPr>
              <a:t>Students are introduced to the history of the English Language </a:t>
            </a:r>
            <a:r>
              <a:rPr lang="en-GB" sz="600" dirty="0" smtClean="0">
                <a:latin typeface="Century Gothic" panose="020B0502020202020204" pitchFamily="34" charset="0"/>
              </a:rPr>
              <a:t>and storytelling over time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057292" y="3315439"/>
            <a:ext cx="908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Animal Farm – Orwell</a:t>
            </a:r>
          </a:p>
          <a:p>
            <a:pPr algn="ctr"/>
            <a:r>
              <a:rPr lang="en-GB" sz="600" i="1" dirty="0" smtClean="0">
                <a:latin typeface="Century Gothic" panose="020B0502020202020204" pitchFamily="34" charset="0"/>
              </a:rPr>
              <a:t>The novel provides </a:t>
            </a:r>
            <a:r>
              <a:rPr lang="en-GB" sz="600" i="1" dirty="0">
                <a:latin typeface="Century Gothic" panose="020B0502020202020204" pitchFamily="34" charset="0"/>
              </a:rPr>
              <a:t>a great platform for explore wider political issues through its allegorical form</a:t>
            </a:r>
            <a:endParaRPr lang="en-US" sz="600" b="1" dirty="0" smtClean="0">
              <a:latin typeface="Century Gothic" panose="020B0502020202020204" pitchFamily="34" charset="0"/>
            </a:endParaRPr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endCxn id="247" idx="1"/>
          </p:cNvCxnSpPr>
          <p:nvPr/>
        </p:nvCxnSpPr>
        <p:spPr>
          <a:xfrm flipH="1">
            <a:off x="3680661" y="3794044"/>
            <a:ext cx="28362" cy="5761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107" idx="2"/>
          </p:cNvCxnSpPr>
          <p:nvPr/>
        </p:nvCxnSpPr>
        <p:spPr>
          <a:xfrm>
            <a:off x="3427118" y="4022356"/>
            <a:ext cx="147655" cy="3884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709266" y="3388593"/>
            <a:ext cx="14758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AQA Power and Conflict Poetry</a:t>
            </a:r>
          </a:p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GCSE Speaking practice assessment</a:t>
            </a:r>
          </a:p>
          <a:p>
            <a:pPr algn="ctr"/>
            <a:r>
              <a:rPr lang="en-GB" sz="600" i="1" dirty="0" smtClean="0">
                <a:latin typeface="Century Gothic" panose="020B0502020202020204" pitchFamily="34" charset="0"/>
              </a:rPr>
              <a:t>Students explore </a:t>
            </a:r>
            <a:r>
              <a:rPr lang="en-GB" sz="600" i="1" dirty="0">
                <a:latin typeface="Century Gothic" panose="020B0502020202020204" pitchFamily="34" charset="0"/>
              </a:rPr>
              <a:t>a small number of poems </a:t>
            </a:r>
            <a:r>
              <a:rPr lang="en-GB" sz="600" i="1" dirty="0" smtClean="0">
                <a:latin typeface="Century Gothic" panose="020B0502020202020204" pitchFamily="34" charset="0"/>
              </a:rPr>
              <a:t>and </a:t>
            </a:r>
            <a:r>
              <a:rPr lang="en-GB" sz="600" i="1" dirty="0">
                <a:latin typeface="Century Gothic" panose="020B0502020202020204" pitchFamily="34" charset="0"/>
              </a:rPr>
              <a:t>apply the analytical skills they have developed at a higher </a:t>
            </a:r>
            <a:r>
              <a:rPr lang="en-GB" sz="600" i="1" dirty="0" smtClean="0">
                <a:latin typeface="Century Gothic" panose="020B0502020202020204" pitchFamily="34" charset="0"/>
              </a:rPr>
              <a:t>level. </a:t>
            </a:r>
            <a:endParaRPr lang="en-US" sz="600" dirty="0"/>
          </a:p>
        </p:txBody>
      </p: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1366321" y="4077773"/>
            <a:ext cx="15674" cy="3765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Oval 218">
            <a:extLst>
              <a:ext uri="{FF2B5EF4-FFF2-40B4-BE49-F238E27FC236}">
                <a16:creationId xmlns:a16="http://schemas.microsoft.com/office/drawing/2014/main" id="{C84924F5-2D18-4B43-9CB9-5709EBC1EE69}"/>
              </a:ext>
            </a:extLst>
          </p:cNvPr>
          <p:cNvSpPr/>
          <p:nvPr/>
        </p:nvSpPr>
        <p:spPr>
          <a:xfrm>
            <a:off x="1243728" y="6388697"/>
            <a:ext cx="723163" cy="66792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CBF433CA-5C80-4F47-8178-5089F56769CC}"/>
              </a:ext>
            </a:extLst>
          </p:cNvPr>
          <p:cNvSpPr/>
          <p:nvPr/>
        </p:nvSpPr>
        <p:spPr>
          <a:xfrm>
            <a:off x="4933494" y="4028785"/>
            <a:ext cx="706306" cy="67414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AC479293-81EE-964A-81C6-811D7ECEC685}"/>
              </a:ext>
            </a:extLst>
          </p:cNvPr>
          <p:cNvSpPr/>
          <p:nvPr/>
        </p:nvSpPr>
        <p:spPr>
          <a:xfrm>
            <a:off x="5466945" y="4729157"/>
            <a:ext cx="706306" cy="67414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84DD8C8F-4671-054C-AB47-2264204CE688}"/>
              </a:ext>
            </a:extLst>
          </p:cNvPr>
          <p:cNvSpPr/>
          <p:nvPr/>
        </p:nvSpPr>
        <p:spPr>
          <a:xfrm>
            <a:off x="2633113" y="4116224"/>
            <a:ext cx="706306" cy="67414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32" name="Oval 231">
            <a:extLst>
              <a:ext uri="{FF2B5EF4-FFF2-40B4-BE49-F238E27FC236}">
                <a16:creationId xmlns:a16="http://schemas.microsoft.com/office/drawing/2014/main" id="{5FDF9346-51C2-9244-AF0D-85C20FB2A1B0}"/>
              </a:ext>
            </a:extLst>
          </p:cNvPr>
          <p:cNvSpPr/>
          <p:nvPr/>
        </p:nvSpPr>
        <p:spPr>
          <a:xfrm>
            <a:off x="3707652" y="4047581"/>
            <a:ext cx="706306" cy="67414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8C65BCC3-EBCD-2043-82D3-E90A8F24DD86}"/>
              </a:ext>
            </a:extLst>
          </p:cNvPr>
          <p:cNvSpPr txBox="1"/>
          <p:nvPr/>
        </p:nvSpPr>
        <p:spPr>
          <a:xfrm>
            <a:off x="1751125" y="5383476"/>
            <a:ext cx="7747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>
                <a:latin typeface="Century Gothic" panose="020B0502020202020204" pitchFamily="34" charset="0"/>
              </a:rPr>
              <a:t>Perspectives on Human Nature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236" name="Oval 235">
            <a:extLst>
              <a:ext uri="{FF2B5EF4-FFF2-40B4-BE49-F238E27FC236}">
                <a16:creationId xmlns:a16="http://schemas.microsoft.com/office/drawing/2014/main" id="{0A3B0A7E-8A78-284B-B7F1-B3CA283300C2}"/>
              </a:ext>
            </a:extLst>
          </p:cNvPr>
          <p:cNvSpPr/>
          <p:nvPr/>
        </p:nvSpPr>
        <p:spPr>
          <a:xfrm>
            <a:off x="3262698" y="5259083"/>
            <a:ext cx="723163" cy="66792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B3173AB3-46CA-8E4A-8B96-A50CB7AF4735}"/>
              </a:ext>
            </a:extLst>
          </p:cNvPr>
          <p:cNvSpPr/>
          <p:nvPr/>
        </p:nvSpPr>
        <p:spPr>
          <a:xfrm>
            <a:off x="4274645" y="2745798"/>
            <a:ext cx="641392" cy="663718"/>
          </a:xfrm>
          <a:prstGeom prst="ellipse">
            <a:avLst/>
          </a:pr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C148299-19C8-3548-A60A-69081580CDA0}"/>
              </a:ext>
            </a:extLst>
          </p:cNvPr>
          <p:cNvSpPr txBox="1"/>
          <p:nvPr/>
        </p:nvSpPr>
        <p:spPr>
          <a:xfrm>
            <a:off x="1556843" y="4197123"/>
            <a:ext cx="7280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/>
              <a:t>Power and Conflict</a:t>
            </a:r>
          </a:p>
          <a:p>
            <a:pPr algn="ctr"/>
            <a:r>
              <a:rPr lang="en-GB" sz="700" b="1" dirty="0" smtClean="0"/>
              <a:t>Poetry</a:t>
            </a:r>
            <a:endParaRPr lang="en-GB" sz="700" b="1" dirty="0"/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E283FF63-D0C2-8E4D-B755-2F05BBA06EDE}"/>
              </a:ext>
            </a:extLst>
          </p:cNvPr>
          <p:cNvSpPr txBox="1"/>
          <p:nvPr/>
        </p:nvSpPr>
        <p:spPr>
          <a:xfrm>
            <a:off x="3680661" y="4162471"/>
            <a:ext cx="7280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/>
              <a:t>Power and Jacobean Writing</a:t>
            </a:r>
            <a:endParaRPr lang="en-GB" sz="700" b="1" dirty="0"/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A82BABCF-F909-5943-8AED-CBFBEF3E4BDB}"/>
              </a:ext>
            </a:extLst>
          </p:cNvPr>
          <p:cNvSpPr txBox="1"/>
          <p:nvPr/>
        </p:nvSpPr>
        <p:spPr>
          <a:xfrm>
            <a:off x="1377431" y="2891280"/>
            <a:ext cx="7280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>
                <a:latin typeface="Century Gothic" panose="020B0502020202020204" pitchFamily="34" charset="0"/>
              </a:rPr>
              <a:t>Conflict and Societal Change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251" name="Oval 250">
            <a:extLst>
              <a:ext uri="{FF2B5EF4-FFF2-40B4-BE49-F238E27FC236}">
                <a16:creationId xmlns:a16="http://schemas.microsoft.com/office/drawing/2014/main" id="{35A4314F-7F05-4949-9ABC-4EA6C47FF1A4}"/>
              </a:ext>
            </a:extLst>
          </p:cNvPr>
          <p:cNvSpPr/>
          <p:nvPr/>
        </p:nvSpPr>
        <p:spPr>
          <a:xfrm>
            <a:off x="2321716" y="7494190"/>
            <a:ext cx="667900" cy="69483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D8C65E9D-4077-1444-A601-B60E70C83306}"/>
              </a:ext>
            </a:extLst>
          </p:cNvPr>
          <p:cNvSpPr txBox="1"/>
          <p:nvPr/>
        </p:nvSpPr>
        <p:spPr>
          <a:xfrm>
            <a:off x="2852842" y="1667462"/>
            <a:ext cx="728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>
                <a:latin typeface="Century Gothic" panose="020B0502020202020204" pitchFamily="34" charset="0"/>
              </a:rPr>
              <a:t>Mock Exams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2E552044-E227-5F4A-8225-10B0FE71B092}"/>
              </a:ext>
            </a:extLst>
          </p:cNvPr>
          <p:cNvCxnSpPr>
            <a:cxnSpLocks/>
            <a:stCxn id="275" idx="0"/>
          </p:cNvCxnSpPr>
          <p:nvPr/>
        </p:nvCxnSpPr>
        <p:spPr>
          <a:xfrm flipV="1">
            <a:off x="2788485" y="8812971"/>
            <a:ext cx="173273" cy="4486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BB180275-46B9-CC4B-8CF0-2A50BC3943B1}"/>
              </a:ext>
            </a:extLst>
          </p:cNvPr>
          <p:cNvSpPr txBox="1"/>
          <p:nvPr/>
        </p:nvSpPr>
        <p:spPr>
          <a:xfrm>
            <a:off x="-230040" y="8491921"/>
            <a:ext cx="114617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E67A347C-D92C-1447-872E-0A8271C60454}"/>
              </a:ext>
            </a:extLst>
          </p:cNvPr>
          <p:cNvCxnSpPr>
            <a:cxnSpLocks/>
          </p:cNvCxnSpPr>
          <p:nvPr/>
        </p:nvCxnSpPr>
        <p:spPr>
          <a:xfrm flipV="1">
            <a:off x="587548" y="8888638"/>
            <a:ext cx="593240" cy="28065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D092703C-9D91-704B-BDFD-C8B3FF3BE240}"/>
              </a:ext>
            </a:extLst>
          </p:cNvPr>
          <p:cNvCxnSpPr>
            <a:cxnSpLocks/>
          </p:cNvCxnSpPr>
          <p:nvPr/>
        </p:nvCxnSpPr>
        <p:spPr>
          <a:xfrm>
            <a:off x="4419466" y="7400448"/>
            <a:ext cx="270660" cy="42727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D84E3778-B3D5-9F4E-B98B-C354797C38FF}"/>
              </a:ext>
            </a:extLst>
          </p:cNvPr>
          <p:cNvCxnSpPr>
            <a:cxnSpLocks/>
          </p:cNvCxnSpPr>
          <p:nvPr/>
        </p:nvCxnSpPr>
        <p:spPr>
          <a:xfrm flipH="1">
            <a:off x="4470010" y="6444724"/>
            <a:ext cx="68966" cy="1720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A9CB545E-F0CD-0842-AA20-7181B741F72D}"/>
              </a:ext>
            </a:extLst>
          </p:cNvPr>
          <p:cNvCxnSpPr>
            <a:cxnSpLocks/>
          </p:cNvCxnSpPr>
          <p:nvPr/>
        </p:nvCxnSpPr>
        <p:spPr>
          <a:xfrm flipH="1">
            <a:off x="3111710" y="6363450"/>
            <a:ext cx="182396" cy="29691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DC48AA29-62CB-734A-AE7A-E0400C654386}"/>
              </a:ext>
            </a:extLst>
          </p:cNvPr>
          <p:cNvSpPr txBox="1"/>
          <p:nvPr/>
        </p:nvSpPr>
        <p:spPr>
          <a:xfrm>
            <a:off x="1946720" y="5844989"/>
            <a:ext cx="12717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entury Gothic" panose="020B0502020202020204" pitchFamily="34" charset="0"/>
              </a:rPr>
              <a:t>Rhetoric</a:t>
            </a:r>
          </a:p>
          <a:p>
            <a:pPr algn="ctr"/>
            <a:r>
              <a:rPr lang="en-GB" sz="600" i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Here </a:t>
            </a:r>
            <a:r>
              <a:rPr lang="en-GB" sz="600" i="1" dirty="0" smtClean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students  </a:t>
            </a:r>
            <a:r>
              <a:rPr lang="en-GB" sz="600" i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will learn the art of rhetoric and will be encouraged to shape their own views and opinions on current topics, delivering a speech to express their views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F08DEDB0-91E0-1F48-9E79-28A7C1B428CD}"/>
              </a:ext>
            </a:extLst>
          </p:cNvPr>
          <p:cNvCxnSpPr>
            <a:cxnSpLocks/>
          </p:cNvCxnSpPr>
          <p:nvPr/>
        </p:nvCxnSpPr>
        <p:spPr>
          <a:xfrm flipH="1">
            <a:off x="1172762" y="6235137"/>
            <a:ext cx="53069" cy="4045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5D8CA72E-717E-1A43-B14B-DDFEE3300400}"/>
              </a:ext>
            </a:extLst>
          </p:cNvPr>
          <p:cNvCxnSpPr>
            <a:cxnSpLocks/>
          </p:cNvCxnSpPr>
          <p:nvPr/>
        </p:nvCxnSpPr>
        <p:spPr>
          <a:xfrm flipH="1">
            <a:off x="2932853" y="5160667"/>
            <a:ext cx="107405" cy="39481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TextBox 280">
            <a:extLst>
              <a:ext uri="{FF2B5EF4-FFF2-40B4-BE49-F238E27FC236}">
                <a16:creationId xmlns:a16="http://schemas.microsoft.com/office/drawing/2014/main" id="{A8B18A29-9D0B-2844-8238-D7C619153824}"/>
              </a:ext>
            </a:extLst>
          </p:cNvPr>
          <p:cNvSpPr txBox="1"/>
          <p:nvPr/>
        </p:nvSpPr>
        <p:spPr>
          <a:xfrm>
            <a:off x="6231252" y="4641528"/>
            <a:ext cx="586690" cy="120032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>
                <a:latin typeface="Century Gothic" panose="020B0502020202020204" pitchFamily="34" charset="0"/>
              </a:rPr>
              <a:t>Students will explore the power dynamics presented across a range of different genres and contexts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AFA2AAB7-EF38-3F43-9D57-4D33C94F6368}"/>
              </a:ext>
            </a:extLst>
          </p:cNvPr>
          <p:cNvSpPr txBox="1"/>
          <p:nvPr/>
        </p:nvSpPr>
        <p:spPr>
          <a:xfrm>
            <a:off x="3445307" y="3414759"/>
            <a:ext cx="10394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Concepts</a:t>
            </a: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Imagery, symbolism, Dramatic irony</a:t>
            </a:r>
            <a:r>
              <a:rPr lang="en-GB" sz="300" dirty="0" smtClean="0">
                <a:latin typeface="Century Gothic" panose="020B0502020202020204" pitchFamily="34" charset="0"/>
              </a:rPr>
              <a:t>, </a:t>
            </a:r>
            <a:r>
              <a:rPr lang="en-GB" sz="600" dirty="0">
                <a:latin typeface="Century Gothic" panose="020B0502020202020204" pitchFamily="34" charset="0"/>
              </a:rPr>
              <a:t>protagonist, antagonist, </a:t>
            </a:r>
            <a:r>
              <a:rPr lang="en-GB" sz="600" dirty="0" smtClean="0">
                <a:latin typeface="Century Gothic" panose="020B0502020202020204" pitchFamily="34" charset="0"/>
              </a:rPr>
              <a:t>theme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FF9FD8F1-9B48-D54E-8679-6B74C23710FB}"/>
              </a:ext>
            </a:extLst>
          </p:cNvPr>
          <p:cNvCxnSpPr>
            <a:cxnSpLocks/>
          </p:cNvCxnSpPr>
          <p:nvPr/>
        </p:nvCxnSpPr>
        <p:spPr>
          <a:xfrm flipH="1">
            <a:off x="2386090" y="4096581"/>
            <a:ext cx="144180" cy="3301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Oval 288">
            <a:extLst>
              <a:ext uri="{FF2B5EF4-FFF2-40B4-BE49-F238E27FC236}">
                <a16:creationId xmlns:a16="http://schemas.microsoft.com/office/drawing/2014/main" id="{4E4DFEEC-A0FC-6F40-B2C2-3D1313D25FEF}"/>
              </a:ext>
            </a:extLst>
          </p:cNvPr>
          <p:cNvSpPr/>
          <p:nvPr/>
        </p:nvSpPr>
        <p:spPr>
          <a:xfrm>
            <a:off x="3600393" y="7480083"/>
            <a:ext cx="726827" cy="63412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87747AE3-5AE9-2442-A24B-06B25B1D851F}"/>
              </a:ext>
            </a:extLst>
          </p:cNvPr>
          <p:cNvSpPr txBox="1"/>
          <p:nvPr/>
        </p:nvSpPr>
        <p:spPr>
          <a:xfrm>
            <a:off x="3941668" y="1664633"/>
            <a:ext cx="728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>
                <a:latin typeface="Century Gothic" panose="020B0502020202020204" pitchFamily="34" charset="0"/>
              </a:rPr>
              <a:t>The Tragic Identity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t="1794" b="9188"/>
          <a:stretch/>
        </p:blipFill>
        <p:spPr>
          <a:xfrm>
            <a:off x="1724544" y="-819"/>
            <a:ext cx="1676861" cy="7463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/>
          <a:srcRect b="9757"/>
          <a:stretch/>
        </p:blipFill>
        <p:spPr>
          <a:xfrm>
            <a:off x="5604367" y="5189"/>
            <a:ext cx="1118722" cy="1090324"/>
          </a:xfrm>
          <a:prstGeom prst="rect">
            <a:avLst/>
          </a:prstGeom>
        </p:spPr>
      </p:pic>
      <p:pic>
        <p:nvPicPr>
          <p:cNvPr id="218" name="Picture 217">
            <a:extLst>
              <a:ext uri="{FF2B5EF4-FFF2-40B4-BE49-F238E27FC236}">
                <a16:creationId xmlns:a16="http://schemas.microsoft.com/office/drawing/2014/main" id="{F1A301D2-C886-2A4E-BF54-465D787D4BC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114" y="414411"/>
            <a:ext cx="259397" cy="28826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433670" y="8763816"/>
            <a:ext cx="8640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latin typeface="Century Gothic" panose="020B0502020202020204" pitchFamily="34" charset="0"/>
              </a:rPr>
              <a:t>Journeys</a:t>
            </a:r>
            <a:endParaRPr lang="en-GB" sz="1100" b="1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98760" y="9248201"/>
            <a:ext cx="7430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i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Accent, Dialect, Slang, RP, Language Change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56738" y="9318291"/>
            <a:ext cx="91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Journeys</a:t>
            </a:r>
            <a:r>
              <a:rPr lang="en-GB" sz="600" dirty="0" smtClean="0">
                <a:latin typeface="Century Gothic" panose="020B0502020202020204" pitchFamily="34" charset="0"/>
              </a:rPr>
              <a:t> unites the schemes of learning for Year 7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5062025" y="9003424"/>
            <a:ext cx="297241" cy="33490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860481" y="8673086"/>
            <a:ext cx="60639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Epic Journeys</a:t>
            </a:r>
          </a:p>
          <a:p>
            <a:endParaRPr lang="en-GB" sz="700" dirty="0">
              <a:latin typeface="Century Gothic" panose="020B0502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53902" y="8178398"/>
            <a:ext cx="388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-54845" y="9020754"/>
            <a:ext cx="7899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Chaucer</a:t>
            </a: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Pilgrimage</a:t>
            </a:r>
            <a:r>
              <a:rPr lang="en-GB" sz="600" b="1" dirty="0">
                <a:latin typeface="Century Gothic" panose="020B0502020202020204" pitchFamily="34" charset="0"/>
              </a:rPr>
              <a:t>, </a:t>
            </a:r>
            <a:r>
              <a:rPr lang="en-GB" sz="600" dirty="0">
                <a:latin typeface="Century Gothic" panose="020B0502020202020204" pitchFamily="34" charset="0"/>
              </a:rPr>
              <a:t>satire, narrative </a:t>
            </a:r>
            <a:r>
              <a:rPr lang="en-GB" sz="600" dirty="0" smtClean="0">
                <a:latin typeface="Century Gothic" panose="020B0502020202020204" pitchFamily="34" charset="0"/>
              </a:rPr>
              <a:t>voice, intertextuality</a:t>
            </a:r>
            <a:r>
              <a:rPr lang="en-GB" sz="600" dirty="0">
                <a:latin typeface="Century Gothic" panose="020B0502020202020204" pitchFamily="34" charset="0"/>
              </a:rPr>
              <a:t>, performance poetry</a:t>
            </a:r>
            <a:endParaRPr lang="en-GB" sz="6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9310" y="8051992"/>
            <a:ext cx="6471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>
                <a:latin typeface="Century Gothic" panose="020B0502020202020204" pitchFamily="34" charset="0"/>
              </a:rPr>
              <a:t>Journeys of Self- discovery 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E67A347C-D92C-1447-872E-0A8271C60454}"/>
              </a:ext>
            </a:extLst>
          </p:cNvPr>
          <p:cNvCxnSpPr>
            <a:cxnSpLocks/>
          </p:cNvCxnSpPr>
          <p:nvPr/>
        </p:nvCxnSpPr>
        <p:spPr>
          <a:xfrm flipV="1">
            <a:off x="638557" y="8679544"/>
            <a:ext cx="498066" cy="447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501" y="8255984"/>
            <a:ext cx="6971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Modern Day Pilgrimage </a:t>
            </a:r>
            <a:r>
              <a:rPr lang="en-GB" sz="600" dirty="0" smtClean="0">
                <a:latin typeface="Century Gothic" panose="020B0502020202020204" pitchFamily="34" charset="0"/>
              </a:rPr>
              <a:t>Refugee Tales &amp;</a:t>
            </a:r>
          </a:p>
          <a:p>
            <a:pPr algn="ctr"/>
            <a:r>
              <a:rPr lang="en-GB" sz="600" dirty="0" smtClean="0">
                <a:latin typeface="Century Gothic" panose="020B0502020202020204" pitchFamily="34" charset="0"/>
              </a:rPr>
              <a:t> Telling Tales: Patience </a:t>
            </a:r>
            <a:r>
              <a:rPr lang="en-GB" sz="600" dirty="0" err="1" smtClean="0">
                <a:latin typeface="Century Gothic" panose="020B0502020202020204" pitchFamily="34" charset="0"/>
              </a:rPr>
              <a:t>Agbabi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0501" y="7079612"/>
            <a:ext cx="67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A Monster Calls – </a:t>
            </a:r>
            <a:r>
              <a:rPr lang="en-GB" sz="600" dirty="0" smtClean="0">
                <a:latin typeface="Century Gothic" panose="020B0502020202020204" pitchFamily="34" charset="0"/>
              </a:rPr>
              <a:t>Patrick Ness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324021" y="7628615"/>
            <a:ext cx="69219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>
                <a:latin typeface="Century Gothic" panose="020B0502020202020204" pitchFamily="34" charset="0"/>
              </a:rPr>
              <a:t>Journeys in Love and Forgiveness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079248" y="6606485"/>
            <a:ext cx="10404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latin typeface="Century Gothic" panose="020B0502020202020204" pitchFamily="34" charset="0"/>
              </a:rPr>
              <a:t>Perspectives</a:t>
            </a:r>
            <a:endParaRPr lang="en-GB" sz="1100" b="1" dirty="0">
              <a:latin typeface="Century Gothic" panose="020B0502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198856" y="6535750"/>
            <a:ext cx="753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>
                <a:latin typeface="Century Gothic" panose="020B0502020202020204" pitchFamily="34" charset="0"/>
              </a:rPr>
              <a:t>Perspectives on Society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51085" y="5509174"/>
            <a:ext cx="7648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>
                <a:latin typeface="Century Gothic" panose="020B0502020202020204" pitchFamily="34" charset="0"/>
              </a:rPr>
              <a:t>Perspectives on Childhood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253654" y="6593174"/>
            <a:ext cx="728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>
                <a:latin typeface="Century Gothic" panose="020B0502020202020204" pitchFamily="34" charset="0"/>
              </a:rPr>
              <a:t>Perspectives on Power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279503" y="5414587"/>
            <a:ext cx="759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b="1" dirty="0" smtClean="0">
                <a:latin typeface="Century Gothic" panose="020B0502020202020204" pitchFamily="34" charset="0"/>
              </a:rPr>
              <a:t>Perspectives on Equality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586072" y="5254788"/>
            <a:ext cx="23610" cy="24737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904247" y="4546376"/>
            <a:ext cx="9402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Extracts from Dickens’  Oliver Twist </a:t>
            </a:r>
          </a:p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and C19th Fiction</a:t>
            </a:r>
          </a:p>
          <a:p>
            <a:pPr algn="ctr"/>
            <a:r>
              <a:rPr lang="en-GB" sz="600" dirty="0" smtClean="0">
                <a:latin typeface="Century Gothic" panose="020B0502020202020204" pitchFamily="34" charset="0"/>
              </a:rPr>
              <a:t>Exploration of context and characterisation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698330" y="4720602"/>
            <a:ext cx="583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Concepts</a:t>
            </a:r>
          </a:p>
          <a:p>
            <a:pPr algn="ctr"/>
            <a:r>
              <a:rPr lang="en-GB" sz="600" dirty="0" smtClean="0">
                <a:latin typeface="Century Gothic" panose="020B0502020202020204" pitchFamily="34" charset="0"/>
              </a:rPr>
              <a:t>Irony, viewpoint, voice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93" idx="2"/>
          </p:cNvCxnSpPr>
          <p:nvPr/>
        </p:nvCxnSpPr>
        <p:spPr>
          <a:xfrm>
            <a:off x="3989934" y="5182267"/>
            <a:ext cx="142425" cy="31728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5615189" y="5463163"/>
            <a:ext cx="235731" cy="28553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713718" y="5506008"/>
            <a:ext cx="576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Concepts</a:t>
            </a:r>
          </a:p>
          <a:p>
            <a:pPr algn="ctr"/>
            <a:r>
              <a:rPr lang="en-GB" sz="600" dirty="0" smtClean="0">
                <a:latin typeface="Century Gothic" panose="020B0502020202020204" pitchFamily="34" charset="0"/>
              </a:rPr>
              <a:t>Theme, symbol, context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370070" y="4251219"/>
            <a:ext cx="7334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latin typeface="Century Gothic" panose="020B0502020202020204" pitchFamily="34" charset="0"/>
              </a:rPr>
              <a:t>Power</a:t>
            </a:r>
            <a:endParaRPr lang="en-GB" sz="1100" b="1" dirty="0">
              <a:latin typeface="Century Gothic" panose="020B050202020202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049092" y="3837690"/>
            <a:ext cx="7560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>
                <a:latin typeface="Century Gothic" panose="020B0502020202020204" pitchFamily="34" charset="0"/>
              </a:rPr>
              <a:t>Shakespeare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B3173AB3-46CA-8E4A-8B96-A50CB7AF4735}"/>
              </a:ext>
            </a:extLst>
          </p:cNvPr>
          <p:cNvSpPr/>
          <p:nvPr/>
        </p:nvSpPr>
        <p:spPr>
          <a:xfrm>
            <a:off x="3169641" y="2797462"/>
            <a:ext cx="664707" cy="6885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E283FF63-D0C2-8E4D-B755-2F05BBA06EDE}"/>
              </a:ext>
            </a:extLst>
          </p:cNvPr>
          <p:cNvSpPr txBox="1"/>
          <p:nvPr/>
        </p:nvSpPr>
        <p:spPr>
          <a:xfrm>
            <a:off x="2628005" y="4226848"/>
            <a:ext cx="7280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/>
              <a:t>Power and Dystopian Writing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2808252" y="3484049"/>
            <a:ext cx="761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Concepts</a:t>
            </a:r>
          </a:p>
          <a:p>
            <a:pPr algn="ctr"/>
            <a:r>
              <a:rPr lang="en-US" sz="600" dirty="0">
                <a:latin typeface="Century Gothic" panose="020B0502020202020204" pitchFamily="34" charset="0"/>
              </a:rPr>
              <a:t>Allegory, motif, context</a:t>
            </a:r>
          </a:p>
          <a:p>
            <a:pPr algn="ctr"/>
            <a:endParaRPr lang="en-GB" sz="600" dirty="0">
              <a:latin typeface="Century Gothic" panose="020B0502020202020204" pitchFamily="34" charset="0"/>
            </a:endParaRPr>
          </a:p>
        </p:txBody>
      </p: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2537841" y="3842727"/>
            <a:ext cx="556382" cy="4936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Rectangle 286"/>
          <p:cNvSpPr/>
          <p:nvPr/>
        </p:nvSpPr>
        <p:spPr>
          <a:xfrm>
            <a:off x="4193744" y="2888278"/>
            <a:ext cx="78406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00" b="1" dirty="0" smtClean="0">
                <a:latin typeface="Century Gothic" panose="020B0502020202020204" pitchFamily="34" charset="0"/>
              </a:rPr>
              <a:t>Conflict and Social Context</a:t>
            </a:r>
            <a:endParaRPr lang="en-US" sz="700" b="1" dirty="0">
              <a:latin typeface="Century Gothic" panose="020B0502020202020204" pitchFamily="34" charset="0"/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5330118" y="2824474"/>
            <a:ext cx="7840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00" b="1" dirty="0" smtClean="0">
                <a:latin typeface="Century Gothic" panose="020B0502020202020204" pitchFamily="34" charset="0"/>
              </a:rPr>
              <a:t>Conflict and Relationships</a:t>
            </a:r>
            <a:endParaRPr lang="en-US" sz="700" b="1" dirty="0">
              <a:latin typeface="Century Gothic" panose="020B0502020202020204" pitchFamily="34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196120" y="2972601"/>
            <a:ext cx="7982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latin typeface="Century Gothic" panose="020B0502020202020204" pitchFamily="34" charset="0"/>
              </a:rPr>
              <a:t>Conflict</a:t>
            </a:r>
            <a:endParaRPr lang="en-GB" sz="1100" b="1" dirty="0">
              <a:latin typeface="Century Gothic" panose="020B0502020202020204" pitchFamily="34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4444088" y="2084566"/>
            <a:ext cx="1329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dirty="0" smtClean="0">
                <a:latin typeface="Century Gothic" panose="020B0502020202020204" pitchFamily="34" charset="0"/>
              </a:rPr>
              <a:t>Language Paper 1</a:t>
            </a:r>
          </a:p>
          <a:p>
            <a:r>
              <a:rPr lang="en-GB" sz="600" dirty="0">
                <a:latin typeface="Century Gothic" panose="020B0502020202020204" pitchFamily="34" charset="0"/>
              </a:rPr>
              <a:t>This unit is centred on descriptive writing </a:t>
            </a:r>
            <a:r>
              <a:rPr lang="en-GB" sz="600" dirty="0" smtClean="0">
                <a:latin typeface="Century Gothic" panose="020B0502020202020204" pitchFamily="34" charset="0"/>
              </a:rPr>
              <a:t>. </a:t>
            </a:r>
            <a:r>
              <a:rPr lang="en-GB" sz="600" dirty="0">
                <a:latin typeface="Century Gothic" panose="020B0502020202020204" pitchFamily="34" charset="0"/>
              </a:rPr>
              <a:t>S</a:t>
            </a:r>
            <a:r>
              <a:rPr lang="en-GB" sz="600" dirty="0" smtClean="0">
                <a:latin typeface="Century Gothic" panose="020B0502020202020204" pitchFamily="34" charset="0"/>
              </a:rPr>
              <a:t>tudents </a:t>
            </a:r>
            <a:r>
              <a:rPr lang="en-GB" sz="600" dirty="0">
                <a:latin typeface="Century Gothic" panose="020B0502020202020204" pitchFamily="34" charset="0"/>
              </a:rPr>
              <a:t>explore different literary styles and how they emerged from their societal contexts, 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A8B18A29-9D0B-2844-8238-D7C619153824}"/>
              </a:ext>
            </a:extLst>
          </p:cNvPr>
          <p:cNvSpPr txBox="1"/>
          <p:nvPr/>
        </p:nvSpPr>
        <p:spPr>
          <a:xfrm>
            <a:off x="6195783" y="2069516"/>
            <a:ext cx="586690" cy="120032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GB" sz="600" i="1" dirty="0">
                <a:latin typeface="Century Gothic" panose="020B0502020202020204" pitchFamily="34" charset="0"/>
              </a:rPr>
              <a:t>The focus this year will be on </a:t>
            </a:r>
            <a:r>
              <a:rPr lang="en-GB" sz="600" i="1" dirty="0" smtClean="0">
                <a:latin typeface="Century Gothic" panose="020B0502020202020204" pitchFamily="34" charset="0"/>
              </a:rPr>
              <a:t>GCSE Literature</a:t>
            </a:r>
            <a:r>
              <a:rPr lang="en-GB" sz="600" i="1" dirty="0">
                <a:latin typeface="Century Gothic" panose="020B0502020202020204" pitchFamily="34" charset="0"/>
              </a:rPr>
              <a:t>, </a:t>
            </a:r>
            <a:r>
              <a:rPr lang="en-GB" sz="600" i="1" dirty="0" smtClean="0">
                <a:latin typeface="Century Gothic" panose="020B0502020202020204" pitchFamily="34" charset="0"/>
              </a:rPr>
              <a:t>with the </a:t>
            </a:r>
            <a:r>
              <a:rPr lang="en-GB" sz="600" i="1" dirty="0">
                <a:latin typeface="Century Gothic" panose="020B0502020202020204" pitchFamily="34" charset="0"/>
              </a:rPr>
              <a:t>skills for </a:t>
            </a:r>
            <a:r>
              <a:rPr lang="en-GB" sz="600" i="1" dirty="0" smtClean="0">
                <a:latin typeface="Century Gothic" panose="020B0502020202020204" pitchFamily="34" charset="0"/>
              </a:rPr>
              <a:t>GCSE Language taught </a:t>
            </a:r>
            <a:r>
              <a:rPr lang="en-GB" sz="600" i="1" dirty="0">
                <a:latin typeface="Century Gothic" panose="020B0502020202020204" pitchFamily="34" charset="0"/>
              </a:rPr>
              <a:t>through the texts. 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6006134" y="1325259"/>
            <a:ext cx="610013" cy="494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78" name="TextBox 177"/>
          <p:cNvSpPr txBox="1"/>
          <p:nvPr/>
        </p:nvSpPr>
        <p:spPr>
          <a:xfrm>
            <a:off x="5943080" y="1055441"/>
            <a:ext cx="927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An Inspector Calls, Poetry Part 2 and S&amp;L</a:t>
            </a:r>
          </a:p>
          <a:p>
            <a:pPr algn="ctr"/>
            <a:r>
              <a:rPr lang="en-GB" sz="600" b="1" dirty="0" smtClean="0">
                <a:latin typeface="Century Gothic" panose="020B0502020202020204" pitchFamily="34" charset="0"/>
              </a:rPr>
              <a:t> </a:t>
            </a:r>
            <a:r>
              <a:rPr lang="en-GB" sz="600" dirty="0" smtClean="0">
                <a:latin typeface="Century Gothic" panose="020B0502020202020204" pitchFamily="34" charset="0"/>
              </a:rPr>
              <a:t>Students use their knowledge of literature and context as a means of assessing Priestley’s drama</a:t>
            </a:r>
            <a:endParaRPr lang="en-GB" sz="600" b="1" dirty="0">
              <a:latin typeface="Century Gothic" panose="020B0502020202020204" pitchFamily="34" charset="0"/>
            </a:endParaRP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A8B18A29-9D0B-2844-8238-D7C619153824}"/>
              </a:ext>
            </a:extLst>
          </p:cNvPr>
          <p:cNvSpPr txBox="1"/>
          <p:nvPr/>
        </p:nvSpPr>
        <p:spPr>
          <a:xfrm>
            <a:off x="904247" y="569994"/>
            <a:ext cx="793438" cy="83099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latin typeface="Century Gothic" panose="020B0502020202020204" pitchFamily="34" charset="0"/>
              </a:rPr>
              <a:t>The focus for this year is Identity –identity of key protagonists, identity of exam skills and identity of our cohorts’ needs 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384165" y="8135896"/>
            <a:ext cx="7943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 smtClean="0">
                <a:latin typeface="Century Gothic" panose="020B0502020202020204" pitchFamily="34" charset="0"/>
              </a:rPr>
              <a:t>AO1 – read, understand and respond to texts</a:t>
            </a:r>
            <a:endParaRPr lang="en-GB" sz="500" dirty="0">
              <a:latin typeface="Century Gothic" panose="020B0502020202020204" pitchFamily="34" charset="0"/>
            </a:endParaRPr>
          </a:p>
        </p:txBody>
      </p:sp>
      <p:sp>
        <p:nvSpPr>
          <p:cNvPr id="311" name="TextBox 310"/>
          <p:cNvSpPr txBox="1"/>
          <p:nvPr/>
        </p:nvSpPr>
        <p:spPr>
          <a:xfrm>
            <a:off x="2135669" y="8192844"/>
            <a:ext cx="1036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 smtClean="0">
                <a:latin typeface="Century Gothic" panose="020B0502020202020204" pitchFamily="34" charset="0"/>
              </a:rPr>
              <a:t>AO2 – analyse the language, form and structure used by a writer to create meanings</a:t>
            </a:r>
            <a:endParaRPr lang="en-GB" sz="500" dirty="0">
              <a:latin typeface="Century Gothic" panose="020B0502020202020204" pitchFamily="34" charset="0"/>
            </a:endParaRPr>
          </a:p>
        </p:txBody>
      </p:sp>
      <p:sp>
        <p:nvSpPr>
          <p:cNvPr id="313" name="TextBox 312"/>
          <p:cNvSpPr txBox="1"/>
          <p:nvPr/>
        </p:nvSpPr>
        <p:spPr>
          <a:xfrm>
            <a:off x="3090583" y="8105256"/>
            <a:ext cx="1065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 smtClean="0">
                <a:latin typeface="Century Gothic" panose="020B0502020202020204" pitchFamily="34" charset="0"/>
              </a:rPr>
              <a:t>AO3 – show understanding of the relationships between texts and the contexts in which they were written</a:t>
            </a:r>
            <a:endParaRPr lang="en-GB" sz="500" dirty="0">
              <a:latin typeface="Century Gothic" panose="020B0502020202020204" pitchFamily="34" charset="0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4346770" y="8170733"/>
            <a:ext cx="10654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 smtClean="0">
                <a:latin typeface="Century Gothic" panose="020B0502020202020204" pitchFamily="34" charset="0"/>
              </a:rPr>
              <a:t>AO4 – use a range of vocabulary and sentence structures for clarity, purpose and effect, with accurate spelling and punctuation</a:t>
            </a:r>
            <a:endParaRPr lang="en-GB" sz="500" dirty="0">
              <a:latin typeface="Century Gothic" panose="020B0502020202020204" pitchFamily="34" charset="0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2084673" y="1754389"/>
            <a:ext cx="696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latin typeface="Century Gothic" panose="020B0502020202020204" pitchFamily="34" charset="0"/>
              </a:rPr>
              <a:t>Identity</a:t>
            </a:r>
            <a:endParaRPr lang="en-GB" sz="1100" b="1" dirty="0">
              <a:latin typeface="Century Gothic" panose="020B0502020202020204" pitchFamily="34" charset="0"/>
            </a:endParaRPr>
          </a:p>
        </p:txBody>
      </p:sp>
      <p:sp>
        <p:nvSpPr>
          <p:cNvPr id="248" name="Oval 247">
            <a:extLst>
              <a:ext uri="{FF2B5EF4-FFF2-40B4-BE49-F238E27FC236}">
                <a16:creationId xmlns:a16="http://schemas.microsoft.com/office/drawing/2014/main" id="{B1E45C5D-D5B0-4948-9496-5E99B55DB9CE}"/>
              </a:ext>
            </a:extLst>
          </p:cNvPr>
          <p:cNvSpPr/>
          <p:nvPr/>
        </p:nvSpPr>
        <p:spPr>
          <a:xfrm>
            <a:off x="1285747" y="1482878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342" name="TextBox 341"/>
          <p:cNvSpPr txBox="1"/>
          <p:nvPr/>
        </p:nvSpPr>
        <p:spPr>
          <a:xfrm>
            <a:off x="1262473" y="1690943"/>
            <a:ext cx="728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latin typeface="Century Gothic" panose="020B0502020202020204" pitchFamily="34" charset="0"/>
              </a:rPr>
              <a:t>EXAM REVISION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110449" y="2922099"/>
            <a:ext cx="7840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00" b="1" dirty="0" smtClean="0">
                <a:latin typeface="Century Gothic" panose="020B0502020202020204" pitchFamily="34" charset="0"/>
              </a:rPr>
              <a:t>Conflict through Time</a:t>
            </a:r>
            <a:endParaRPr lang="en-US" sz="700" b="1" dirty="0">
              <a:latin typeface="Century Gothic" panose="020B0502020202020204" pitchFamily="34" charset="0"/>
            </a:endParaRPr>
          </a:p>
        </p:txBody>
      </p:sp>
      <p:sp>
        <p:nvSpPr>
          <p:cNvPr id="331" name="TextBox 330"/>
          <p:cNvSpPr txBox="1"/>
          <p:nvPr/>
        </p:nvSpPr>
        <p:spPr>
          <a:xfrm>
            <a:off x="4918992" y="4212671"/>
            <a:ext cx="728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/>
              <a:t>The Power of Words</a:t>
            </a:r>
            <a:endParaRPr lang="en-GB" sz="700" b="1" dirty="0"/>
          </a:p>
        </p:txBody>
      </p:sp>
      <p:sp>
        <p:nvSpPr>
          <p:cNvPr id="329" name="TextBox 328"/>
          <p:cNvSpPr txBox="1"/>
          <p:nvPr/>
        </p:nvSpPr>
        <p:spPr>
          <a:xfrm>
            <a:off x="5472754" y="4843839"/>
            <a:ext cx="728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/>
              <a:t>Power and American Writing</a:t>
            </a:r>
            <a:endParaRPr lang="en-GB" sz="700" b="1" dirty="0"/>
          </a:p>
          <a:p>
            <a:pPr algn="ctr"/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6162565" y="6719996"/>
            <a:ext cx="613561" cy="1477328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Students build on the knowledge and skills developed in their first year to develop their perspectives on aspects fiction and non- fiction</a:t>
            </a:r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271720" y="6419759"/>
            <a:ext cx="777911" cy="722538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0BB67057-D385-1848-965D-C47719286B54}"/>
              </a:ext>
            </a:extLst>
          </p:cNvPr>
          <p:cNvSpPr txBox="1"/>
          <p:nvPr/>
        </p:nvSpPr>
        <p:spPr>
          <a:xfrm>
            <a:off x="5315752" y="6593155"/>
            <a:ext cx="728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>
                <a:latin typeface="Century Gothic" panose="020B0502020202020204" pitchFamily="34" charset="0"/>
              </a:rPr>
              <a:t>Perspectives on Prejudice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90F89DA0-2693-2141-A547-F6B09C46D0BA}"/>
              </a:ext>
            </a:extLst>
          </p:cNvPr>
          <p:cNvSpPr txBox="1"/>
          <p:nvPr/>
        </p:nvSpPr>
        <p:spPr>
          <a:xfrm>
            <a:off x="3539855" y="7654934"/>
            <a:ext cx="874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>
                <a:latin typeface="Century Gothic" panose="020B0502020202020204" pitchFamily="34" charset="0"/>
              </a:rPr>
              <a:t>Transformative Journeys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508927" y="8520256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32662" y="8670022"/>
            <a:ext cx="6239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 smtClean="0">
                <a:latin typeface="Century Gothic" panose="020B0502020202020204" pitchFamily="34" charset="0"/>
              </a:rPr>
              <a:t>Journeys: Language over time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261" name="Oval 26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206497" y="8492772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5322158" y="8646997"/>
            <a:ext cx="49216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YEAR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5347634" y="8706094"/>
            <a:ext cx="475003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Century Gothic" panose="020B05020202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533795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2078</TotalTime>
  <Words>1042</Words>
  <Application>Microsoft Office PowerPoint</Application>
  <PresentationFormat>A4 Paper (210x297 mm)</PresentationFormat>
  <Paragraphs>142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Burrell, Grace</dc:creator>
  <cp:lastModifiedBy>Annabel Day</cp:lastModifiedBy>
  <cp:revision>323</cp:revision>
  <cp:lastPrinted>2019-12-02T15:04:20Z</cp:lastPrinted>
  <dcterms:created xsi:type="dcterms:W3CDTF">2019-10-28T16:02:33Z</dcterms:created>
  <dcterms:modified xsi:type="dcterms:W3CDTF">2022-01-11T14:26:17Z</dcterms:modified>
</cp:coreProperties>
</file>