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9929813" cy="143573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FAF"/>
    <a:srgbClr val="F7EFC5"/>
    <a:srgbClr val="FE9FC5"/>
    <a:srgbClr val="FEDEFC"/>
    <a:srgbClr val="FDCBFB"/>
    <a:srgbClr val="FF99FF"/>
    <a:srgbClr val="FF66CC"/>
    <a:srgbClr val="EAE5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 autoAdjust="0"/>
    <p:restoredTop sz="94660"/>
  </p:normalViewPr>
  <p:slideViewPr>
    <p:cSldViewPr snapToGrid="0">
      <p:cViewPr varScale="1">
        <p:scale>
          <a:sx n="77" d="100"/>
          <a:sy n="77" d="100"/>
        </p:scale>
        <p:origin x="3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720361"/>
          </a:xfrm>
          <a:prstGeom prst="rect">
            <a:avLst/>
          </a:prstGeom>
        </p:spPr>
        <p:txBody>
          <a:bodyPr vert="horz" lIns="132743" tIns="66372" rIns="132743" bIns="66372" rtlCol="0"/>
          <a:lstStyle>
            <a:lvl1pPr algn="r">
              <a:defRPr sz="1700"/>
            </a:lvl1pPr>
          </a:lstStyle>
          <a:p>
            <a:fld id="{24D8555F-C3BB-41E5-99E3-408F2C4C712C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87713" y="1795463"/>
            <a:ext cx="3354387" cy="4845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2743" tIns="66372" rIns="132743" bIns="6637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982" y="6909474"/>
            <a:ext cx="7943850" cy="5653207"/>
          </a:xfrm>
          <a:prstGeom prst="rect">
            <a:avLst/>
          </a:prstGeom>
        </p:spPr>
        <p:txBody>
          <a:bodyPr vert="horz" lIns="132743" tIns="66372" rIns="132743" bIns="6637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l">
              <a:defRPr sz="17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4596" y="13636992"/>
            <a:ext cx="4302919" cy="720359"/>
          </a:xfrm>
          <a:prstGeom prst="rect">
            <a:avLst/>
          </a:prstGeom>
        </p:spPr>
        <p:txBody>
          <a:bodyPr vert="horz" lIns="132743" tIns="66372" rIns="132743" bIns="66372" rtlCol="0" anchor="b"/>
          <a:lstStyle>
            <a:lvl1pPr algn="r">
              <a:defRPr sz="1700"/>
            </a:lvl1pPr>
          </a:lstStyle>
          <a:p>
            <a:fld id="{17B6E8E7-E69B-4E27-B3AE-9C05322EF10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55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098800" y="1949450"/>
            <a:ext cx="3643313" cy="5260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84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545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25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51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283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036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488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911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139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9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976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154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78EA7-B45B-4203-B34C-5DDD6848E4E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1C11B-1A1E-4A23-94F2-7D1F368D8D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41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Rectangle 210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285695" y="7701488"/>
            <a:ext cx="3899709" cy="35342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5117378" y="7539049"/>
            <a:ext cx="678613" cy="69612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10" name="Block Arc 209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587610" y="7719225"/>
            <a:ext cx="1349727" cy="1300259"/>
          </a:xfrm>
          <a:prstGeom prst="blockArc">
            <a:avLst>
              <a:gd name="adj1" fmla="val 10799998"/>
              <a:gd name="adj2" fmla="val 156513"/>
              <a:gd name="adj3" fmla="val 28217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209" name="Block Arc 208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4899682" y="1856260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208" name="Block Arc 207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31987" y="5320227"/>
            <a:ext cx="1591145" cy="1763995"/>
          </a:xfrm>
          <a:prstGeom prst="blockArc">
            <a:avLst>
              <a:gd name="adj1" fmla="val 10914830"/>
              <a:gd name="adj2" fmla="val 20792668"/>
              <a:gd name="adj3" fmla="val 23344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5400000">
            <a:off x="4777828" y="6780915"/>
            <a:ext cx="1402154" cy="1189467"/>
          </a:xfrm>
          <a:prstGeom prst="blockArc">
            <a:avLst>
              <a:gd name="adj1" fmla="val 10794187"/>
              <a:gd name="adj2" fmla="val 156513"/>
              <a:gd name="adj3" fmla="val 28217"/>
            </a:avLst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838121" y="5457066"/>
            <a:ext cx="4561682" cy="361891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163151" y="6623553"/>
            <a:ext cx="4409713" cy="349199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5755665">
            <a:off x="4523523" y="4206965"/>
            <a:ext cx="1636229" cy="1587243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16482871" flipH="1">
            <a:off x="-38470" y="3040835"/>
            <a:ext cx="1560157" cy="1309607"/>
          </a:xfrm>
          <a:prstGeom prst="blockArc">
            <a:avLst>
              <a:gd name="adj1" fmla="val 10800000"/>
              <a:gd name="adj2" fmla="val 1517"/>
              <a:gd name="adj3" fmla="val 26435"/>
            </a:avLst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998363" y="4158698"/>
            <a:ext cx="3981157" cy="366567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773368" y="2917375"/>
            <a:ext cx="4690959" cy="346698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 dirty="0">
              <a:latin typeface="Century Gothic" panose="020B0502020202020204" pitchFamily="34" charset="0"/>
            </a:endParaRPr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-40282" y="502828"/>
            <a:ext cx="1875850" cy="1226661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858175" y="1722641"/>
            <a:ext cx="4812841" cy="339275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205363" y="8692192"/>
            <a:ext cx="4720439" cy="353421"/>
          </a:xfrm>
          <a:prstGeom prst="rect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827271" y="105722"/>
            <a:ext cx="526978" cy="413286"/>
          </a:xfrm>
          <a:prstGeom prst="triangle">
            <a:avLst>
              <a:gd name="adj" fmla="val 45360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grpSp>
        <p:nvGrpSpPr>
          <p:cNvPr id="7" name="Group 6"/>
          <p:cNvGrpSpPr/>
          <p:nvPr/>
        </p:nvGrpSpPr>
        <p:grpSpPr>
          <a:xfrm>
            <a:off x="4746687" y="5215038"/>
            <a:ext cx="943477" cy="2988188"/>
            <a:chOff x="4567255" y="2477519"/>
            <a:chExt cx="943477" cy="2988188"/>
          </a:xfrm>
        </p:grpSpPr>
        <p:sp>
          <p:nvSpPr>
            <p:cNvPr id="224" name="Oval 223">
              <a:extLst>
                <a:ext uri="{FF2B5EF4-FFF2-40B4-BE49-F238E27FC236}">
                  <a16:creationId xmlns:a16="http://schemas.microsoft.com/office/drawing/2014/main" id="{ACF0C630-75E2-F848-B9E5-7E5905E2C993}"/>
                </a:ext>
              </a:extLst>
            </p:cNvPr>
            <p:cNvSpPr/>
            <p:nvPr/>
          </p:nvSpPr>
          <p:spPr>
            <a:xfrm>
              <a:off x="4567255" y="2477519"/>
              <a:ext cx="733029" cy="76225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225" name="Oval 224">
              <a:extLst>
                <a:ext uri="{FF2B5EF4-FFF2-40B4-BE49-F238E27FC236}">
                  <a16:creationId xmlns:a16="http://schemas.microsoft.com/office/drawing/2014/main" id="{37258FC4-E633-1F40-B961-0AFD7DEF4AD4}"/>
                </a:ext>
              </a:extLst>
            </p:cNvPr>
            <p:cNvSpPr/>
            <p:nvPr/>
          </p:nvSpPr>
          <p:spPr>
            <a:xfrm>
              <a:off x="5038422" y="4898776"/>
              <a:ext cx="472310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F42C74E4-6C67-AB42-B00E-14010A9DAB4A}"/>
                </a:ext>
              </a:extLst>
            </p:cNvPr>
            <p:cNvSpPr txBox="1"/>
            <p:nvPr/>
          </p:nvSpPr>
          <p:spPr>
            <a:xfrm>
              <a:off x="5031470" y="4925005"/>
              <a:ext cx="472309" cy="1962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A8E84878-B999-3E45-A62E-A5D9A1ABF6E1}"/>
                </a:ext>
              </a:extLst>
            </p:cNvPr>
            <p:cNvSpPr txBox="1"/>
            <p:nvPr/>
          </p:nvSpPr>
          <p:spPr>
            <a:xfrm>
              <a:off x="5038422" y="4958645"/>
              <a:ext cx="472309" cy="5070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>
                  <a:latin typeface="Century Gothic" panose="020B0502020202020204" pitchFamily="34" charset="0"/>
                </a:rPr>
                <a:t>8</a:t>
              </a:r>
            </a:p>
          </p:txBody>
        </p:sp>
      </p:grp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404380" y="8625188"/>
            <a:ext cx="50911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3268741" y="8939136"/>
            <a:ext cx="459223" cy="46031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15931" y="303874"/>
            <a:ext cx="786409" cy="641097"/>
          </a:xfrm>
          <a:prstGeom prst="rect">
            <a:avLst/>
          </a:prstGeom>
        </p:spPr>
      </p:pic>
      <p:sp>
        <p:nvSpPr>
          <p:cNvPr id="226" name="TextBox 2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445549" y="9233628"/>
            <a:ext cx="120564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/>
          </a:p>
        </p:txBody>
      </p:sp>
      <p:sp>
        <p:nvSpPr>
          <p:cNvPr id="233" name="Oval 232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209778" y="6403480"/>
            <a:ext cx="777911" cy="72253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5" name="Oval 2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90740" y="5343382"/>
            <a:ext cx="729387" cy="68246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37" name="Oval 23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792551" y="5264693"/>
            <a:ext cx="723163" cy="66792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0" name="Oval 23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576913" y="4016237"/>
            <a:ext cx="725395" cy="72573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43" name="Oval 242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385640" y="3943817"/>
            <a:ext cx="712250" cy="732755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44" name="Oval 24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62316" y="5305401"/>
            <a:ext cx="488577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45" name="TextBox 244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4870027" y="5321303"/>
            <a:ext cx="477607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9</a:t>
            </a:r>
          </a:p>
        </p:txBody>
      </p:sp>
      <p:sp>
        <p:nvSpPr>
          <p:cNvPr id="246" name="TextBox 245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4856476" y="5338553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>
                <a:latin typeface="Century Gothic" panose="020B0502020202020204" pitchFamily="34" charset="0"/>
              </a:rPr>
              <a:t>YEAR</a:t>
            </a:r>
          </a:p>
        </p:txBody>
      </p:sp>
      <p:cxnSp>
        <p:nvCxnSpPr>
          <p:cNvPr id="250" name="Straight Connector 24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4340831" y="8984096"/>
            <a:ext cx="386631" cy="2661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TextBox 25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462301" y="9290670"/>
            <a:ext cx="1245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What will I learn? </a:t>
            </a:r>
          </a:p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 </a:t>
            </a:r>
            <a:r>
              <a:rPr lang="en-GB" sz="600" dirty="0">
                <a:latin typeface="Century Gothic" panose="020B0502020202020204" pitchFamily="34" charset="0"/>
              </a:rPr>
              <a:t>Students will learn how the English language has developed over many centuries and how it continues to evolve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28397" y="9155868"/>
            <a:ext cx="1050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Beowulf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is the oldest surviving epic poem in the English language and the earliest piece of vernacular European literature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2372754" y="8888638"/>
            <a:ext cx="4799" cy="23615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9" name="TextBox 26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68892" y="7497418"/>
            <a:ext cx="879884" cy="685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GB" sz="600" b="1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Concepts</a:t>
            </a:r>
            <a:endParaRPr lang="en-GB" sz="1050" dirty="0">
              <a:latin typeface="Calibri" panose="020F050202020403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algn="ctr">
              <a:lnSpc>
                <a:spcPct val="107000"/>
              </a:lnSpc>
            </a:pPr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Protagonist, Antagonist, Symbolism, Character (tragic) flaw, theme</a:t>
            </a:r>
            <a:r>
              <a:rPr lang="en-US" sz="600" dirty="0"/>
              <a:t>.</a:t>
            </a:r>
          </a:p>
        </p:txBody>
      </p: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631461" y="7784553"/>
            <a:ext cx="325842" cy="10952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142069" y="8867286"/>
            <a:ext cx="337667" cy="3180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TextBox 27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965103" y="9261619"/>
            <a:ext cx="1646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Development</a:t>
            </a:r>
            <a:r>
              <a:rPr lang="en-GB" sz="600" dirty="0">
                <a:latin typeface="Century Gothic" panose="020B0502020202020204" pitchFamily="34" charset="0"/>
              </a:rPr>
              <a:t>: Students will consider accent/dialect, as well as their idiolect and influencing factors. They will begin to consider a range of views towards language and language change and what determines these views. 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80" name="Straight Connector 27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28397" y="7448944"/>
            <a:ext cx="586137" cy="4084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Oval 296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82145" y="4053450"/>
            <a:ext cx="529612" cy="507253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1" dirty="0"/>
          </a:p>
        </p:txBody>
      </p:sp>
      <p:sp>
        <p:nvSpPr>
          <p:cNvPr id="298" name="TextBox 297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424864" y="4081544"/>
            <a:ext cx="619640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95" b="1" dirty="0"/>
              <a:t>10</a:t>
            </a:r>
          </a:p>
        </p:txBody>
      </p:sp>
      <p:sp>
        <p:nvSpPr>
          <p:cNvPr id="301" name="TextBox 300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490189" y="4078125"/>
            <a:ext cx="472309" cy="196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75" b="1" dirty="0"/>
              <a:t>YEAR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5317657" y="1522204"/>
            <a:ext cx="734503" cy="732755"/>
            <a:chOff x="5153870" y="1140919"/>
            <a:chExt cx="734503" cy="732755"/>
          </a:xfrm>
        </p:grpSpPr>
        <p:sp>
          <p:nvSpPr>
            <p:cNvPr id="306" name="Oval 305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5153870" y="1140919"/>
              <a:ext cx="734503" cy="732755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307" name="Oval 306">
              <a:extLst>
                <a:ext uri="{FF2B5EF4-FFF2-40B4-BE49-F238E27FC236}">
                  <a16:creationId xmlns:a16="http://schemas.microsoft.com/office/drawing/2014/main" id="{FA468CC4-DA3D-D04C-A0F3-908B66B1ED58}"/>
                </a:ext>
              </a:extLst>
            </p:cNvPr>
            <p:cNvSpPr/>
            <p:nvPr/>
          </p:nvSpPr>
          <p:spPr>
            <a:xfrm>
              <a:off x="5254626" y="1245131"/>
              <a:ext cx="529612" cy="5072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1" dirty="0"/>
            </a:p>
          </p:txBody>
        </p:sp>
        <p:sp>
          <p:nvSpPr>
            <p:cNvPr id="309" name="TextBox 308">
              <a:extLst>
                <a:ext uri="{FF2B5EF4-FFF2-40B4-BE49-F238E27FC236}">
                  <a16:creationId xmlns:a16="http://schemas.microsoft.com/office/drawing/2014/main" id="{B87A07DE-C984-5043-ABB4-D3D967D43357}"/>
                </a:ext>
              </a:extLst>
            </p:cNvPr>
            <p:cNvSpPr txBox="1"/>
            <p:nvPr/>
          </p:nvSpPr>
          <p:spPr>
            <a:xfrm>
              <a:off x="5220417" y="1294705"/>
              <a:ext cx="613965" cy="50706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695" b="1" dirty="0"/>
                <a:t>11</a:t>
              </a:r>
            </a:p>
          </p:txBody>
        </p:sp>
        <p:sp>
          <p:nvSpPr>
            <p:cNvPr id="310" name="TextBox 309">
              <a:extLst>
                <a:ext uri="{FF2B5EF4-FFF2-40B4-BE49-F238E27FC236}">
                  <a16:creationId xmlns:a16="http://schemas.microsoft.com/office/drawing/2014/main" id="{2BE9DFE9-D2AE-C14C-AB63-41C6DF192559}"/>
                </a:ext>
              </a:extLst>
            </p:cNvPr>
            <p:cNvSpPr txBox="1"/>
            <p:nvPr/>
          </p:nvSpPr>
          <p:spPr>
            <a:xfrm>
              <a:off x="5270169" y="1264505"/>
              <a:ext cx="472309" cy="1962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675" b="1" dirty="0"/>
                <a:t>YEAR</a:t>
              </a:r>
            </a:p>
          </p:txBody>
        </p:sp>
      </p:grpSp>
      <p:sp>
        <p:nvSpPr>
          <p:cNvPr id="312" name="TextBox 3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236668" y="6950687"/>
            <a:ext cx="10759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Tragedy/Comedy, didactic, soliloquy, colonisation, other, theme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317" name="TextBox 31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405698" y="9224520"/>
            <a:ext cx="7242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Oral tradition, Epic form/ hero/villain, kennings</a:t>
            </a:r>
          </a:p>
        </p:txBody>
      </p: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317" idx="0"/>
          </p:cNvCxnSpPr>
          <p:nvPr/>
        </p:nvCxnSpPr>
        <p:spPr>
          <a:xfrm flipH="1" flipV="1">
            <a:off x="1657976" y="8880714"/>
            <a:ext cx="109864" cy="34380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Oval 32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401466" y="2830574"/>
            <a:ext cx="683081" cy="670060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0" name="Oval 32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424379" y="2718556"/>
            <a:ext cx="632142" cy="659450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2" name="Oval 331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384204" y="2670706"/>
            <a:ext cx="676452" cy="670696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4" name="Oval 333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63654" y="1175182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5" name="Oval 334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2846052" y="1491708"/>
            <a:ext cx="762590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6" name="Oval 335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933314" y="1457405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8" name="Oval 33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651412" y="7953541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39" name="Oval 338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1811972" y="8499118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343" name="TextBox 34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31040" y="5474346"/>
            <a:ext cx="67824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Julius Caesar</a:t>
            </a:r>
          </a:p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Shakespeare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Students will consider the interplay between Brutus and Caesar and how they apply their art to win over the populous of Rome.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344" name="Straight Connector 34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512455" y="6059216"/>
            <a:ext cx="311435" cy="18149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72607" y="3031863"/>
            <a:ext cx="70103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latin typeface="Century Gothic" panose="020B0502020202020204" pitchFamily="34" charset="0"/>
              </a:rPr>
              <a:t>Conflict and War</a:t>
            </a:r>
          </a:p>
        </p:txBody>
      </p:sp>
      <p:sp>
        <p:nvSpPr>
          <p:cNvPr id="111" name="TextBox 110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26343" y="4804912"/>
            <a:ext cx="1060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Setting, character, Literary techniques, dialogue</a:t>
            </a:r>
            <a:endParaRPr lang="en-US" sz="600" b="1" dirty="0">
              <a:latin typeface="Century Gothic" panose="020B0502020202020204" pitchFamily="34" charset="0"/>
            </a:endParaRPr>
          </a:p>
        </p:txBody>
      </p: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981158" y="5153319"/>
            <a:ext cx="431803" cy="36244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736134" y="4759486"/>
            <a:ext cx="9400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Irony, allegory, foreshadowing, metaphor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348202" y="5208072"/>
            <a:ext cx="335253" cy="29100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TextBox 12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426655" y="4753373"/>
            <a:ext cx="14237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Lord of the Flies - Golding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 </a:t>
            </a:r>
            <a:r>
              <a:rPr lang="en-GB" sz="600" dirty="0">
                <a:latin typeface="Century Gothic" panose="020B0502020202020204" pitchFamily="34" charset="0"/>
              </a:rPr>
              <a:t>Is man is inherently good or evil and what can alter the views, perspectives or morals </a:t>
            </a:r>
            <a:r>
              <a:rPr lang="en-GB" sz="600" dirty="0"/>
              <a:t>of ‘man’?</a:t>
            </a:r>
            <a:endParaRPr lang="en-US" sz="600" dirty="0"/>
          </a:p>
        </p:txBody>
      </p: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954118" y="7380174"/>
            <a:ext cx="352530" cy="40766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104552" y="7272829"/>
            <a:ext cx="74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Shakespeare</a:t>
            </a:r>
          </a:p>
          <a:p>
            <a:pPr algn="ctr"/>
            <a:r>
              <a:rPr lang="en-US" sz="600" dirty="0"/>
              <a:t>The Tempest</a:t>
            </a:r>
          </a:p>
        </p:txBody>
      </p:sp>
      <p:cxnSp>
        <p:nvCxnSpPr>
          <p:cNvPr id="129" name="Straight Connector 12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3469277" y="7564304"/>
            <a:ext cx="70578" cy="2198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TextBox 13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698329" y="6944749"/>
            <a:ext cx="89386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Literary techniques, narrator, narrative structure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144" name="TextBox 14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702459" y="7042941"/>
            <a:ext cx="1749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Identity Poetry and Prose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Students will build on the concept of performance poetry in the form of the modern poetry slam. Here they will further their creative writing skills, as well as develop their </a:t>
            </a:r>
            <a:r>
              <a:rPr lang="en-GB" sz="600" i="1" dirty="0" err="1">
                <a:latin typeface="Century Gothic" panose="020B0502020202020204" pitchFamily="34" charset="0"/>
              </a:rPr>
              <a:t>oracy</a:t>
            </a:r>
            <a:r>
              <a:rPr lang="en-GB" sz="600" i="1" dirty="0">
                <a:latin typeface="Century Gothic" panose="020B0502020202020204" pitchFamily="34" charset="0"/>
              </a:rPr>
              <a:t> skills in a wider setting. </a:t>
            </a:r>
            <a:endParaRPr lang="en-GB" sz="600" b="1" dirty="0">
              <a:latin typeface="Century Gothic" panose="020B0502020202020204" pitchFamily="34" charset="0"/>
              <a:ea typeface="Century Gothic" panose="020B0502020202020204" pitchFamily="34" charset="0"/>
              <a:cs typeface="Century Gothic" panose="020B0502020202020204" pitchFamily="34" charset="0"/>
            </a:endParaRPr>
          </a:p>
          <a:p>
            <a:pPr algn="ctr"/>
            <a:endParaRPr lang="en-US" sz="600" b="1" dirty="0">
              <a:latin typeface="Century Gothic" panose="020B0502020202020204" pitchFamily="34" charset="0"/>
            </a:endParaRP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741343" y="7651711"/>
            <a:ext cx="173565" cy="22193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TextBox 129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185404" y="5938988"/>
            <a:ext cx="8595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Director, film techniques, racism, prejudice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31" name="Straight Connector 13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035136" y="6349914"/>
            <a:ext cx="453177" cy="31588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820698" y="5866670"/>
            <a:ext cx="14410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 err="1">
                <a:latin typeface="Century Gothic" panose="020B0502020202020204" pitchFamily="34" charset="0"/>
              </a:rPr>
              <a:t>Noughts</a:t>
            </a:r>
            <a:r>
              <a:rPr lang="en-US" sz="600" b="1" dirty="0">
                <a:latin typeface="Century Gothic" panose="020B0502020202020204" pitchFamily="34" charset="0"/>
              </a:rPr>
              <a:t> and Crosses- Blackman</a:t>
            </a:r>
          </a:p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Romeo and Juliet- Shakespeare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Students will explore perspectives and issues surrounding the themes of race and prejudice, as well as consider directorial perspective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040396" y="5922709"/>
            <a:ext cx="9026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Rhetoric, rhetorical devices, viewpoint, contentious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276783" y="6481377"/>
            <a:ext cx="239891" cy="20685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xtBox 14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944165" y="5897389"/>
            <a:ext cx="1152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Plot, character, dramatic irony, rhetoric, soliloquy, tragedy</a:t>
            </a:r>
          </a:p>
        </p:txBody>
      </p: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560818" y="6470557"/>
            <a:ext cx="5629" cy="32432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6029113" y="1908363"/>
            <a:ext cx="267326" cy="41712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54095" y="1270167"/>
            <a:ext cx="4651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800" b="1" dirty="0"/>
              <a:t>FINAL </a:t>
            </a:r>
          </a:p>
          <a:p>
            <a:pPr algn="ctr"/>
            <a:r>
              <a:rPr lang="en-GB" sz="800" b="1" dirty="0"/>
              <a:t>GCSE</a:t>
            </a:r>
          </a:p>
          <a:p>
            <a:pPr algn="ctr"/>
            <a:r>
              <a:rPr lang="en-GB" sz="800" b="1" dirty="0"/>
              <a:t>EXAM</a:t>
            </a: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-11403" y="2084566"/>
            <a:ext cx="13570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AQA Poetry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The skills of analysis,  poem by poem,  will scaffold the skills needed to tackle longer texts that they will have to re-read and revise independently for retention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106483" y="2703188"/>
            <a:ext cx="129636" cy="3033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412498" y="2204894"/>
            <a:ext cx="144342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A Christmas Carol –Dickens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Students are prepared for the difficulty of having to deconstruct and understand the language of 19th Century unseen texts.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67" name="Straight Connector 16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2185138" y="2711823"/>
            <a:ext cx="41063" cy="34839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723130" y="2167203"/>
            <a:ext cx="1843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Language Paper 2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Having developed their analytical skills in the autumn term, students will apply their skills to Paper 2 non-fiction, exploring the modes of letters, articles, speeches etc. across a range of topics.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77" name="Straight Connector 17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3897291" y="2711265"/>
            <a:ext cx="14313" cy="33668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6044972" y="4288868"/>
            <a:ext cx="7967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/>
              <a:t>Of Mice and Men</a:t>
            </a:r>
          </a:p>
          <a:p>
            <a:pPr algn="ctr"/>
            <a:r>
              <a:rPr lang="en-US" sz="600" dirty="0"/>
              <a:t>John Steinbeck</a:t>
            </a:r>
          </a:p>
        </p:txBody>
      </p:sp>
      <p:cxnSp>
        <p:nvCxnSpPr>
          <p:cNvPr id="168" name="Straight Connector 1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807368" y="4471716"/>
            <a:ext cx="506576" cy="7934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2" name="TextBox 17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5507715" y="3826210"/>
            <a:ext cx="1018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Craft, pathetic fallacy, Gothic</a:t>
            </a:r>
          </a:p>
        </p:txBody>
      </p: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55" idx="2"/>
          </p:cNvCxnSpPr>
          <p:nvPr/>
        </p:nvCxnSpPr>
        <p:spPr>
          <a:xfrm>
            <a:off x="5109050" y="2730897"/>
            <a:ext cx="47688" cy="36314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extBox 185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321210" y="496820"/>
            <a:ext cx="1273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Macbeth – Shakespeare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Students study their final literature text; a subtle step up in terms of challenge. Here students will draw on the skills developed across Year 10 to </a:t>
            </a:r>
            <a:r>
              <a:rPr lang="en-US" sz="600" dirty="0" err="1">
                <a:latin typeface="Century Gothic" panose="020B0502020202020204" pitchFamily="34" charset="0"/>
              </a:rPr>
              <a:t>analyse</a:t>
            </a:r>
            <a:r>
              <a:rPr lang="en-US" sz="600" dirty="0">
                <a:latin typeface="Century Gothic" panose="020B0502020202020204" pitchFamily="34" charset="0"/>
              </a:rPr>
              <a:t> language, form and context in readiness for the mock exams</a:t>
            </a:r>
          </a:p>
        </p:txBody>
      </p:sp>
      <p:cxnSp>
        <p:nvCxnSpPr>
          <p:cNvPr id="187" name="Straight Connector 18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889534" y="1487540"/>
            <a:ext cx="68270" cy="274163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2" name="TextBox 19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3353366" y="463783"/>
            <a:ext cx="95104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Macbeth and Language Paper 1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Students prepare by practicing retrieval skills, responding to past papers and embedding a thorough knowledge of AOs and timings </a:t>
            </a:r>
          </a:p>
        </p:txBody>
      </p: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3667136" y="1470756"/>
            <a:ext cx="205164" cy="439059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TextBox 194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1894847" y="759039"/>
            <a:ext cx="1178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GCSE Literature and Language revision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We revisit all aspects of both GCSEs and ensure students are confident as they progress towards the summer exams</a:t>
            </a:r>
          </a:p>
        </p:txBody>
      </p: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2284859" y="1483691"/>
            <a:ext cx="140399" cy="24673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098710" y="1410523"/>
            <a:ext cx="168131" cy="4700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TextBox 19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315697" y="3441341"/>
            <a:ext cx="149265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Gothic fiction (extracts)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Students are now introduced to the conventions of the Gothic and develop their descriptive writing in preparation for GCSE Paper 1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197" name="Straight Connector 196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759619" y="4104886"/>
            <a:ext cx="57462" cy="25017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94" idx="2"/>
          </p:cNvCxnSpPr>
          <p:nvPr/>
        </p:nvCxnSpPr>
        <p:spPr>
          <a:xfrm flipH="1">
            <a:off x="4771693" y="3995339"/>
            <a:ext cx="290332" cy="275961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TextBox 198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142187" y="4682328"/>
            <a:ext cx="121955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Equality Poetry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Gender, human rights.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Students develop analytical skills in readiness for the poetry studied at GCSE</a:t>
            </a:r>
          </a:p>
        </p:txBody>
      </p: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4505972" y="5274690"/>
            <a:ext cx="268938" cy="24476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TextBox 211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4419466" y="6949567"/>
            <a:ext cx="111668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Short Stories 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Students will return to the concept of story-telling,  rich in its heritage and diversity. It will provide the platform for their own writing</a:t>
            </a:r>
            <a:endParaRPr lang="en-US" sz="600" dirty="0"/>
          </a:p>
        </p:txBody>
      </p:sp>
      <p:cxnSp>
        <p:nvCxnSpPr>
          <p:cNvPr id="213" name="Straight Connector 212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5095992" y="7571494"/>
            <a:ext cx="56560" cy="23717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122473" y="8430622"/>
            <a:ext cx="637804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Century Gothic" panose="020B0502020202020204" pitchFamily="34" charset="0"/>
              </a:rPr>
              <a:t>Students are introduced to the history of the English Language and storytelling over time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267" name="TextBox 266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2057292" y="3315439"/>
            <a:ext cx="90801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Animal Farm – Orwell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The novel provides a great platform for explore wider political issues through its allegorical form</a:t>
            </a:r>
            <a:endParaRPr lang="en-US" sz="600" b="1" dirty="0">
              <a:latin typeface="Century Gothic" panose="020B0502020202020204" pitchFamily="34" charset="0"/>
            </a:endParaRPr>
          </a:p>
        </p:txBody>
      </p: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endCxn id="247" idx="1"/>
          </p:cNvCxnSpPr>
          <p:nvPr/>
        </p:nvCxnSpPr>
        <p:spPr>
          <a:xfrm flipH="1">
            <a:off x="3680661" y="3794044"/>
            <a:ext cx="28362" cy="57617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107" idx="2"/>
          </p:cNvCxnSpPr>
          <p:nvPr/>
        </p:nvCxnSpPr>
        <p:spPr>
          <a:xfrm>
            <a:off x="3427118" y="4022356"/>
            <a:ext cx="147655" cy="38846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4" name="TextBox 273">
            <a:extLst>
              <a:ext uri="{FF2B5EF4-FFF2-40B4-BE49-F238E27FC236}">
                <a16:creationId xmlns:a16="http://schemas.microsoft.com/office/drawing/2014/main" id="{072D6B6F-C480-48A8-81BA-C93286A056C4}"/>
              </a:ext>
            </a:extLst>
          </p:cNvPr>
          <p:cNvSpPr txBox="1"/>
          <p:nvPr/>
        </p:nvSpPr>
        <p:spPr>
          <a:xfrm>
            <a:off x="709266" y="3388593"/>
            <a:ext cx="14758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AQA Power and Conflict Poetry</a:t>
            </a:r>
          </a:p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GCSE Speaking practice assessment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Students explore a small number of poems and apply the analytical skills they have developed at a higher level. </a:t>
            </a:r>
            <a:endParaRPr lang="en-US" sz="600" dirty="0"/>
          </a:p>
        </p:txBody>
      </p:sp>
      <p:cxnSp>
        <p:nvCxnSpPr>
          <p:cNvPr id="276" name="Straight Connector 27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1366321" y="4077773"/>
            <a:ext cx="15674" cy="37653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Oval 218">
            <a:extLst>
              <a:ext uri="{FF2B5EF4-FFF2-40B4-BE49-F238E27FC236}">
                <a16:creationId xmlns:a16="http://schemas.microsoft.com/office/drawing/2014/main" id="{C84924F5-2D18-4B43-9CB9-5709EBC1EE69}"/>
              </a:ext>
            </a:extLst>
          </p:cNvPr>
          <p:cNvSpPr/>
          <p:nvPr/>
        </p:nvSpPr>
        <p:spPr>
          <a:xfrm>
            <a:off x="1243728" y="6388697"/>
            <a:ext cx="723163" cy="66792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CBF433CA-5C80-4F47-8178-5089F56769CC}"/>
              </a:ext>
            </a:extLst>
          </p:cNvPr>
          <p:cNvSpPr/>
          <p:nvPr/>
        </p:nvSpPr>
        <p:spPr>
          <a:xfrm>
            <a:off x="4933494" y="4028785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AC479293-81EE-964A-81C6-811D7ECEC685}"/>
              </a:ext>
            </a:extLst>
          </p:cNvPr>
          <p:cNvSpPr/>
          <p:nvPr/>
        </p:nvSpPr>
        <p:spPr>
          <a:xfrm>
            <a:off x="5466945" y="4729157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84DD8C8F-4671-054C-AB47-2264204CE688}"/>
              </a:ext>
            </a:extLst>
          </p:cNvPr>
          <p:cNvSpPr/>
          <p:nvPr/>
        </p:nvSpPr>
        <p:spPr>
          <a:xfrm>
            <a:off x="2633113" y="4116224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32" name="Oval 231">
            <a:extLst>
              <a:ext uri="{FF2B5EF4-FFF2-40B4-BE49-F238E27FC236}">
                <a16:creationId xmlns:a16="http://schemas.microsoft.com/office/drawing/2014/main" id="{5FDF9346-51C2-9244-AF0D-85C20FB2A1B0}"/>
              </a:ext>
            </a:extLst>
          </p:cNvPr>
          <p:cNvSpPr/>
          <p:nvPr/>
        </p:nvSpPr>
        <p:spPr>
          <a:xfrm>
            <a:off x="3707652" y="4047581"/>
            <a:ext cx="706306" cy="67414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34" name="TextBox 233">
            <a:extLst>
              <a:ext uri="{FF2B5EF4-FFF2-40B4-BE49-F238E27FC236}">
                <a16:creationId xmlns:a16="http://schemas.microsoft.com/office/drawing/2014/main" id="{8C65BCC3-EBCD-2043-82D3-E90A8F24DD86}"/>
              </a:ext>
            </a:extLst>
          </p:cNvPr>
          <p:cNvSpPr txBox="1"/>
          <p:nvPr/>
        </p:nvSpPr>
        <p:spPr>
          <a:xfrm>
            <a:off x="1751125" y="5383476"/>
            <a:ext cx="7747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Perspectives on Human Nature</a:t>
            </a:r>
          </a:p>
        </p:txBody>
      </p:sp>
      <p:sp>
        <p:nvSpPr>
          <p:cNvPr id="236" name="Oval 235">
            <a:extLst>
              <a:ext uri="{FF2B5EF4-FFF2-40B4-BE49-F238E27FC236}">
                <a16:creationId xmlns:a16="http://schemas.microsoft.com/office/drawing/2014/main" id="{0A3B0A7E-8A78-284B-B7F1-B3CA283300C2}"/>
              </a:ext>
            </a:extLst>
          </p:cNvPr>
          <p:cNvSpPr/>
          <p:nvPr/>
        </p:nvSpPr>
        <p:spPr>
          <a:xfrm>
            <a:off x="3262698" y="5259083"/>
            <a:ext cx="723163" cy="667923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41" name="Oval 240">
            <a:extLst>
              <a:ext uri="{FF2B5EF4-FFF2-40B4-BE49-F238E27FC236}">
                <a16:creationId xmlns:a16="http://schemas.microsoft.com/office/drawing/2014/main" id="{B3173AB3-46CA-8E4A-8B96-A50CB7AF4735}"/>
              </a:ext>
            </a:extLst>
          </p:cNvPr>
          <p:cNvSpPr/>
          <p:nvPr/>
        </p:nvSpPr>
        <p:spPr>
          <a:xfrm>
            <a:off x="4274645" y="2745798"/>
            <a:ext cx="641392" cy="663718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1C148299-19C8-3548-A60A-69081580CDA0}"/>
              </a:ext>
            </a:extLst>
          </p:cNvPr>
          <p:cNvSpPr txBox="1"/>
          <p:nvPr/>
        </p:nvSpPr>
        <p:spPr>
          <a:xfrm>
            <a:off x="1556843" y="4197123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/>
              <a:t>Power and Conflict</a:t>
            </a:r>
          </a:p>
          <a:p>
            <a:pPr algn="ctr"/>
            <a:r>
              <a:rPr lang="en-GB" sz="700" b="1" dirty="0"/>
              <a:t>Poetry</a:t>
            </a: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E283FF63-D0C2-8E4D-B755-2F05BBA06EDE}"/>
              </a:ext>
            </a:extLst>
          </p:cNvPr>
          <p:cNvSpPr txBox="1"/>
          <p:nvPr/>
        </p:nvSpPr>
        <p:spPr>
          <a:xfrm>
            <a:off x="3680661" y="4162471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/>
              <a:t>Power and Jacobean Writing</a:t>
            </a:r>
          </a:p>
        </p:txBody>
      </p:sp>
      <p:sp>
        <p:nvSpPr>
          <p:cNvPr id="249" name="TextBox 248">
            <a:extLst>
              <a:ext uri="{FF2B5EF4-FFF2-40B4-BE49-F238E27FC236}">
                <a16:creationId xmlns:a16="http://schemas.microsoft.com/office/drawing/2014/main" id="{A82BABCF-F909-5943-8AED-CBFBEF3E4BDB}"/>
              </a:ext>
            </a:extLst>
          </p:cNvPr>
          <p:cNvSpPr txBox="1"/>
          <p:nvPr/>
        </p:nvSpPr>
        <p:spPr>
          <a:xfrm>
            <a:off x="1377431" y="2891280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Conflict and Societal Change</a:t>
            </a:r>
          </a:p>
        </p:txBody>
      </p:sp>
      <p:sp>
        <p:nvSpPr>
          <p:cNvPr id="251" name="Oval 250">
            <a:extLst>
              <a:ext uri="{FF2B5EF4-FFF2-40B4-BE49-F238E27FC236}">
                <a16:creationId xmlns:a16="http://schemas.microsoft.com/office/drawing/2014/main" id="{35A4314F-7F05-4949-9ABC-4EA6C47FF1A4}"/>
              </a:ext>
            </a:extLst>
          </p:cNvPr>
          <p:cNvSpPr/>
          <p:nvPr/>
        </p:nvSpPr>
        <p:spPr>
          <a:xfrm>
            <a:off x="2321716" y="7494190"/>
            <a:ext cx="667900" cy="694837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52" name="TextBox 251">
            <a:extLst>
              <a:ext uri="{FF2B5EF4-FFF2-40B4-BE49-F238E27FC236}">
                <a16:creationId xmlns:a16="http://schemas.microsoft.com/office/drawing/2014/main" id="{D8C65E9D-4077-1444-A601-B60E70C83306}"/>
              </a:ext>
            </a:extLst>
          </p:cNvPr>
          <p:cNvSpPr txBox="1"/>
          <p:nvPr/>
        </p:nvSpPr>
        <p:spPr>
          <a:xfrm>
            <a:off x="2852842" y="1667462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Mock Exams</a:t>
            </a:r>
          </a:p>
        </p:txBody>
      </p:sp>
      <p:cxnSp>
        <p:nvCxnSpPr>
          <p:cNvPr id="253" name="Straight Connector 252">
            <a:extLst>
              <a:ext uri="{FF2B5EF4-FFF2-40B4-BE49-F238E27FC236}">
                <a16:creationId xmlns:a16="http://schemas.microsoft.com/office/drawing/2014/main" id="{2E552044-E227-5F4A-8225-10B0FE71B092}"/>
              </a:ext>
            </a:extLst>
          </p:cNvPr>
          <p:cNvCxnSpPr>
            <a:cxnSpLocks/>
            <a:stCxn id="275" idx="0"/>
          </p:cNvCxnSpPr>
          <p:nvPr/>
        </p:nvCxnSpPr>
        <p:spPr>
          <a:xfrm flipV="1">
            <a:off x="2788485" y="8812971"/>
            <a:ext cx="173273" cy="44864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xtBox 256">
            <a:extLst>
              <a:ext uri="{FF2B5EF4-FFF2-40B4-BE49-F238E27FC236}">
                <a16:creationId xmlns:a16="http://schemas.microsoft.com/office/drawing/2014/main" id="{BB180275-46B9-CC4B-8CF0-2A50BC3943B1}"/>
              </a:ext>
            </a:extLst>
          </p:cNvPr>
          <p:cNvSpPr txBox="1"/>
          <p:nvPr/>
        </p:nvSpPr>
        <p:spPr>
          <a:xfrm>
            <a:off x="-230040" y="8491921"/>
            <a:ext cx="114617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58" name="Straight Connector 257">
            <a:extLst>
              <a:ext uri="{FF2B5EF4-FFF2-40B4-BE49-F238E27FC236}">
                <a16:creationId xmlns:a16="http://schemas.microsoft.com/office/drawing/2014/main" id="{E67A347C-D92C-1447-872E-0A8271C60454}"/>
              </a:ext>
            </a:extLst>
          </p:cNvPr>
          <p:cNvCxnSpPr>
            <a:cxnSpLocks/>
          </p:cNvCxnSpPr>
          <p:nvPr/>
        </p:nvCxnSpPr>
        <p:spPr>
          <a:xfrm flipV="1">
            <a:off x="587548" y="8888638"/>
            <a:ext cx="593240" cy="28065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D092703C-9D91-704B-BDFD-C8B3FF3BE240}"/>
              </a:ext>
            </a:extLst>
          </p:cNvPr>
          <p:cNvCxnSpPr>
            <a:cxnSpLocks/>
          </p:cNvCxnSpPr>
          <p:nvPr/>
        </p:nvCxnSpPr>
        <p:spPr>
          <a:xfrm>
            <a:off x="4419466" y="7400448"/>
            <a:ext cx="270660" cy="427272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Straight Connector 261">
            <a:extLst>
              <a:ext uri="{FF2B5EF4-FFF2-40B4-BE49-F238E27FC236}">
                <a16:creationId xmlns:a16="http://schemas.microsoft.com/office/drawing/2014/main" id="{D84E3778-B3D5-9F4E-B98B-C354797C38FF}"/>
              </a:ext>
            </a:extLst>
          </p:cNvPr>
          <p:cNvCxnSpPr>
            <a:cxnSpLocks/>
          </p:cNvCxnSpPr>
          <p:nvPr/>
        </p:nvCxnSpPr>
        <p:spPr>
          <a:xfrm flipH="1">
            <a:off x="4470010" y="6444724"/>
            <a:ext cx="68966" cy="17205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A9CB545E-F0CD-0842-AA20-7181B741F72D}"/>
              </a:ext>
            </a:extLst>
          </p:cNvPr>
          <p:cNvCxnSpPr>
            <a:cxnSpLocks/>
          </p:cNvCxnSpPr>
          <p:nvPr/>
        </p:nvCxnSpPr>
        <p:spPr>
          <a:xfrm flipH="1">
            <a:off x="3111710" y="6363450"/>
            <a:ext cx="182396" cy="29691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>
            <a:extLst>
              <a:ext uri="{FF2B5EF4-FFF2-40B4-BE49-F238E27FC236}">
                <a16:creationId xmlns:a16="http://schemas.microsoft.com/office/drawing/2014/main" id="{DC48AA29-62CB-734A-AE7A-E0400C654386}"/>
              </a:ext>
            </a:extLst>
          </p:cNvPr>
          <p:cNvSpPr txBox="1"/>
          <p:nvPr/>
        </p:nvSpPr>
        <p:spPr>
          <a:xfrm>
            <a:off x="1946720" y="5844989"/>
            <a:ext cx="12717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" b="1" dirty="0">
                <a:latin typeface="Century Gothic" panose="020B0502020202020204" pitchFamily="34" charset="0"/>
              </a:rPr>
              <a:t>Rhetoric</a:t>
            </a:r>
          </a:p>
          <a:p>
            <a:pPr algn="ctr"/>
            <a:r>
              <a:rPr lang="en-GB" sz="600" i="1" dirty="0">
                <a:latin typeface="Century Gothic" panose="020B0502020202020204" pitchFamily="34" charset="0"/>
                <a:ea typeface="Century Gothic" panose="020B0502020202020204" pitchFamily="34" charset="0"/>
                <a:cs typeface="Century Gothic" panose="020B0502020202020204" pitchFamily="34" charset="0"/>
              </a:rPr>
              <a:t>Here students  will learn the art of rhetoric and will be encouraged to shape their own views and opinions on current topics, delivering a speech to express their views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F08DEDB0-91E0-1F48-9E79-28A7C1B428CD}"/>
              </a:ext>
            </a:extLst>
          </p:cNvPr>
          <p:cNvCxnSpPr>
            <a:cxnSpLocks/>
          </p:cNvCxnSpPr>
          <p:nvPr/>
        </p:nvCxnSpPr>
        <p:spPr>
          <a:xfrm flipH="1">
            <a:off x="1172762" y="6235137"/>
            <a:ext cx="53069" cy="40456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traight Connector 277">
            <a:extLst>
              <a:ext uri="{FF2B5EF4-FFF2-40B4-BE49-F238E27FC236}">
                <a16:creationId xmlns:a16="http://schemas.microsoft.com/office/drawing/2014/main" id="{5D8CA72E-717E-1A43-B14B-DDFEE3300400}"/>
              </a:ext>
            </a:extLst>
          </p:cNvPr>
          <p:cNvCxnSpPr>
            <a:cxnSpLocks/>
          </p:cNvCxnSpPr>
          <p:nvPr/>
        </p:nvCxnSpPr>
        <p:spPr>
          <a:xfrm flipH="1">
            <a:off x="2932853" y="5160667"/>
            <a:ext cx="107405" cy="394815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xtBox 280">
            <a:extLst>
              <a:ext uri="{FF2B5EF4-FFF2-40B4-BE49-F238E27FC236}">
                <a16:creationId xmlns:a16="http://schemas.microsoft.com/office/drawing/2014/main" id="{A8B18A29-9D0B-2844-8238-D7C619153824}"/>
              </a:ext>
            </a:extLst>
          </p:cNvPr>
          <p:cNvSpPr txBox="1"/>
          <p:nvPr/>
        </p:nvSpPr>
        <p:spPr>
          <a:xfrm>
            <a:off x="6231252" y="4641528"/>
            <a:ext cx="586690" cy="120032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Century Gothic" panose="020B0502020202020204" pitchFamily="34" charset="0"/>
              </a:rPr>
              <a:t>Students will explore the power dynamics presented across a range of different genres and contexts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AFA2AAB7-EF38-3F43-9D57-4D33C94F6368}"/>
              </a:ext>
            </a:extLst>
          </p:cNvPr>
          <p:cNvSpPr txBox="1"/>
          <p:nvPr/>
        </p:nvSpPr>
        <p:spPr>
          <a:xfrm>
            <a:off x="3445307" y="3414759"/>
            <a:ext cx="103949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Imagery, symbolism, Dramatic irony</a:t>
            </a:r>
            <a:r>
              <a:rPr lang="en-GB" sz="300" dirty="0">
                <a:latin typeface="Century Gothic" panose="020B0502020202020204" pitchFamily="34" charset="0"/>
              </a:rPr>
              <a:t>, </a:t>
            </a:r>
            <a:r>
              <a:rPr lang="en-GB" sz="600" dirty="0">
                <a:latin typeface="Century Gothic" panose="020B0502020202020204" pitchFamily="34" charset="0"/>
              </a:rPr>
              <a:t>protagonist, antagonist, theme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cxnSp>
        <p:nvCxnSpPr>
          <p:cNvPr id="283" name="Straight Connector 282">
            <a:extLst>
              <a:ext uri="{FF2B5EF4-FFF2-40B4-BE49-F238E27FC236}">
                <a16:creationId xmlns:a16="http://schemas.microsoft.com/office/drawing/2014/main" id="{FF9FD8F1-9B48-D54E-8679-6B74C23710FB}"/>
              </a:ext>
            </a:extLst>
          </p:cNvPr>
          <p:cNvCxnSpPr>
            <a:cxnSpLocks/>
          </p:cNvCxnSpPr>
          <p:nvPr/>
        </p:nvCxnSpPr>
        <p:spPr>
          <a:xfrm flipH="1">
            <a:off x="2386090" y="4096581"/>
            <a:ext cx="144180" cy="330178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Oval 288">
            <a:extLst>
              <a:ext uri="{FF2B5EF4-FFF2-40B4-BE49-F238E27FC236}">
                <a16:creationId xmlns:a16="http://schemas.microsoft.com/office/drawing/2014/main" id="{4E4DFEEC-A0FC-6F40-B2C2-3D1313D25FEF}"/>
              </a:ext>
            </a:extLst>
          </p:cNvPr>
          <p:cNvSpPr/>
          <p:nvPr/>
        </p:nvSpPr>
        <p:spPr>
          <a:xfrm>
            <a:off x="3600393" y="7480083"/>
            <a:ext cx="726827" cy="634129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90" name="TextBox 289">
            <a:extLst>
              <a:ext uri="{FF2B5EF4-FFF2-40B4-BE49-F238E27FC236}">
                <a16:creationId xmlns:a16="http://schemas.microsoft.com/office/drawing/2014/main" id="{87747AE3-5AE9-2442-A24B-06B25B1D851F}"/>
              </a:ext>
            </a:extLst>
          </p:cNvPr>
          <p:cNvSpPr txBox="1"/>
          <p:nvPr/>
        </p:nvSpPr>
        <p:spPr>
          <a:xfrm>
            <a:off x="3941668" y="1664633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The Tragic Identity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t="1794" b="9188"/>
          <a:stretch/>
        </p:blipFill>
        <p:spPr>
          <a:xfrm>
            <a:off x="1724544" y="-819"/>
            <a:ext cx="1676861" cy="74635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/>
          <a:srcRect b="9757"/>
          <a:stretch/>
        </p:blipFill>
        <p:spPr>
          <a:xfrm>
            <a:off x="5604367" y="5189"/>
            <a:ext cx="1118722" cy="1090324"/>
          </a:xfrm>
          <a:prstGeom prst="rect">
            <a:avLst/>
          </a:prstGeom>
        </p:spPr>
      </p:pic>
      <p:pic>
        <p:nvPicPr>
          <p:cNvPr id="218" name="Picture 217">
            <a:extLst>
              <a:ext uri="{FF2B5EF4-FFF2-40B4-BE49-F238E27FC236}">
                <a16:creationId xmlns:a16="http://schemas.microsoft.com/office/drawing/2014/main" id="{F1A301D2-C886-2A4E-BF54-465D787D4BCD}"/>
              </a:ext>
            </a:extLst>
          </p:cNvPr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114" y="414411"/>
            <a:ext cx="259397" cy="28826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433670" y="8763816"/>
            <a:ext cx="86402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Century Gothic" panose="020B0502020202020204" pitchFamily="34" charset="0"/>
              </a:rPr>
              <a:t>Journeys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98760" y="9248201"/>
            <a:ext cx="74307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i="1" dirty="0">
                <a:latin typeface="Century Gothic" panose="020B0502020202020204" pitchFamily="34" charset="0"/>
              </a:rPr>
              <a:t>Concepts</a:t>
            </a:r>
            <a:endParaRPr lang="en-GB" sz="600" dirty="0">
              <a:latin typeface="Century Gothic" panose="020B0502020202020204" pitchFamily="34" charset="0"/>
            </a:endParaRP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Accent, Dialect, Slang, RP, Language Change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156738" y="9318291"/>
            <a:ext cx="916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Journeys</a:t>
            </a:r>
            <a:r>
              <a:rPr lang="en-GB" sz="600" dirty="0">
                <a:latin typeface="Century Gothic" panose="020B0502020202020204" pitchFamily="34" charset="0"/>
              </a:rPr>
              <a:t> unites the schemes of learning for Year 7</a:t>
            </a:r>
          </a:p>
        </p:txBody>
      </p:sp>
      <p:cxnSp>
        <p:nvCxnSpPr>
          <p:cNvPr id="188" name="Straight Connector 187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5062025" y="9003424"/>
            <a:ext cx="297241" cy="33490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60481" y="8673086"/>
            <a:ext cx="60639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Epic Journeys</a:t>
            </a:r>
          </a:p>
          <a:p>
            <a:endParaRPr lang="en-GB" sz="700" dirty="0">
              <a:latin typeface="Century Gothic" panose="020B0502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553902" y="8178398"/>
            <a:ext cx="3887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-54845" y="9020754"/>
            <a:ext cx="78995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Chaucer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Pilgrimage</a:t>
            </a:r>
            <a:r>
              <a:rPr lang="en-GB" sz="600" b="1" dirty="0">
                <a:latin typeface="Century Gothic" panose="020B0502020202020204" pitchFamily="34" charset="0"/>
              </a:rPr>
              <a:t>, </a:t>
            </a:r>
            <a:r>
              <a:rPr lang="en-GB" sz="600" dirty="0">
                <a:latin typeface="Century Gothic" panose="020B0502020202020204" pitchFamily="34" charset="0"/>
              </a:rPr>
              <a:t>satire, narrative voice, intertextuality, performance poetry</a:t>
            </a:r>
            <a:endParaRPr lang="en-GB" sz="600" b="1" dirty="0">
              <a:latin typeface="Century Gothic" panose="020B0502020202020204" pitchFamily="34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39310" y="8051992"/>
            <a:ext cx="64719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Journeys of Self- discovery </a:t>
            </a:r>
          </a:p>
        </p:txBody>
      </p:sp>
      <p:cxnSp>
        <p:nvCxnSpPr>
          <p:cNvPr id="207" name="Straight Connector 206">
            <a:extLst>
              <a:ext uri="{FF2B5EF4-FFF2-40B4-BE49-F238E27FC236}">
                <a16:creationId xmlns:a16="http://schemas.microsoft.com/office/drawing/2014/main" id="{E67A347C-D92C-1447-872E-0A8271C60454}"/>
              </a:ext>
            </a:extLst>
          </p:cNvPr>
          <p:cNvCxnSpPr>
            <a:cxnSpLocks/>
          </p:cNvCxnSpPr>
          <p:nvPr/>
        </p:nvCxnSpPr>
        <p:spPr>
          <a:xfrm flipV="1">
            <a:off x="638557" y="8679544"/>
            <a:ext cx="498066" cy="4478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0501" y="8255984"/>
            <a:ext cx="6971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Modern Day Pilgrimage </a:t>
            </a:r>
            <a:r>
              <a:rPr lang="en-GB" sz="600" dirty="0">
                <a:latin typeface="Century Gothic" panose="020B0502020202020204" pitchFamily="34" charset="0"/>
              </a:rPr>
              <a:t>Refugee Tales &amp;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 Telling Tales: Patience </a:t>
            </a:r>
            <a:r>
              <a:rPr lang="en-GB" sz="600" dirty="0" err="1">
                <a:latin typeface="Century Gothic" panose="020B0502020202020204" pitchFamily="34" charset="0"/>
              </a:rPr>
              <a:t>Agbabi</a:t>
            </a:r>
            <a:endParaRPr lang="en-GB" sz="600" dirty="0">
              <a:latin typeface="Century Gothic" panose="020B0502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0501" y="7079612"/>
            <a:ext cx="672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A Monster Calls – </a:t>
            </a:r>
            <a:r>
              <a:rPr lang="en-GB" sz="600" dirty="0">
                <a:latin typeface="Century Gothic" panose="020B0502020202020204" pitchFamily="34" charset="0"/>
              </a:rPr>
              <a:t>Patrick Ness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324021" y="7628615"/>
            <a:ext cx="69219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Journeys in Love and Forgiveness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4079248" y="6606485"/>
            <a:ext cx="10404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Century Gothic" panose="020B0502020202020204" pitchFamily="34" charset="0"/>
              </a:rPr>
              <a:t>Perspectives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198856" y="6535750"/>
            <a:ext cx="753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Perspectives on Society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551085" y="5509174"/>
            <a:ext cx="7648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Perspectives on Childhood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1253654" y="6593174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Perspectives on Power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3279503" y="5414587"/>
            <a:ext cx="759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b="1" dirty="0">
                <a:latin typeface="Century Gothic" panose="020B0502020202020204" pitchFamily="34" charset="0"/>
              </a:rPr>
              <a:t>Perspectives on Equality</a:t>
            </a:r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>
            <a:off x="1586072" y="5254788"/>
            <a:ext cx="23610" cy="247370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904247" y="4546376"/>
            <a:ext cx="94027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Extracts from Dickens’  Oliver Twist </a:t>
            </a:r>
          </a:p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and C19th Fiction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Exploration of context and characterisation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698330" y="4720602"/>
            <a:ext cx="583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Irony, viewpoint, voice</a:t>
            </a:r>
          </a:p>
        </p:txBody>
      </p:sp>
      <p:cxnSp>
        <p:nvCxnSpPr>
          <p:cNvPr id="256" name="Straight Connector 25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3989934" y="5182267"/>
            <a:ext cx="142425" cy="317286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 flipV="1">
            <a:off x="5615189" y="5463163"/>
            <a:ext cx="235731" cy="285537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713718" y="5506008"/>
            <a:ext cx="576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GB" sz="600" dirty="0">
                <a:latin typeface="Century Gothic" panose="020B0502020202020204" pitchFamily="34" charset="0"/>
              </a:rPr>
              <a:t>Theme, symbol, context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0070" y="4251219"/>
            <a:ext cx="7334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Century Gothic" panose="020B0502020202020204" pitchFamily="34" charset="0"/>
              </a:rPr>
              <a:t>Power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3049092" y="3837690"/>
            <a:ext cx="756051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>
                <a:latin typeface="Century Gothic" panose="020B0502020202020204" pitchFamily="34" charset="0"/>
              </a:rPr>
              <a:t>Shakespeare</a:t>
            </a:r>
          </a:p>
        </p:txBody>
      </p:sp>
      <p:sp>
        <p:nvSpPr>
          <p:cNvPr id="284" name="Oval 283">
            <a:extLst>
              <a:ext uri="{FF2B5EF4-FFF2-40B4-BE49-F238E27FC236}">
                <a16:creationId xmlns:a16="http://schemas.microsoft.com/office/drawing/2014/main" id="{B3173AB3-46CA-8E4A-8B96-A50CB7AF4735}"/>
              </a:ext>
            </a:extLst>
          </p:cNvPr>
          <p:cNvSpPr/>
          <p:nvPr/>
        </p:nvSpPr>
        <p:spPr>
          <a:xfrm>
            <a:off x="3169641" y="2797462"/>
            <a:ext cx="664707" cy="688534"/>
          </a:xfrm>
          <a:prstGeom prst="ellipse">
            <a:avLst/>
          </a:prstGeom>
          <a:solidFill>
            <a:schemeClr val="bg1"/>
          </a:solidFill>
          <a:ln w="762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285" name="TextBox 284">
            <a:extLst>
              <a:ext uri="{FF2B5EF4-FFF2-40B4-BE49-F238E27FC236}">
                <a16:creationId xmlns:a16="http://schemas.microsoft.com/office/drawing/2014/main" id="{E283FF63-D0C2-8E4D-B755-2F05BBA06EDE}"/>
              </a:ext>
            </a:extLst>
          </p:cNvPr>
          <p:cNvSpPr txBox="1"/>
          <p:nvPr/>
        </p:nvSpPr>
        <p:spPr>
          <a:xfrm>
            <a:off x="2628005" y="4226848"/>
            <a:ext cx="72801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/>
              <a:t>Power and Dystopian Writing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808252" y="3484049"/>
            <a:ext cx="761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Concepts</a:t>
            </a:r>
          </a:p>
          <a:p>
            <a:pPr algn="ctr"/>
            <a:r>
              <a:rPr lang="en-US" sz="600" dirty="0">
                <a:latin typeface="Century Gothic" panose="020B0502020202020204" pitchFamily="34" charset="0"/>
              </a:rPr>
              <a:t>Allegory, motif, context</a:t>
            </a:r>
          </a:p>
          <a:p>
            <a:pPr algn="ctr"/>
            <a:endParaRPr lang="en-GB" sz="600" dirty="0">
              <a:latin typeface="Century Gothic" panose="020B0502020202020204" pitchFamily="34" charset="0"/>
            </a:endParaRPr>
          </a:p>
        </p:txBody>
      </p:sp>
      <p:cxnSp>
        <p:nvCxnSpPr>
          <p:cNvPr id="286" name="Straight Connector 28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H="1">
            <a:off x="2537841" y="3842727"/>
            <a:ext cx="556382" cy="493694"/>
          </a:xfrm>
          <a:prstGeom prst="line">
            <a:avLst/>
          </a:prstGeom>
          <a:ln w="19050">
            <a:solidFill>
              <a:srgbClr val="00B0F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Rectangle 286"/>
          <p:cNvSpPr/>
          <p:nvPr/>
        </p:nvSpPr>
        <p:spPr>
          <a:xfrm>
            <a:off x="4193744" y="2888278"/>
            <a:ext cx="78406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Conflict and Social Context</a:t>
            </a:r>
          </a:p>
        </p:txBody>
      </p:sp>
      <p:sp>
        <p:nvSpPr>
          <p:cNvPr id="291" name="Rectangle 290"/>
          <p:cNvSpPr/>
          <p:nvPr/>
        </p:nvSpPr>
        <p:spPr>
          <a:xfrm>
            <a:off x="5330118" y="2824474"/>
            <a:ext cx="784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Conflict and Relationships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196120" y="2972601"/>
            <a:ext cx="7982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Century Gothic" panose="020B0502020202020204" pitchFamily="34" charset="0"/>
              </a:rPr>
              <a:t>Conflict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4444088" y="2084566"/>
            <a:ext cx="132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b="1" dirty="0">
                <a:latin typeface="Century Gothic" panose="020B0502020202020204" pitchFamily="34" charset="0"/>
              </a:rPr>
              <a:t>Language Paper 1</a:t>
            </a:r>
          </a:p>
          <a:p>
            <a:r>
              <a:rPr lang="en-GB" sz="600" dirty="0">
                <a:latin typeface="Century Gothic" panose="020B0502020202020204" pitchFamily="34" charset="0"/>
              </a:rPr>
              <a:t>This unit is centred on descriptive writing . Students explore different literary styles and how they emerged from their societal contexts, </a:t>
            </a:r>
          </a:p>
        </p:txBody>
      </p:sp>
      <p:sp>
        <p:nvSpPr>
          <p:cNvPr id="299" name="TextBox 298">
            <a:extLst>
              <a:ext uri="{FF2B5EF4-FFF2-40B4-BE49-F238E27FC236}">
                <a16:creationId xmlns:a16="http://schemas.microsoft.com/office/drawing/2014/main" id="{A8B18A29-9D0B-2844-8238-D7C619153824}"/>
              </a:ext>
            </a:extLst>
          </p:cNvPr>
          <p:cNvSpPr txBox="1"/>
          <p:nvPr/>
        </p:nvSpPr>
        <p:spPr>
          <a:xfrm>
            <a:off x="6195783" y="2069516"/>
            <a:ext cx="586690" cy="1200329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00" i="1" dirty="0">
                <a:latin typeface="Century Gothic" panose="020B0502020202020204" pitchFamily="34" charset="0"/>
              </a:rPr>
              <a:t>The focus this year will be on GCSE Literature, with the skills for GCSE Language taught through the texts. </a:t>
            </a:r>
            <a:endParaRPr lang="en-US" sz="600" dirty="0">
              <a:latin typeface="Century Gothic" panose="020B0502020202020204" pitchFamily="34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006134" y="1325259"/>
            <a:ext cx="610013" cy="49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178" name="TextBox 177"/>
          <p:cNvSpPr txBox="1"/>
          <p:nvPr/>
        </p:nvSpPr>
        <p:spPr>
          <a:xfrm>
            <a:off x="5943080" y="1055441"/>
            <a:ext cx="927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An Inspector Calls, Poetry Part 2 and S&amp;L</a:t>
            </a:r>
          </a:p>
          <a:p>
            <a:pPr algn="ctr"/>
            <a:r>
              <a:rPr lang="en-GB" sz="600" b="1" dirty="0">
                <a:latin typeface="Century Gothic" panose="020B0502020202020204" pitchFamily="34" charset="0"/>
              </a:rPr>
              <a:t> </a:t>
            </a:r>
            <a:r>
              <a:rPr lang="en-GB" sz="600" dirty="0">
                <a:latin typeface="Century Gothic" panose="020B0502020202020204" pitchFamily="34" charset="0"/>
              </a:rPr>
              <a:t>Students use their knowledge of literature and context as a means of assessing Priestley’s drama</a:t>
            </a:r>
            <a:endParaRPr lang="en-GB" sz="600" b="1" dirty="0">
              <a:latin typeface="Century Gothic" panose="020B0502020202020204" pitchFamily="34" charset="0"/>
            </a:endParaRPr>
          </a:p>
        </p:txBody>
      </p:sp>
      <p:sp>
        <p:nvSpPr>
          <p:cNvPr id="308" name="TextBox 307">
            <a:extLst>
              <a:ext uri="{FF2B5EF4-FFF2-40B4-BE49-F238E27FC236}">
                <a16:creationId xmlns:a16="http://schemas.microsoft.com/office/drawing/2014/main" id="{A8B18A29-9D0B-2844-8238-D7C619153824}"/>
              </a:ext>
            </a:extLst>
          </p:cNvPr>
          <p:cNvSpPr txBox="1"/>
          <p:nvPr/>
        </p:nvSpPr>
        <p:spPr>
          <a:xfrm>
            <a:off x="904247" y="569994"/>
            <a:ext cx="793438" cy="830997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The focus for this year is Identity –identity of key protagonists, identity of exam skills and identity of our cohorts’ needs 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1384165" y="8135896"/>
            <a:ext cx="7943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latin typeface="Century Gothic" panose="020B0502020202020204" pitchFamily="34" charset="0"/>
              </a:rPr>
              <a:t>AO1 – read, understand and respond to texts</a:t>
            </a:r>
          </a:p>
        </p:txBody>
      </p:sp>
      <p:sp>
        <p:nvSpPr>
          <p:cNvPr id="311" name="TextBox 310"/>
          <p:cNvSpPr txBox="1"/>
          <p:nvPr/>
        </p:nvSpPr>
        <p:spPr>
          <a:xfrm>
            <a:off x="2135669" y="8192844"/>
            <a:ext cx="10365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latin typeface="Century Gothic" panose="020B0502020202020204" pitchFamily="34" charset="0"/>
              </a:rPr>
              <a:t>AO2 – analyse the language, form and structure used by a writer to create meanings</a:t>
            </a:r>
          </a:p>
        </p:txBody>
      </p:sp>
      <p:sp>
        <p:nvSpPr>
          <p:cNvPr id="313" name="TextBox 312"/>
          <p:cNvSpPr txBox="1"/>
          <p:nvPr/>
        </p:nvSpPr>
        <p:spPr>
          <a:xfrm>
            <a:off x="3090583" y="8105256"/>
            <a:ext cx="1065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latin typeface="Century Gothic" panose="020B0502020202020204" pitchFamily="34" charset="0"/>
              </a:rPr>
              <a:t>AO3 – show understanding of the relationships between texts and the contexts in which they were written</a:t>
            </a:r>
          </a:p>
        </p:txBody>
      </p:sp>
      <p:sp>
        <p:nvSpPr>
          <p:cNvPr id="314" name="TextBox 313"/>
          <p:cNvSpPr txBox="1"/>
          <p:nvPr/>
        </p:nvSpPr>
        <p:spPr>
          <a:xfrm>
            <a:off x="4346770" y="8170733"/>
            <a:ext cx="106547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00" dirty="0">
                <a:latin typeface="Century Gothic" panose="020B0502020202020204" pitchFamily="34" charset="0"/>
              </a:rPr>
              <a:t>AO4 – use a range of vocabulary and sentence structures for clarity, purpose and effect, with accurate spelling and punctuation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2084673" y="1754389"/>
            <a:ext cx="69618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>
                <a:latin typeface="Century Gothic" panose="020B0502020202020204" pitchFamily="34" charset="0"/>
              </a:rPr>
              <a:t>Identity</a:t>
            </a:r>
          </a:p>
        </p:txBody>
      </p:sp>
      <p:sp>
        <p:nvSpPr>
          <p:cNvPr id="248" name="Oval 247">
            <a:extLst>
              <a:ext uri="{FF2B5EF4-FFF2-40B4-BE49-F238E27FC236}">
                <a16:creationId xmlns:a16="http://schemas.microsoft.com/office/drawing/2014/main" id="{B1E45C5D-D5B0-4948-9496-5E99B55DB9CE}"/>
              </a:ext>
            </a:extLst>
          </p:cNvPr>
          <p:cNvSpPr/>
          <p:nvPr/>
        </p:nvSpPr>
        <p:spPr>
          <a:xfrm>
            <a:off x="1285747" y="1482878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>
              <a:solidFill>
                <a:schemeClr val="tx1"/>
              </a:solidFill>
            </a:endParaRPr>
          </a:p>
        </p:txBody>
      </p:sp>
      <p:sp>
        <p:nvSpPr>
          <p:cNvPr id="342" name="TextBox 341"/>
          <p:cNvSpPr txBox="1"/>
          <p:nvPr/>
        </p:nvSpPr>
        <p:spPr>
          <a:xfrm>
            <a:off x="1262473" y="1690943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EXAM REVISION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3110449" y="2922099"/>
            <a:ext cx="78406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Conflict through Time</a:t>
            </a:r>
          </a:p>
        </p:txBody>
      </p:sp>
      <p:sp>
        <p:nvSpPr>
          <p:cNvPr id="331" name="TextBox 330"/>
          <p:cNvSpPr txBox="1"/>
          <p:nvPr/>
        </p:nvSpPr>
        <p:spPr>
          <a:xfrm>
            <a:off x="4918992" y="4212671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/>
              <a:t>The Power of Words</a:t>
            </a:r>
          </a:p>
        </p:txBody>
      </p:sp>
      <p:sp>
        <p:nvSpPr>
          <p:cNvPr id="329" name="TextBox 328"/>
          <p:cNvSpPr txBox="1"/>
          <p:nvPr/>
        </p:nvSpPr>
        <p:spPr>
          <a:xfrm>
            <a:off x="5472754" y="4843839"/>
            <a:ext cx="7280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/>
              <a:t>Power and American Writing</a:t>
            </a:r>
          </a:p>
          <a:p>
            <a:pPr algn="ctr"/>
            <a:endParaRPr lang="en-GB" sz="700" b="1" dirty="0">
              <a:latin typeface="Century Gothic" panose="020B0502020202020204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6162565" y="6719996"/>
            <a:ext cx="613561" cy="1477328"/>
          </a:xfrm>
          <a:prstGeom prst="rect">
            <a:avLst/>
          </a:prstGeom>
          <a:gradFill flip="none" rotWithShape="1">
            <a:gsLst>
              <a:gs pos="0">
                <a:srgbClr val="FF0000">
                  <a:tint val="66000"/>
                  <a:satMod val="160000"/>
                </a:srgbClr>
              </a:gs>
              <a:gs pos="50000">
                <a:srgbClr val="FF0000">
                  <a:tint val="44500"/>
                  <a:satMod val="160000"/>
                </a:srgbClr>
              </a:gs>
              <a:gs pos="100000">
                <a:srgbClr val="FF0000">
                  <a:tint val="23500"/>
                  <a:satMod val="160000"/>
                </a:srgbClr>
              </a:gs>
            </a:gsLst>
            <a:lin ang="54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600" dirty="0">
                <a:latin typeface="Century Gothic" panose="020B0502020202020204" pitchFamily="34" charset="0"/>
              </a:rPr>
              <a:t>Students build on the knowledge and skills developed in their first year to develop their perspectives on aspects fiction and non- fiction</a:t>
            </a:r>
          </a:p>
        </p:txBody>
      </p:sp>
      <p:sp>
        <p:nvSpPr>
          <p:cNvPr id="220" name="Oval 219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271720" y="6419759"/>
            <a:ext cx="777911" cy="722538"/>
          </a:xfrm>
          <a:prstGeom prst="ellipse">
            <a:avLst/>
          </a:prstGeom>
          <a:solidFill>
            <a:schemeClr val="bg1"/>
          </a:solidFill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22" name="TextBox 221">
            <a:extLst>
              <a:ext uri="{FF2B5EF4-FFF2-40B4-BE49-F238E27FC236}">
                <a16:creationId xmlns:a16="http://schemas.microsoft.com/office/drawing/2014/main" id="{0BB67057-D385-1848-965D-C47719286B54}"/>
              </a:ext>
            </a:extLst>
          </p:cNvPr>
          <p:cNvSpPr txBox="1"/>
          <p:nvPr/>
        </p:nvSpPr>
        <p:spPr>
          <a:xfrm>
            <a:off x="5315752" y="6593155"/>
            <a:ext cx="7280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Perspectives on Prejudice</a:t>
            </a:r>
          </a:p>
        </p:txBody>
      </p:sp>
      <p:sp>
        <p:nvSpPr>
          <p:cNvPr id="238" name="TextBox 237">
            <a:extLst>
              <a:ext uri="{FF2B5EF4-FFF2-40B4-BE49-F238E27FC236}">
                <a16:creationId xmlns:a16="http://schemas.microsoft.com/office/drawing/2014/main" id="{90F89DA0-2693-2141-A547-F6B09C46D0BA}"/>
              </a:ext>
            </a:extLst>
          </p:cNvPr>
          <p:cNvSpPr txBox="1"/>
          <p:nvPr/>
        </p:nvSpPr>
        <p:spPr>
          <a:xfrm>
            <a:off x="3539855" y="7654934"/>
            <a:ext cx="8741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Transformative Journeys</a:t>
            </a:r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3508927" y="8520256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532662" y="8670022"/>
            <a:ext cx="62390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700" b="1" dirty="0">
                <a:latin typeface="Century Gothic" panose="020B0502020202020204" pitchFamily="34" charset="0"/>
              </a:rPr>
              <a:t>Journeys: Language over time</a:t>
            </a:r>
          </a:p>
        </p:txBody>
      </p:sp>
      <p:sp>
        <p:nvSpPr>
          <p:cNvPr id="261" name="Oval 26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5206497" y="8492772"/>
            <a:ext cx="723489" cy="720384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00" b="1" dirty="0">
              <a:solidFill>
                <a:schemeClr val="tx1"/>
              </a:solidFill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5322158" y="8646997"/>
            <a:ext cx="492165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00" b="1" dirty="0">
                <a:latin typeface="Century Gothic" panose="020B0502020202020204" pitchFamily="34" charset="0"/>
              </a:rPr>
              <a:t>YEAR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5347634" y="8706094"/>
            <a:ext cx="475003" cy="507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latin typeface="Century Gothic" panose="020B0502020202020204" pitchFamily="34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533795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2078</TotalTime>
  <Words>1071</Words>
  <Application>Microsoft Office PowerPoint</Application>
  <PresentationFormat>A4 Paper (210x297 mm)</PresentationFormat>
  <Paragraphs>142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Office Theme</vt:lpstr>
      <vt:lpstr>PowerPoint Presentation</vt:lpstr>
    </vt:vector>
  </TitlesOfParts>
  <Company>Wadebridge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Burrell, Grace</dc:creator>
  <cp:lastModifiedBy>Maria Driscoll</cp:lastModifiedBy>
  <cp:revision>323</cp:revision>
  <cp:lastPrinted>2019-12-02T15:04:20Z</cp:lastPrinted>
  <dcterms:created xsi:type="dcterms:W3CDTF">2019-10-28T16:02:33Z</dcterms:created>
  <dcterms:modified xsi:type="dcterms:W3CDTF">2022-01-19T11:04:29Z</dcterms:modified>
</cp:coreProperties>
</file>