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2B8E7-981A-88D8-2187-AC07A1301F08}" v="584" dt="2024-06-18T11:45:13.643"/>
    <p1510:client id="{860C50D7-5A66-E83D-CDE1-257022050448}" v="503" dt="2024-06-18T09:24:25.219"/>
    <p1510:client id="{E08858C8-AD8D-A960-1563-E8947A85EA8B}" v="157" dt="2024-06-19T13:30:02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9CC3E5-EA42-4393-A2C0-5192B91B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est Not applicable school in Suffolk - Churchill Special Free School">
            <a:extLst>
              <a:ext uri="{FF2B5EF4-FFF2-40B4-BE49-F238E27FC236}">
                <a16:creationId xmlns:a16="http://schemas.microsoft.com/office/drawing/2014/main" id="{BEBBFCE5-F719-572F-6C6C-2DEE3313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10" y="1342673"/>
            <a:ext cx="5448111" cy="1702534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8DBC8E-FBA7-466C-8D97-75B15FB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Churchill Special Free School by Schappit Ltd">
            <a:extLst>
              <a:ext uri="{FF2B5EF4-FFF2-40B4-BE49-F238E27FC236}">
                <a16:creationId xmlns:a16="http://schemas.microsoft.com/office/drawing/2014/main" id="{0FB9C1E9-9372-2AA8-9E88-E2EF76A5B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8" t="13255" r="5102" b="42940"/>
          <a:stretch/>
        </p:blipFill>
        <p:spPr>
          <a:xfrm>
            <a:off x="7019731" y="473338"/>
            <a:ext cx="3676552" cy="3439617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6FFF64E-1FE4-4AE0-9D62-567AA183C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C80E52D-DE5C-4267-9C99-8741F2E42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40D23-26D0-4CE3-80C9-E1B7A2455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705" y="5163352"/>
            <a:ext cx="10893095" cy="535304"/>
          </a:xfrm>
        </p:spPr>
        <p:txBody>
          <a:bodyPr>
            <a:normAutofit/>
          </a:bodyPr>
          <a:lstStyle/>
          <a:p>
            <a:r>
              <a:rPr lang="en-GB" dirty="0"/>
              <a:t>Annual General Meeting – 20</a:t>
            </a:r>
            <a:r>
              <a:rPr lang="en-GB" baseline="30000" dirty="0"/>
              <a:t>th</a:t>
            </a:r>
            <a:r>
              <a:rPr lang="en-GB" dirty="0"/>
              <a:t> June 2024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95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84468F2-F6AE-4F60-95FB-AEF4ECB3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A32504-D897-43E6-93AD-6DD6AB14C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5C4ABB57-196D-4F36-9C3F-C5B1C76F7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3972666-584E-4CDC-9B20-13CDAD501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197E5-21CF-4F74-A47D-9E324F8D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1241266"/>
            <a:ext cx="4089633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tx2"/>
                </a:solidFill>
              </a:rPr>
              <a:t>How were we elected?</a:t>
            </a: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853072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4" name="Picture 3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id="{98C2F0C5-4152-AE5E-961B-7D98498B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0" r="15329" b="-1"/>
          <a:stretch/>
        </p:blipFill>
        <p:spPr>
          <a:xfrm>
            <a:off x="2851015" y="-5477"/>
            <a:ext cx="3247855" cy="2967319"/>
          </a:xfrm>
          <a:prstGeom prst="rect">
            <a:avLst/>
          </a:prstGeom>
        </p:spPr>
      </p:pic>
      <p:pic>
        <p:nvPicPr>
          <p:cNvPr id="3" name="Picture 2" descr="A child standing in front of a door&#10;&#10;Description automatically generated">
            <a:extLst>
              <a:ext uri="{FF2B5EF4-FFF2-40B4-BE49-F238E27FC236}">
                <a16:creationId xmlns:a16="http://schemas.microsoft.com/office/drawing/2014/main" id="{9E6C0198-DC79-D1FF-3F7F-1F6D8D229A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26" r="-2" b="-2"/>
          <a:stretch/>
        </p:blipFill>
        <p:spPr>
          <a:xfrm>
            <a:off x="5040" y="-633"/>
            <a:ext cx="3007699" cy="2960090"/>
          </a:xfrm>
          <a:custGeom>
            <a:avLst/>
            <a:gdLst/>
            <a:ahLst/>
            <a:cxnLst/>
            <a:rect l="l" t="t" r="r" b="b"/>
            <a:pathLst>
              <a:path w="3291833" h="3011751">
                <a:moveTo>
                  <a:pt x="0" y="0"/>
                </a:moveTo>
                <a:lnTo>
                  <a:pt x="3291833" y="0"/>
                </a:lnTo>
                <a:lnTo>
                  <a:pt x="3291833" y="3011751"/>
                </a:lnTo>
                <a:lnTo>
                  <a:pt x="225659" y="3011751"/>
                </a:lnTo>
                <a:lnTo>
                  <a:pt x="213588" y="2933486"/>
                </a:lnTo>
                <a:lnTo>
                  <a:pt x="202297" y="2857210"/>
                </a:lnTo>
                <a:lnTo>
                  <a:pt x="190379" y="2766405"/>
                </a:lnTo>
                <a:lnTo>
                  <a:pt x="176108" y="2658649"/>
                </a:lnTo>
                <a:lnTo>
                  <a:pt x="161054" y="2539392"/>
                </a:lnTo>
                <a:lnTo>
                  <a:pt x="145215" y="2405001"/>
                </a:lnTo>
                <a:lnTo>
                  <a:pt x="128435" y="2258502"/>
                </a:lnTo>
                <a:lnTo>
                  <a:pt x="111655" y="2099290"/>
                </a:lnTo>
                <a:lnTo>
                  <a:pt x="94562" y="1929788"/>
                </a:lnTo>
                <a:lnTo>
                  <a:pt x="78723" y="1746967"/>
                </a:lnTo>
                <a:lnTo>
                  <a:pt x="63512" y="1555671"/>
                </a:lnTo>
                <a:lnTo>
                  <a:pt x="49711" y="1353478"/>
                </a:lnTo>
                <a:lnTo>
                  <a:pt x="36539" y="1142810"/>
                </a:lnTo>
                <a:lnTo>
                  <a:pt x="24150" y="923062"/>
                </a:lnTo>
                <a:lnTo>
                  <a:pt x="19759" y="810464"/>
                </a:lnTo>
                <a:lnTo>
                  <a:pt x="14897" y="695444"/>
                </a:lnTo>
                <a:lnTo>
                  <a:pt x="10350" y="578608"/>
                </a:lnTo>
                <a:lnTo>
                  <a:pt x="7370" y="461167"/>
                </a:lnTo>
                <a:lnTo>
                  <a:pt x="4704" y="341304"/>
                </a:lnTo>
                <a:lnTo>
                  <a:pt x="1881" y="220231"/>
                </a:lnTo>
                <a:lnTo>
                  <a:pt x="0" y="96736"/>
                </a:lnTo>
                <a:close/>
              </a:path>
            </a:pathLst>
          </a:custGeom>
        </p:spPr>
      </p:pic>
      <p:pic>
        <p:nvPicPr>
          <p:cNvPr id="8" name="Picture 7" descr="A child wearing purple glasses standing in front of a door&#10;&#10;Description automatically generated">
            <a:extLst>
              <a:ext uri="{FF2B5EF4-FFF2-40B4-BE49-F238E27FC236}">
                <a16:creationId xmlns:a16="http://schemas.microsoft.com/office/drawing/2014/main" id="{B8910C26-E5E2-5B51-E0DA-C6CFC6F89E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09" r="2310" b="-2"/>
          <a:stretch/>
        </p:blipFill>
        <p:spPr>
          <a:xfrm>
            <a:off x="5899016" y="-10046"/>
            <a:ext cx="2912059" cy="2960092"/>
          </a:xfrm>
          <a:prstGeom prst="rect">
            <a:avLst/>
          </a:prstGeom>
        </p:spPr>
      </p:pic>
      <p:pic>
        <p:nvPicPr>
          <p:cNvPr id="12" name="Picture 11" descr="A child standing in a doorway&#10;&#10;Description automatically generated">
            <a:extLst>
              <a:ext uri="{FF2B5EF4-FFF2-40B4-BE49-F238E27FC236}">
                <a16:creationId xmlns:a16="http://schemas.microsoft.com/office/drawing/2014/main" id="{4EAB84FC-213D-55A6-AF61-D026D8818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3035" y="-10332"/>
            <a:ext cx="3394131" cy="2952427"/>
          </a:xfrm>
          <a:prstGeom prst="rect">
            <a:avLst/>
          </a:prstGeom>
        </p:spPr>
      </p:pic>
      <p:pic>
        <p:nvPicPr>
          <p:cNvPr id="14" name="Picture 13" descr="A child standing in front of a door&#10;&#10;Description automatically generated">
            <a:extLst>
              <a:ext uri="{FF2B5EF4-FFF2-40B4-BE49-F238E27FC236}">
                <a16:creationId xmlns:a16="http://schemas.microsoft.com/office/drawing/2014/main" id="{9769BD9C-59B6-AAED-25BB-79A5828B93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2697" y="3567193"/>
            <a:ext cx="3277893" cy="2939510"/>
          </a:xfrm>
          <a:prstGeom prst="rect">
            <a:avLst/>
          </a:prstGeom>
        </p:spPr>
      </p:pic>
      <p:pic>
        <p:nvPicPr>
          <p:cNvPr id="16" name="Picture 15" descr="A child standing in front of a door&#10;&#10;Description automatically generated">
            <a:extLst>
              <a:ext uri="{FF2B5EF4-FFF2-40B4-BE49-F238E27FC236}">
                <a16:creationId xmlns:a16="http://schemas.microsoft.com/office/drawing/2014/main" id="{A4214F27-FD10-4834-703F-EAAA6F204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8190" y="3567194"/>
            <a:ext cx="3200400" cy="2952427"/>
          </a:xfrm>
          <a:prstGeom prst="rect">
            <a:avLst/>
          </a:prstGeom>
        </p:spPr>
      </p:pic>
      <p:pic>
        <p:nvPicPr>
          <p:cNvPr id="18" name="Picture 17" descr="Local councils | Electoral Commission">
            <a:extLst>
              <a:ext uri="{FF2B5EF4-FFF2-40B4-BE49-F238E27FC236}">
                <a16:creationId xmlns:a16="http://schemas.microsoft.com/office/drawing/2014/main" id="{ECEEA66E-0F7F-2C32-DC1E-E1DEE124E1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553" y="4581848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1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9079-7A3F-4CEC-A41F-34D1F9FF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82120"/>
            <a:ext cx="8761413" cy="1159932"/>
          </a:xfrm>
        </p:spPr>
        <p:txBody>
          <a:bodyPr/>
          <a:lstStyle/>
          <a:p>
            <a:r>
              <a:rPr lang="en-GB" b="1" dirty="0">
                <a:latin typeface="Calibri"/>
                <a:cs typeface="Calibri"/>
              </a:rPr>
              <a:t>How has the Churchill parliament changed the school uniform?</a:t>
            </a:r>
          </a:p>
        </p:txBody>
      </p:sp>
      <p:pic>
        <p:nvPicPr>
          <p:cNvPr id="5" name="Picture 4" descr="Davison CE High School Pleated Skirt">
            <a:extLst>
              <a:ext uri="{FF2B5EF4-FFF2-40B4-BE49-F238E27FC236}">
                <a16:creationId xmlns:a16="http://schemas.microsoft.com/office/drawing/2014/main" id="{2103A3FE-57CD-4398-961B-3CE202B2F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072" t="-12681" r="-26758" b="-6857"/>
          <a:stretch/>
        </p:blipFill>
        <p:spPr>
          <a:xfrm>
            <a:off x="6745357" y="2090078"/>
            <a:ext cx="3972973" cy="4616679"/>
          </a:xfrm>
          <a:prstGeom prst="rect">
            <a:avLst/>
          </a:prstGeom>
        </p:spPr>
      </p:pic>
      <p:pic>
        <p:nvPicPr>
          <p:cNvPr id="7" name="Picture 6" descr="A pair of blue shorts&#10;&#10;Description automatically generated">
            <a:extLst>
              <a:ext uri="{FF2B5EF4-FFF2-40B4-BE49-F238E27FC236}">
                <a16:creationId xmlns:a16="http://schemas.microsoft.com/office/drawing/2014/main" id="{CCD8C029-D55C-9544-9F81-48E341CD9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263" y="2087217"/>
            <a:ext cx="3225823" cy="42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0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C6284-CB9F-4677-A65A-D03D2E04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870" y="973668"/>
            <a:ext cx="3613803" cy="1691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How has the Churchill parliament changed the Lunchtime Rota?</a:t>
            </a:r>
            <a:endParaRPr lang="en-US" sz="2800" b="1" i="0" kern="1200" dirty="0">
              <a:solidFill>
                <a:srgbClr val="EBEBEB"/>
              </a:solidFill>
              <a:latin typeface="+mj-lt"/>
            </a:endParaRPr>
          </a:p>
        </p:txBody>
      </p:sp>
      <p:pic>
        <p:nvPicPr>
          <p:cNvPr id="5" name="Content Placeholder 4" descr="A white paper with black text on it&#10;&#10;Description automatically generated">
            <a:extLst>
              <a:ext uri="{FF2B5EF4-FFF2-40B4-BE49-F238E27FC236}">
                <a16:creationId xmlns:a16="http://schemas.microsoft.com/office/drawing/2014/main" id="{08C1B17A-7FB5-FAB1-E2AB-FC7659740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3" t="-1306" r="21127" b="-1881"/>
          <a:stretch/>
        </p:blipFill>
        <p:spPr>
          <a:xfrm rot="5400000">
            <a:off x="5765124" y="836571"/>
            <a:ext cx="5250498" cy="518485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73C7D-CD3B-7C4D-C0DA-E7693A19AAD4}"/>
              </a:ext>
            </a:extLst>
          </p:cNvPr>
          <p:cNvSpPr txBox="1"/>
          <p:nvPr/>
        </p:nvSpPr>
        <p:spPr>
          <a:xfrm>
            <a:off x="1064548" y="3079062"/>
            <a:ext cx="3133726" cy="38989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Monday: Football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Tuesday: Basketball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Wednesday: Hockey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Thursday: </a:t>
            </a:r>
            <a:r>
              <a:rPr lang="en-US">
                <a:solidFill>
                  <a:srgbClr val="FFFFFF"/>
                </a:solidFill>
              </a:rPr>
              <a:t>Roundnet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Friday: Netball</a:t>
            </a:r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7162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EAF60-88EB-4E71-AE39-AC7A981D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1" dirty="0"/>
              <a:t>How has the Churchill parliament changed the school environment?</a:t>
            </a:r>
          </a:p>
        </p:txBody>
      </p:sp>
      <p:pic>
        <p:nvPicPr>
          <p:cNvPr id="4" name="Picture 3" descr="A door handle and lock&#10;&#10;Description automatically generated">
            <a:extLst>
              <a:ext uri="{FF2B5EF4-FFF2-40B4-BE49-F238E27FC236}">
                <a16:creationId xmlns:a16="http://schemas.microsoft.com/office/drawing/2014/main" id="{AC955507-F902-1297-C0C1-569D09DE4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3" b="-2"/>
          <a:stretch/>
        </p:blipFill>
        <p:spPr>
          <a:xfrm rot="5400000">
            <a:off x="560916" y="1661911"/>
            <a:ext cx="4628758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35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2D23B-0077-4DA5-A870-4AACD5D8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EBEBEB"/>
                </a:solidFill>
                <a:latin typeface="Calibri"/>
                <a:cs typeface="Calibri"/>
              </a:rPr>
              <a:t>How has the Churchill parliament changed the enrichment opportunities?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" name="Picture 3" descr="A white paper with black text on it&#10;&#10;Description automatically generated">
            <a:extLst>
              <a:ext uri="{FF2B5EF4-FFF2-40B4-BE49-F238E27FC236}">
                <a16:creationId xmlns:a16="http://schemas.microsoft.com/office/drawing/2014/main" id="{FD16AB6C-E794-05F0-EB19-1A9C5EE99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30673" y="1375131"/>
            <a:ext cx="5500422" cy="41253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004C-C58B-4B61-95DF-AE9282B2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174320"/>
            <a:ext cx="6072776" cy="3811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FFFF"/>
                </a:solidFill>
              </a:rPr>
              <a:t>Wednesday: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Cooking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Sign Language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Summer Sports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Warhammer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Outdoor Exploration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Reading and Creative Writing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Independent 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84F8D-ADDF-72F0-4DE4-5C2680E6F7D3}"/>
              </a:ext>
            </a:extLst>
          </p:cNvPr>
          <p:cNvSpPr txBox="1"/>
          <p:nvPr/>
        </p:nvSpPr>
        <p:spPr>
          <a:xfrm>
            <a:off x="3932627" y="2469329"/>
            <a:ext cx="3209007" cy="35137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</a:pPr>
            <a:r>
              <a:rPr lang="en-GB" b="1" dirty="0"/>
              <a:t>Thursday: </a:t>
            </a:r>
            <a:endParaRPr lang="en-GB" sz="1400" dirty="0"/>
          </a:p>
          <a:p>
            <a:pPr>
              <a:spcBef>
                <a:spcPts val="1000"/>
              </a:spcBef>
            </a:pPr>
            <a:r>
              <a:rPr lang="en-GB" sz="1600" dirty="0"/>
              <a:t>Football</a:t>
            </a:r>
          </a:p>
          <a:p>
            <a:pPr>
              <a:spcBef>
                <a:spcPts val="1000"/>
              </a:spcBef>
            </a:pPr>
            <a:r>
              <a:rPr lang="en-GB" sz="1600" dirty="0"/>
              <a:t>Scratch and Coding</a:t>
            </a:r>
          </a:p>
          <a:p>
            <a:pPr>
              <a:spcBef>
                <a:spcPts val="1000"/>
              </a:spcBef>
            </a:pPr>
            <a:r>
              <a:rPr lang="en-GB" sz="1600" dirty="0"/>
              <a:t>Art</a:t>
            </a:r>
          </a:p>
          <a:p>
            <a:pPr>
              <a:spcBef>
                <a:spcPts val="1000"/>
              </a:spcBef>
            </a:pPr>
            <a:r>
              <a:rPr lang="en-GB" sz="1600" dirty="0"/>
              <a:t>Duolingo</a:t>
            </a:r>
          </a:p>
          <a:p>
            <a:pPr>
              <a:spcBef>
                <a:spcPts val="1000"/>
              </a:spcBef>
            </a:pPr>
            <a:r>
              <a:rPr lang="en-GB" sz="1600" dirty="0"/>
              <a:t>Gardening</a:t>
            </a:r>
          </a:p>
          <a:p>
            <a:pPr>
              <a:spcBef>
                <a:spcPts val="1000"/>
              </a:spcBef>
            </a:pPr>
            <a:r>
              <a:rPr lang="en-GB" sz="1600" dirty="0"/>
              <a:t>Chess/Board Games and Lego</a:t>
            </a:r>
          </a:p>
          <a:p>
            <a:pPr>
              <a:spcBef>
                <a:spcPts val="1000"/>
              </a:spcBef>
            </a:pPr>
            <a:r>
              <a:rPr lang="en-GB" sz="1600" dirty="0"/>
              <a:t>Independent Study</a:t>
            </a:r>
            <a:endParaRPr lang="en-US" sz="16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93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D96C-8348-40DB-B6D6-38054AB7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1053915"/>
          </a:xfrm>
        </p:spPr>
        <p:txBody>
          <a:bodyPr/>
          <a:lstStyle/>
          <a:p>
            <a:r>
              <a:rPr lang="en-GB" b="1" dirty="0">
                <a:latin typeface="Calibri"/>
                <a:cs typeface="Calibri"/>
              </a:rPr>
              <a:t>How do we represent the school values?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5C892-2CFB-4BA1-B4ED-785BFCD9C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72804"/>
            <a:ext cx="8825659" cy="3416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 dirty="0">
                <a:latin typeface="Calibri"/>
                <a:ea typeface="Calibri"/>
                <a:cs typeface="Calibri"/>
              </a:rPr>
              <a:t>Responsibility – JH - It has taught us to be responsible by taking points and views from the members of our class and sharing them in parliament meetings.</a:t>
            </a:r>
            <a:endParaRPr lang="en-GB" sz="22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n-GB" sz="2200" dirty="0">
                <a:latin typeface="Calibri"/>
                <a:ea typeface="Calibri"/>
                <a:cs typeface="Calibri"/>
              </a:rPr>
              <a:t>Respect – HS - Parliament has taught us to listen and respect people's views even if you don't necessarily agree with them.</a:t>
            </a:r>
          </a:p>
          <a:p>
            <a:r>
              <a:rPr lang="en-GB" sz="2200" dirty="0">
                <a:latin typeface="Calibri"/>
                <a:ea typeface="Calibri"/>
                <a:cs typeface="Calibri"/>
              </a:rPr>
              <a:t>Resilience – IP – Parliament has taught us to be resilient and not to be afraid to be bold and put ourselves out there.</a:t>
            </a:r>
            <a:endParaRPr lang="en-GB" sz="22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n-GB" sz="2200" dirty="0">
                <a:latin typeface="Calibri"/>
                <a:ea typeface="Calibri"/>
                <a:cs typeface="Calibri"/>
              </a:rPr>
              <a:t>Courage – CD - Parliament has taught us not to give up when putting our points of views across.</a:t>
            </a:r>
            <a:endParaRPr lang="en-GB" sz="22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n-GB" sz="2200" dirty="0">
                <a:latin typeface="Calibri"/>
                <a:ea typeface="Calibri"/>
                <a:cs typeface="Calibri"/>
              </a:rPr>
              <a:t>Compassion – SK - Churchill Parliament has given us a sense of compassion for our fellow pupils and staff while also bringing the school together as a community.</a:t>
            </a:r>
            <a:endParaRPr lang="en-GB" sz="22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45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52</TotalTime>
  <Words>266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 Boardroom</vt:lpstr>
      <vt:lpstr>PowerPoint Presentation</vt:lpstr>
      <vt:lpstr>How were we elected?</vt:lpstr>
      <vt:lpstr>How has the Churchill parliament changed the school uniform?</vt:lpstr>
      <vt:lpstr>How has the Churchill parliament changed the Lunchtime Rota?</vt:lpstr>
      <vt:lpstr>How has the Churchill parliament changed the school environment?</vt:lpstr>
      <vt:lpstr>How has the Churchill parliament changed the enrichment opportunities?</vt:lpstr>
      <vt:lpstr>How do we represent the school values?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and photo from front of the school</dc:title>
  <dc:creator>Chris Komodromos</dc:creator>
  <cp:lastModifiedBy>Chris Komodromos</cp:lastModifiedBy>
  <cp:revision>329</cp:revision>
  <dcterms:created xsi:type="dcterms:W3CDTF">2024-06-13T11:15:40Z</dcterms:created>
  <dcterms:modified xsi:type="dcterms:W3CDTF">2024-06-24T07:41:51Z</dcterms:modified>
</cp:coreProperties>
</file>