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10691813" cy="151193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05BA6"/>
    <a:srgbClr val="D7D7D7"/>
    <a:srgbClr val="D8D8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04" autoAdjust="0"/>
    <p:restoredTop sz="94660"/>
  </p:normalViewPr>
  <p:slideViewPr>
    <p:cSldViewPr snapToGrid="0">
      <p:cViewPr>
        <p:scale>
          <a:sx n="60" d="100"/>
          <a:sy n="60" d="100"/>
        </p:scale>
        <p:origin x="1380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irsty Webb" userId="d6ad0b69-b647-4eec-b20e-39a90c869ff6" providerId="ADAL" clId="{02572961-56BA-43E7-A112-B531533D6A91}"/>
    <pc:docChg chg="modSld">
      <pc:chgData name="Kirsty Webb" userId="d6ad0b69-b647-4eec-b20e-39a90c869ff6" providerId="ADAL" clId="{02572961-56BA-43E7-A112-B531533D6A91}" dt="2025-10-14T20:37:01.817" v="3" actId="1076"/>
      <pc:docMkLst>
        <pc:docMk/>
      </pc:docMkLst>
      <pc:sldChg chg="modSp mod">
        <pc:chgData name="Kirsty Webb" userId="d6ad0b69-b647-4eec-b20e-39a90c869ff6" providerId="ADAL" clId="{02572961-56BA-43E7-A112-B531533D6A91}" dt="2025-10-14T20:37:01.817" v="3" actId="1076"/>
        <pc:sldMkLst>
          <pc:docMk/>
          <pc:sldMk cId="616789543" sldId="257"/>
        </pc:sldMkLst>
        <pc:spChg chg="mod">
          <ac:chgData name="Kirsty Webb" userId="d6ad0b69-b647-4eec-b20e-39a90c869ff6" providerId="ADAL" clId="{02572961-56BA-43E7-A112-B531533D6A91}" dt="2025-10-14T20:36:49.913" v="0" actId="1076"/>
          <ac:spMkLst>
            <pc:docMk/>
            <pc:sldMk cId="616789543" sldId="257"/>
            <ac:spMk id="3" creationId="{103CB366-B64C-7308-245E-CD4B2CF913F5}"/>
          </ac:spMkLst>
        </pc:spChg>
        <pc:spChg chg="mod">
          <ac:chgData name="Kirsty Webb" userId="d6ad0b69-b647-4eec-b20e-39a90c869ff6" providerId="ADAL" clId="{02572961-56BA-43E7-A112-B531533D6A91}" dt="2025-10-14T20:36:56.490" v="2" actId="1076"/>
          <ac:spMkLst>
            <pc:docMk/>
            <pc:sldMk cId="616789543" sldId="257"/>
            <ac:spMk id="26" creationId="{713DA129-A307-9130-2A46-4F7B215AD451}"/>
          </ac:spMkLst>
        </pc:spChg>
        <pc:spChg chg="mod">
          <ac:chgData name="Kirsty Webb" userId="d6ad0b69-b647-4eec-b20e-39a90c869ff6" providerId="ADAL" clId="{02572961-56BA-43E7-A112-B531533D6A91}" dt="2025-10-14T20:37:01.817" v="3" actId="1076"/>
          <ac:spMkLst>
            <pc:docMk/>
            <pc:sldMk cId="616789543" sldId="257"/>
            <ac:spMk id="28" creationId="{6FC4D106-4161-D6B2-A5FC-293E52B6E2B2}"/>
          </ac:spMkLst>
        </pc:spChg>
        <pc:spChg chg="mod">
          <ac:chgData name="Kirsty Webb" userId="d6ad0b69-b647-4eec-b20e-39a90c869ff6" providerId="ADAL" clId="{02572961-56BA-43E7-A112-B531533D6A91}" dt="2025-10-14T20:36:53.975" v="1" actId="1076"/>
          <ac:spMkLst>
            <pc:docMk/>
            <pc:sldMk cId="616789543" sldId="257"/>
            <ac:spMk id="136" creationId="{71C04C60-C431-960E-5489-2D22BD540EA8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2474395"/>
            <a:ext cx="9088041" cy="5263774"/>
          </a:xfrm>
        </p:spPr>
        <p:txBody>
          <a:bodyPr anchor="b"/>
          <a:lstStyle>
            <a:lvl1pPr algn="ctr">
              <a:defRPr sz="701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7941160"/>
            <a:ext cx="8018860" cy="3650342"/>
          </a:xfrm>
        </p:spPr>
        <p:txBody>
          <a:bodyPr/>
          <a:lstStyle>
            <a:lvl1pPr marL="0" indent="0" algn="ctr">
              <a:buNone/>
              <a:defRPr sz="2806"/>
            </a:lvl1pPr>
            <a:lvl2pPr marL="534604" indent="0" algn="ctr">
              <a:buNone/>
              <a:defRPr sz="2339"/>
            </a:lvl2pPr>
            <a:lvl3pPr marL="1069208" indent="0" algn="ctr">
              <a:buNone/>
              <a:defRPr sz="2105"/>
            </a:lvl3pPr>
            <a:lvl4pPr marL="1603812" indent="0" algn="ctr">
              <a:buNone/>
              <a:defRPr sz="1871"/>
            </a:lvl4pPr>
            <a:lvl5pPr marL="2138416" indent="0" algn="ctr">
              <a:buNone/>
              <a:defRPr sz="1871"/>
            </a:lvl5pPr>
            <a:lvl6pPr marL="2673020" indent="0" algn="ctr">
              <a:buNone/>
              <a:defRPr sz="1871"/>
            </a:lvl6pPr>
            <a:lvl7pPr marL="3207624" indent="0" algn="ctr">
              <a:buNone/>
              <a:defRPr sz="1871"/>
            </a:lvl7pPr>
            <a:lvl8pPr marL="3742228" indent="0" algn="ctr">
              <a:buNone/>
              <a:defRPr sz="1871"/>
            </a:lvl8pPr>
            <a:lvl9pPr marL="4276832" indent="0" algn="ctr">
              <a:buNone/>
              <a:defRPr sz="1871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8174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4389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804966"/>
            <a:ext cx="2305422" cy="128129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804966"/>
            <a:ext cx="6782619" cy="128129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0340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5222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3769342"/>
            <a:ext cx="9221689" cy="6289229"/>
          </a:xfrm>
        </p:spPr>
        <p:txBody>
          <a:bodyPr anchor="b"/>
          <a:lstStyle>
            <a:lvl1pPr>
              <a:defRPr sz="701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10118069"/>
            <a:ext cx="9221689" cy="3307357"/>
          </a:xfrm>
        </p:spPr>
        <p:txBody>
          <a:bodyPr/>
          <a:lstStyle>
            <a:lvl1pPr marL="0" indent="0">
              <a:buNone/>
              <a:defRPr sz="2806">
                <a:solidFill>
                  <a:schemeClr val="tx1"/>
                </a:solidFill>
              </a:defRPr>
            </a:lvl1pPr>
            <a:lvl2pPr marL="534604" indent="0">
              <a:buNone/>
              <a:defRPr sz="2339">
                <a:solidFill>
                  <a:schemeClr val="tx1">
                    <a:tint val="75000"/>
                  </a:schemeClr>
                </a:solidFill>
              </a:defRPr>
            </a:lvl2pPr>
            <a:lvl3pPr marL="1069208" indent="0">
              <a:buNone/>
              <a:defRPr sz="2105">
                <a:solidFill>
                  <a:schemeClr val="tx1">
                    <a:tint val="75000"/>
                  </a:schemeClr>
                </a:solidFill>
              </a:defRPr>
            </a:lvl3pPr>
            <a:lvl4pPr marL="160381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4pPr>
            <a:lvl5pPr marL="2138416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5pPr>
            <a:lvl6pPr marL="2673020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6pPr>
            <a:lvl7pPr marL="3207624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7pPr>
            <a:lvl8pPr marL="3742228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8pPr>
            <a:lvl9pPr marL="427683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5672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4024827"/>
            <a:ext cx="4544021" cy="9593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4024827"/>
            <a:ext cx="4544021" cy="9593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052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804969"/>
            <a:ext cx="9221689" cy="292237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3706342"/>
            <a:ext cx="4523137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5522763"/>
            <a:ext cx="4523137" cy="81231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3706342"/>
            <a:ext cx="4545413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5522763"/>
            <a:ext cx="4545413" cy="81231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68443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8588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0097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2176910"/>
            <a:ext cx="5412730" cy="10744538"/>
          </a:xfrm>
        </p:spPr>
        <p:txBody>
          <a:bodyPr/>
          <a:lstStyle>
            <a:lvl1pPr>
              <a:defRPr sz="3742"/>
            </a:lvl1pPr>
            <a:lvl2pPr>
              <a:defRPr sz="3274"/>
            </a:lvl2pPr>
            <a:lvl3pPr>
              <a:defRPr sz="2806"/>
            </a:lvl3pPr>
            <a:lvl4pPr>
              <a:defRPr sz="2339"/>
            </a:lvl4pPr>
            <a:lvl5pPr>
              <a:defRPr sz="2339"/>
            </a:lvl5pPr>
            <a:lvl6pPr>
              <a:defRPr sz="2339"/>
            </a:lvl6pPr>
            <a:lvl7pPr>
              <a:defRPr sz="2339"/>
            </a:lvl7pPr>
            <a:lvl8pPr>
              <a:defRPr sz="2339"/>
            </a:lvl8pPr>
            <a:lvl9pPr>
              <a:defRPr sz="23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4079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2176910"/>
            <a:ext cx="5412730" cy="10744538"/>
          </a:xfrm>
        </p:spPr>
        <p:txBody>
          <a:bodyPr anchor="t"/>
          <a:lstStyle>
            <a:lvl1pPr marL="0" indent="0">
              <a:buNone/>
              <a:defRPr sz="3742"/>
            </a:lvl1pPr>
            <a:lvl2pPr marL="534604" indent="0">
              <a:buNone/>
              <a:defRPr sz="3274"/>
            </a:lvl2pPr>
            <a:lvl3pPr marL="1069208" indent="0">
              <a:buNone/>
              <a:defRPr sz="2806"/>
            </a:lvl3pPr>
            <a:lvl4pPr marL="1603812" indent="0">
              <a:buNone/>
              <a:defRPr sz="2339"/>
            </a:lvl4pPr>
            <a:lvl5pPr marL="2138416" indent="0">
              <a:buNone/>
              <a:defRPr sz="2339"/>
            </a:lvl5pPr>
            <a:lvl6pPr marL="2673020" indent="0">
              <a:buNone/>
              <a:defRPr sz="2339"/>
            </a:lvl6pPr>
            <a:lvl7pPr marL="3207624" indent="0">
              <a:buNone/>
              <a:defRPr sz="2339"/>
            </a:lvl7pPr>
            <a:lvl8pPr marL="3742228" indent="0">
              <a:buNone/>
              <a:defRPr sz="2339"/>
            </a:lvl8pPr>
            <a:lvl9pPr marL="4276832" indent="0">
              <a:buNone/>
              <a:defRPr sz="2339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6359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804969"/>
            <a:ext cx="9221689" cy="2922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4024827"/>
            <a:ext cx="9221689" cy="9593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431BAE-6E1F-4CD7-9A1D-6183FC94DDC3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14013401"/>
            <a:ext cx="3608487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6849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69208" rtl="0" eaLnBrk="1" latinLnBrk="0" hangingPunct="1">
        <a:lnSpc>
          <a:spcPct val="90000"/>
        </a:lnSpc>
        <a:spcBef>
          <a:spcPct val="0"/>
        </a:spcBef>
        <a:buNone/>
        <a:defRPr sz="51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7302" indent="-267302" algn="l" defTabSz="1069208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3274" kern="1200">
          <a:solidFill>
            <a:schemeClr val="tx1"/>
          </a:solidFill>
          <a:latin typeface="+mn-lt"/>
          <a:ea typeface="+mn-ea"/>
          <a:cs typeface="+mn-cs"/>
        </a:defRPr>
      </a:lvl1pPr>
      <a:lvl2pPr marL="80190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33651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339" kern="1200">
          <a:solidFill>
            <a:schemeClr val="tx1"/>
          </a:solidFill>
          <a:latin typeface="+mn-lt"/>
          <a:ea typeface="+mn-ea"/>
          <a:cs typeface="+mn-cs"/>
        </a:defRPr>
      </a:lvl3pPr>
      <a:lvl4pPr marL="187111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405718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940322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47492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400953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54413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1pPr>
      <a:lvl2pPr marL="53460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6920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3pPr>
      <a:lvl4pPr marL="160381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138416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20762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374222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27683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103CB366-B64C-7308-245E-CD4B2CF913F5}"/>
              </a:ext>
            </a:extLst>
          </p:cNvPr>
          <p:cNvSpPr/>
          <p:nvPr/>
        </p:nvSpPr>
        <p:spPr>
          <a:xfrm>
            <a:off x="76663" y="10129478"/>
            <a:ext cx="1473200" cy="81280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Class 2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95EBBD8E-B5BF-E90B-3518-EDF4DF74A3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8379618"/>
              </p:ext>
            </p:extLst>
          </p:nvPr>
        </p:nvGraphicFramePr>
        <p:xfrm>
          <a:off x="1446287" y="13651889"/>
          <a:ext cx="7127876" cy="518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8268">
                  <a:extLst>
                    <a:ext uri="{9D8B030D-6E8A-4147-A177-3AD203B41FA5}">
                      <a16:colId xmlns:a16="http://schemas.microsoft.com/office/drawing/2014/main" val="2493678445"/>
                    </a:ext>
                  </a:extLst>
                </a:gridCol>
                <a:gridCol w="1212095">
                  <a:extLst>
                    <a:ext uri="{9D8B030D-6E8A-4147-A177-3AD203B41FA5}">
                      <a16:colId xmlns:a16="http://schemas.microsoft.com/office/drawing/2014/main" val="863280669"/>
                    </a:ext>
                  </a:extLst>
                </a:gridCol>
                <a:gridCol w="1095375">
                  <a:extLst>
                    <a:ext uri="{9D8B030D-6E8A-4147-A177-3AD203B41FA5}">
                      <a16:colId xmlns:a16="http://schemas.microsoft.com/office/drawing/2014/main" val="482605309"/>
                    </a:ext>
                  </a:extLst>
                </a:gridCol>
                <a:gridCol w="1247775">
                  <a:extLst>
                    <a:ext uri="{9D8B030D-6E8A-4147-A177-3AD203B41FA5}">
                      <a16:colId xmlns:a16="http://schemas.microsoft.com/office/drawing/2014/main" val="1852837513"/>
                    </a:ext>
                  </a:extLst>
                </a:gridCol>
                <a:gridCol w="1133475">
                  <a:extLst>
                    <a:ext uri="{9D8B030D-6E8A-4147-A177-3AD203B41FA5}">
                      <a16:colId xmlns:a16="http://schemas.microsoft.com/office/drawing/2014/main" val="1989715573"/>
                    </a:ext>
                  </a:extLst>
                </a:gridCol>
                <a:gridCol w="1420888">
                  <a:extLst>
                    <a:ext uri="{9D8B030D-6E8A-4147-A177-3AD203B41FA5}">
                      <a16:colId xmlns:a16="http://schemas.microsoft.com/office/drawing/2014/main" val="243153401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Changing me 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Relationships 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Healthy me 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Dreams and goals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Celebrating difference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Being me in my world 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5844512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53000830-E6E1-2423-FA97-036AEB0A39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6894229"/>
              </p:ext>
            </p:extLst>
          </p:nvPr>
        </p:nvGraphicFramePr>
        <p:xfrm>
          <a:off x="1485243" y="11193985"/>
          <a:ext cx="7196337" cy="518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38957">
                  <a:extLst>
                    <a:ext uri="{9D8B030D-6E8A-4147-A177-3AD203B41FA5}">
                      <a16:colId xmlns:a16="http://schemas.microsoft.com/office/drawing/2014/main" val="2493678445"/>
                    </a:ext>
                  </a:extLst>
                </a:gridCol>
                <a:gridCol w="1304925">
                  <a:extLst>
                    <a:ext uri="{9D8B030D-6E8A-4147-A177-3AD203B41FA5}">
                      <a16:colId xmlns:a16="http://schemas.microsoft.com/office/drawing/2014/main" val="863280669"/>
                    </a:ext>
                  </a:extLst>
                </a:gridCol>
                <a:gridCol w="1114425">
                  <a:extLst>
                    <a:ext uri="{9D8B030D-6E8A-4147-A177-3AD203B41FA5}">
                      <a16:colId xmlns:a16="http://schemas.microsoft.com/office/drawing/2014/main" val="750667422"/>
                    </a:ext>
                  </a:extLst>
                </a:gridCol>
                <a:gridCol w="866775">
                  <a:extLst>
                    <a:ext uri="{9D8B030D-6E8A-4147-A177-3AD203B41FA5}">
                      <a16:colId xmlns:a16="http://schemas.microsoft.com/office/drawing/2014/main" val="482605309"/>
                    </a:ext>
                  </a:extLst>
                </a:gridCol>
                <a:gridCol w="1243207">
                  <a:extLst>
                    <a:ext uri="{9D8B030D-6E8A-4147-A177-3AD203B41FA5}">
                      <a16:colId xmlns:a16="http://schemas.microsoft.com/office/drawing/2014/main" val="1852837513"/>
                    </a:ext>
                  </a:extLst>
                </a:gridCol>
                <a:gridCol w="1028048">
                  <a:extLst>
                    <a:ext uri="{9D8B030D-6E8A-4147-A177-3AD203B41FA5}">
                      <a16:colId xmlns:a16="http://schemas.microsoft.com/office/drawing/2014/main" val="243153401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Being me in my world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Celebrating difference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Dreams and goals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Healthy me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  <a:cs typeface="Times New Roman" panose="02020603050405020304" pitchFamily="18" charset="0"/>
                        </a:rPr>
                        <a:t>Relationships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  <a:cs typeface="Times New Roman" panose="02020603050405020304" pitchFamily="18" charset="0"/>
                        </a:rPr>
                        <a:t>Changing me 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5844512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4D57F787-7F8E-547C-E931-B5D4562238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0812156"/>
              </p:ext>
            </p:extLst>
          </p:nvPr>
        </p:nvGraphicFramePr>
        <p:xfrm>
          <a:off x="1451751" y="8842260"/>
          <a:ext cx="7366618" cy="67101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34274">
                  <a:extLst>
                    <a:ext uri="{9D8B030D-6E8A-4147-A177-3AD203B41FA5}">
                      <a16:colId xmlns:a16="http://schemas.microsoft.com/office/drawing/2014/main" val="2493678445"/>
                    </a:ext>
                  </a:extLst>
                </a:gridCol>
                <a:gridCol w="1304925">
                  <a:extLst>
                    <a:ext uri="{9D8B030D-6E8A-4147-A177-3AD203B41FA5}">
                      <a16:colId xmlns:a16="http://schemas.microsoft.com/office/drawing/2014/main" val="863280669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482605309"/>
                    </a:ext>
                  </a:extLst>
                </a:gridCol>
                <a:gridCol w="1266825">
                  <a:extLst>
                    <a:ext uri="{9D8B030D-6E8A-4147-A177-3AD203B41FA5}">
                      <a16:colId xmlns:a16="http://schemas.microsoft.com/office/drawing/2014/main" val="1852837513"/>
                    </a:ext>
                  </a:extLst>
                </a:gridCol>
                <a:gridCol w="1381125">
                  <a:extLst>
                    <a:ext uri="{9D8B030D-6E8A-4147-A177-3AD203B41FA5}">
                      <a16:colId xmlns:a16="http://schemas.microsoft.com/office/drawing/2014/main" val="1989715573"/>
                    </a:ext>
                  </a:extLst>
                </a:gridCol>
                <a:gridCol w="1236469">
                  <a:extLst>
                    <a:ext uri="{9D8B030D-6E8A-4147-A177-3AD203B41FA5}">
                      <a16:colId xmlns:a16="http://schemas.microsoft.com/office/drawing/2014/main" val="2431534010"/>
                    </a:ext>
                  </a:extLst>
                </a:gridCol>
              </a:tblGrid>
              <a:tr h="67101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Changing me 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Relationships 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Healthy me 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Dreams and goals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Celebrating difference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Being me in my world 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5844512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1959BA8A-7FA0-D6DF-A0BC-21F433F98B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2523668"/>
              </p:ext>
            </p:extLst>
          </p:nvPr>
        </p:nvGraphicFramePr>
        <p:xfrm>
          <a:off x="1473201" y="12278920"/>
          <a:ext cx="990006" cy="8244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90006">
                  <a:extLst>
                    <a:ext uri="{9D8B030D-6E8A-4147-A177-3AD203B41FA5}">
                      <a16:colId xmlns:a16="http://schemas.microsoft.com/office/drawing/2014/main" val="2743256655"/>
                    </a:ext>
                  </a:extLst>
                </a:gridCol>
              </a:tblGrid>
              <a:tr h="35692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3426028"/>
                  </a:ext>
                </a:extLst>
              </a:tr>
              <a:tr h="36169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2795249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9631EF7F-1BEB-4724-B169-8EFCA09840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6353430"/>
              </p:ext>
            </p:extLst>
          </p:nvPr>
        </p:nvGraphicFramePr>
        <p:xfrm>
          <a:off x="1516454" y="4650749"/>
          <a:ext cx="7127876" cy="731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60071">
                  <a:extLst>
                    <a:ext uri="{9D8B030D-6E8A-4147-A177-3AD203B41FA5}">
                      <a16:colId xmlns:a16="http://schemas.microsoft.com/office/drawing/2014/main" val="2493678445"/>
                    </a:ext>
                  </a:extLst>
                </a:gridCol>
                <a:gridCol w="1152525">
                  <a:extLst>
                    <a:ext uri="{9D8B030D-6E8A-4147-A177-3AD203B41FA5}">
                      <a16:colId xmlns:a16="http://schemas.microsoft.com/office/drawing/2014/main" val="863280669"/>
                    </a:ext>
                  </a:extLst>
                </a:gridCol>
                <a:gridCol w="1114425">
                  <a:extLst>
                    <a:ext uri="{9D8B030D-6E8A-4147-A177-3AD203B41FA5}">
                      <a16:colId xmlns:a16="http://schemas.microsoft.com/office/drawing/2014/main" val="482605309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1852837513"/>
                    </a:ext>
                  </a:extLst>
                </a:gridCol>
                <a:gridCol w="1085850">
                  <a:extLst>
                    <a:ext uri="{9D8B030D-6E8A-4147-A177-3AD203B41FA5}">
                      <a16:colId xmlns:a16="http://schemas.microsoft.com/office/drawing/2014/main" val="1989715573"/>
                    </a:ext>
                  </a:extLst>
                </a:gridCol>
                <a:gridCol w="1243405">
                  <a:extLst>
                    <a:ext uri="{9D8B030D-6E8A-4147-A177-3AD203B41FA5}">
                      <a16:colId xmlns:a16="http://schemas.microsoft.com/office/drawing/2014/main" val="243153401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Changing me 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Relationships 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Healthy me 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Dreams and goals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6920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Celebrating difference</a:t>
                      </a:r>
                    </a:p>
                    <a:p>
                      <a:pPr algn="ctr"/>
                      <a:r>
                        <a:rPr lang="en-US" sz="1400" dirty="0"/>
                        <a:t> 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Being me in my world 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5844512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E8AED875-95C3-991E-1C49-FFFED1568A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8758877"/>
              </p:ext>
            </p:extLst>
          </p:nvPr>
        </p:nvGraphicFramePr>
        <p:xfrm>
          <a:off x="1516454" y="6712626"/>
          <a:ext cx="7334649" cy="518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40394">
                  <a:extLst>
                    <a:ext uri="{9D8B030D-6E8A-4147-A177-3AD203B41FA5}">
                      <a16:colId xmlns:a16="http://schemas.microsoft.com/office/drawing/2014/main" val="2493678445"/>
                    </a:ext>
                  </a:extLst>
                </a:gridCol>
                <a:gridCol w="1100777">
                  <a:extLst>
                    <a:ext uri="{9D8B030D-6E8A-4147-A177-3AD203B41FA5}">
                      <a16:colId xmlns:a16="http://schemas.microsoft.com/office/drawing/2014/main" val="863280669"/>
                    </a:ext>
                  </a:extLst>
                </a:gridCol>
                <a:gridCol w="1133475">
                  <a:extLst>
                    <a:ext uri="{9D8B030D-6E8A-4147-A177-3AD203B41FA5}">
                      <a16:colId xmlns:a16="http://schemas.microsoft.com/office/drawing/2014/main" val="750667422"/>
                    </a:ext>
                  </a:extLst>
                </a:gridCol>
                <a:gridCol w="1257300">
                  <a:extLst>
                    <a:ext uri="{9D8B030D-6E8A-4147-A177-3AD203B41FA5}">
                      <a16:colId xmlns:a16="http://schemas.microsoft.com/office/drawing/2014/main" val="482605309"/>
                    </a:ext>
                  </a:extLst>
                </a:gridCol>
                <a:gridCol w="1247775">
                  <a:extLst>
                    <a:ext uri="{9D8B030D-6E8A-4147-A177-3AD203B41FA5}">
                      <a16:colId xmlns:a16="http://schemas.microsoft.com/office/drawing/2014/main" val="1852837513"/>
                    </a:ext>
                  </a:extLst>
                </a:gridCol>
                <a:gridCol w="1354928">
                  <a:extLst>
                    <a:ext uri="{9D8B030D-6E8A-4147-A177-3AD203B41FA5}">
                      <a16:colId xmlns:a16="http://schemas.microsoft.com/office/drawing/2014/main" val="243153401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Being me in my world </a:t>
                      </a: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Celebrating difference</a:t>
                      </a: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Dreams and goals</a:t>
                      </a: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Healthy me </a:t>
                      </a: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Relationships </a:t>
                      </a: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Changing me </a:t>
                      </a:r>
                    </a:p>
                  </a:txBody>
                  <a:tcPr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5844512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36EF97A0-2255-1B11-5A21-12C83D991D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2877242"/>
              </p:ext>
            </p:extLst>
          </p:nvPr>
        </p:nvGraphicFramePr>
        <p:xfrm>
          <a:off x="1473200" y="2151184"/>
          <a:ext cx="7127876" cy="731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79525">
                  <a:extLst>
                    <a:ext uri="{9D8B030D-6E8A-4147-A177-3AD203B41FA5}">
                      <a16:colId xmlns:a16="http://schemas.microsoft.com/office/drawing/2014/main" val="2493678445"/>
                    </a:ext>
                  </a:extLst>
                </a:gridCol>
                <a:gridCol w="1266825">
                  <a:extLst>
                    <a:ext uri="{9D8B030D-6E8A-4147-A177-3AD203B41FA5}">
                      <a16:colId xmlns:a16="http://schemas.microsoft.com/office/drawing/2014/main" val="863280669"/>
                    </a:ext>
                  </a:extLst>
                </a:gridCol>
                <a:gridCol w="933450">
                  <a:extLst>
                    <a:ext uri="{9D8B030D-6E8A-4147-A177-3AD203B41FA5}">
                      <a16:colId xmlns:a16="http://schemas.microsoft.com/office/drawing/2014/main" val="750667422"/>
                    </a:ext>
                  </a:extLst>
                </a:gridCol>
                <a:gridCol w="981075">
                  <a:extLst>
                    <a:ext uri="{9D8B030D-6E8A-4147-A177-3AD203B41FA5}">
                      <a16:colId xmlns:a16="http://schemas.microsoft.com/office/drawing/2014/main" val="482605309"/>
                    </a:ext>
                  </a:extLst>
                </a:gridCol>
                <a:gridCol w="1476375">
                  <a:extLst>
                    <a:ext uri="{9D8B030D-6E8A-4147-A177-3AD203B41FA5}">
                      <a16:colId xmlns:a16="http://schemas.microsoft.com/office/drawing/2014/main" val="1852837513"/>
                    </a:ext>
                  </a:extLst>
                </a:gridCol>
                <a:gridCol w="1190626">
                  <a:extLst>
                    <a:ext uri="{9D8B030D-6E8A-4147-A177-3AD203B41FA5}">
                      <a16:colId xmlns:a16="http://schemas.microsoft.com/office/drawing/2014/main" val="2431534010"/>
                    </a:ext>
                  </a:extLst>
                </a:gridCol>
              </a:tblGrid>
              <a:tr h="586313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Being me in my world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N/A due to mock examinations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Dreams and goals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Healthy me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Relationships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N/A due to GCSE examinations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5844512"/>
                  </a:ext>
                </a:extLst>
              </a:tr>
            </a:tbl>
          </a:graphicData>
        </a:graphic>
      </p:graphicFrame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F3095C2C-7C18-6C98-EE0A-9415129A3D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0804767"/>
              </p:ext>
            </p:extLst>
          </p:nvPr>
        </p:nvGraphicFramePr>
        <p:xfrm>
          <a:off x="7639845" y="9836748"/>
          <a:ext cx="1012031" cy="95734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2031">
                  <a:extLst>
                    <a:ext uri="{9D8B030D-6E8A-4147-A177-3AD203B41FA5}">
                      <a16:colId xmlns:a16="http://schemas.microsoft.com/office/drawing/2014/main" val="2743256655"/>
                    </a:ext>
                  </a:extLst>
                </a:gridCol>
              </a:tblGrid>
              <a:tr h="47867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3426028"/>
                  </a:ext>
                </a:extLst>
              </a:tr>
              <a:tr h="47867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2795249"/>
                  </a:ext>
                </a:extLst>
              </a:tr>
            </a:tbl>
          </a:graphicData>
        </a:graphic>
      </p:graphicFrame>
      <p:sp>
        <p:nvSpPr>
          <p:cNvPr id="19" name="Rounded Rectangle 18">
            <a:extLst>
              <a:ext uri="{FF2B5EF4-FFF2-40B4-BE49-F238E27FC236}">
                <a16:creationId xmlns:a16="http://schemas.microsoft.com/office/drawing/2014/main" id="{6FDBBDC7-1C40-6651-1020-C6FE57FDAFE0}"/>
              </a:ext>
            </a:extLst>
          </p:cNvPr>
          <p:cNvSpPr/>
          <p:nvPr/>
        </p:nvSpPr>
        <p:spPr>
          <a:xfrm>
            <a:off x="8988022" y="13477393"/>
            <a:ext cx="1473200" cy="812800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Class 1</a:t>
            </a:r>
          </a:p>
        </p:txBody>
      </p:sp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840885BD-2C7D-5227-4FAB-AD3116BFB1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8766918"/>
              </p:ext>
            </p:extLst>
          </p:nvPr>
        </p:nvGraphicFramePr>
        <p:xfrm>
          <a:off x="1504758" y="7631857"/>
          <a:ext cx="958449" cy="8244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58449">
                  <a:extLst>
                    <a:ext uri="{9D8B030D-6E8A-4147-A177-3AD203B41FA5}">
                      <a16:colId xmlns:a16="http://schemas.microsoft.com/office/drawing/2014/main" val="2743256655"/>
                    </a:ext>
                  </a:extLst>
                </a:gridCol>
              </a:tblGrid>
              <a:tr h="30315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3426028"/>
                  </a:ext>
                </a:extLst>
              </a:tr>
              <a:tr h="30315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2795249"/>
                  </a:ext>
                </a:extLst>
              </a:tr>
            </a:tbl>
          </a:graphicData>
        </a:graphic>
      </p:graphicFrame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D0C298CD-C7B5-FD81-2EC5-644D69CBFA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6615885"/>
              </p:ext>
            </p:extLst>
          </p:nvPr>
        </p:nvGraphicFramePr>
        <p:xfrm>
          <a:off x="7609867" y="5664255"/>
          <a:ext cx="991210" cy="8244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91210">
                  <a:extLst>
                    <a:ext uri="{9D8B030D-6E8A-4147-A177-3AD203B41FA5}">
                      <a16:colId xmlns:a16="http://schemas.microsoft.com/office/drawing/2014/main" val="2743256655"/>
                    </a:ext>
                  </a:extLst>
                </a:gridCol>
              </a:tblGrid>
              <a:tr h="32774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3426028"/>
                  </a:ext>
                </a:extLst>
              </a:tr>
              <a:tr h="27651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2795249"/>
                  </a:ext>
                </a:extLst>
              </a:tr>
            </a:tbl>
          </a:graphicData>
        </a:graphic>
      </p:graphicFrame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77799C40-A268-1C01-F86C-BE16EE4D77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8733022"/>
              </p:ext>
            </p:extLst>
          </p:nvPr>
        </p:nvGraphicFramePr>
        <p:xfrm>
          <a:off x="1523996" y="3244897"/>
          <a:ext cx="1012031" cy="95734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2031">
                  <a:extLst>
                    <a:ext uri="{9D8B030D-6E8A-4147-A177-3AD203B41FA5}">
                      <a16:colId xmlns:a16="http://schemas.microsoft.com/office/drawing/2014/main" val="2743256655"/>
                    </a:ext>
                  </a:extLst>
                </a:gridCol>
              </a:tblGrid>
              <a:tr h="47867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3426028"/>
                  </a:ext>
                </a:extLst>
              </a:tr>
              <a:tr h="47867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2795249"/>
                  </a:ext>
                </a:extLst>
              </a:tr>
            </a:tbl>
          </a:graphicData>
        </a:graphic>
      </p:graphicFrame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F45BEF57-AC6E-E92A-574B-4282E43F743F}"/>
              </a:ext>
            </a:extLst>
          </p:cNvPr>
          <p:cNvSpPr/>
          <p:nvPr/>
        </p:nvSpPr>
        <p:spPr>
          <a:xfrm>
            <a:off x="8851106" y="8545626"/>
            <a:ext cx="1473200" cy="8128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Class 3</a:t>
            </a:r>
          </a:p>
        </p:txBody>
      </p:sp>
      <p:sp>
        <p:nvSpPr>
          <p:cNvPr id="26" name="Rounded Rectangle 25">
            <a:extLst>
              <a:ext uri="{FF2B5EF4-FFF2-40B4-BE49-F238E27FC236}">
                <a16:creationId xmlns:a16="http://schemas.microsoft.com/office/drawing/2014/main" id="{713DA129-A307-9130-2A46-4F7B215AD451}"/>
              </a:ext>
            </a:extLst>
          </p:cNvPr>
          <p:cNvSpPr/>
          <p:nvPr/>
        </p:nvSpPr>
        <p:spPr>
          <a:xfrm>
            <a:off x="113629" y="5759430"/>
            <a:ext cx="1473200" cy="812800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Class 4</a:t>
            </a:r>
          </a:p>
        </p:txBody>
      </p:sp>
      <p:sp>
        <p:nvSpPr>
          <p:cNvPr id="27" name="Rounded Rectangle 26">
            <a:extLst>
              <a:ext uri="{FF2B5EF4-FFF2-40B4-BE49-F238E27FC236}">
                <a16:creationId xmlns:a16="http://schemas.microsoft.com/office/drawing/2014/main" id="{9C37AB28-B3DD-1A72-38CA-EFE3BFDC0CA9}"/>
              </a:ext>
            </a:extLst>
          </p:cNvPr>
          <p:cNvSpPr/>
          <p:nvPr/>
        </p:nvSpPr>
        <p:spPr>
          <a:xfrm>
            <a:off x="8925316" y="4080133"/>
            <a:ext cx="1473200" cy="8128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Class 5</a:t>
            </a:r>
          </a:p>
        </p:txBody>
      </p:sp>
      <p:sp>
        <p:nvSpPr>
          <p:cNvPr id="28" name="Rounded Rectangle 27">
            <a:extLst>
              <a:ext uri="{FF2B5EF4-FFF2-40B4-BE49-F238E27FC236}">
                <a16:creationId xmlns:a16="http://schemas.microsoft.com/office/drawing/2014/main" id="{6FC4D106-4161-D6B2-A5FC-293E52B6E2B2}"/>
              </a:ext>
            </a:extLst>
          </p:cNvPr>
          <p:cNvSpPr/>
          <p:nvPr/>
        </p:nvSpPr>
        <p:spPr>
          <a:xfrm>
            <a:off x="145359" y="858916"/>
            <a:ext cx="1473200" cy="8128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Class 6</a:t>
            </a:r>
          </a:p>
        </p:txBody>
      </p:sp>
      <p:graphicFrame>
        <p:nvGraphicFramePr>
          <p:cNvPr id="29" name="Table 28">
            <a:extLst>
              <a:ext uri="{FF2B5EF4-FFF2-40B4-BE49-F238E27FC236}">
                <a16:creationId xmlns:a16="http://schemas.microsoft.com/office/drawing/2014/main" id="{B59A7899-25A5-EBFE-6A19-F1EEFF03E0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4913899"/>
              </p:ext>
            </p:extLst>
          </p:nvPr>
        </p:nvGraphicFramePr>
        <p:xfrm>
          <a:off x="7639845" y="1017725"/>
          <a:ext cx="1012031" cy="95734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2031">
                  <a:extLst>
                    <a:ext uri="{9D8B030D-6E8A-4147-A177-3AD203B41FA5}">
                      <a16:colId xmlns:a16="http://schemas.microsoft.com/office/drawing/2014/main" val="2743256655"/>
                    </a:ext>
                  </a:extLst>
                </a:gridCol>
              </a:tblGrid>
              <a:tr h="47867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3426028"/>
                  </a:ext>
                </a:extLst>
              </a:tr>
              <a:tr h="47867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2795249"/>
                  </a:ext>
                </a:extLst>
              </a:tr>
            </a:tbl>
          </a:graphicData>
        </a:graphic>
      </p:graphicFrame>
      <p:sp>
        <p:nvSpPr>
          <p:cNvPr id="33" name="TextBox 32">
            <a:extLst>
              <a:ext uri="{FF2B5EF4-FFF2-40B4-BE49-F238E27FC236}">
                <a16:creationId xmlns:a16="http://schemas.microsoft.com/office/drawing/2014/main" id="{70273B28-BB6B-9EA0-BFEF-8FC7F6454255}"/>
              </a:ext>
            </a:extLst>
          </p:cNvPr>
          <p:cNvSpPr txBox="1"/>
          <p:nvPr/>
        </p:nvSpPr>
        <p:spPr>
          <a:xfrm>
            <a:off x="7922740" y="14236110"/>
            <a:ext cx="1033363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Intro to RSHE lessons</a:t>
            </a:r>
            <a:endParaRPr lang="en-GB" sz="16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6DD451FD-ABB8-0421-F6F9-5E1857C03DE4}"/>
              </a:ext>
            </a:extLst>
          </p:cNvPr>
          <p:cNvSpPr txBox="1"/>
          <p:nvPr/>
        </p:nvSpPr>
        <p:spPr>
          <a:xfrm>
            <a:off x="6941502" y="13218684"/>
            <a:ext cx="183941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cs typeface="Times New Roman" panose="02020603050405020304" pitchFamily="18" charset="0"/>
              </a:rPr>
              <a:t>Being a global citizen </a:t>
            </a:r>
            <a:endParaRPr lang="en-US" sz="1400" dirty="0">
              <a:cs typeface="Times New Roman" panose="02020603050405020304" pitchFamily="18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6A9F3C1E-BC64-2FE0-3836-CF05D62A84E5}"/>
              </a:ext>
            </a:extLst>
          </p:cNvPr>
          <p:cNvSpPr txBox="1"/>
          <p:nvPr/>
        </p:nvSpPr>
        <p:spPr>
          <a:xfrm>
            <a:off x="6664199" y="14404193"/>
            <a:ext cx="136525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My year ahead </a:t>
            </a:r>
            <a:endParaRPr lang="en-GB" sz="16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43CB909E-D44D-E724-DD3F-3833973B7345}"/>
              </a:ext>
            </a:extLst>
          </p:cNvPr>
          <p:cNvSpPr txBox="1"/>
          <p:nvPr/>
        </p:nvSpPr>
        <p:spPr>
          <a:xfrm>
            <a:off x="5636473" y="13094110"/>
            <a:ext cx="135970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Understanding difference </a:t>
            </a:r>
            <a:endParaRPr lang="en-GB" sz="16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2F817138-6E09-A55C-38E4-E1332ACCF05F}"/>
              </a:ext>
            </a:extLst>
          </p:cNvPr>
          <p:cNvSpPr txBox="1"/>
          <p:nvPr/>
        </p:nvSpPr>
        <p:spPr>
          <a:xfrm>
            <a:off x="5909087" y="14296471"/>
            <a:ext cx="93681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Am I normal?</a:t>
            </a:r>
            <a:endParaRPr lang="en-US" sz="1400" dirty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D8B3C01D-E87C-E6A9-5127-82F5F1C51E35}"/>
              </a:ext>
            </a:extLst>
          </p:cNvPr>
          <p:cNvSpPr txBox="1"/>
          <p:nvPr/>
        </p:nvSpPr>
        <p:spPr>
          <a:xfrm>
            <a:off x="4454184" y="14296471"/>
            <a:ext cx="143630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400" dirty="0">
                <a:effectLst/>
                <a:ea typeface="Times New Roman" panose="02020603050405020304" pitchFamily="18" charset="0"/>
              </a:rPr>
              <a:t>Personal learning goals</a:t>
            </a:r>
            <a:endParaRPr lang="en-GB" sz="16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BE2025D5-CEA9-A9CB-3E80-CEAB51BBAEC5}"/>
              </a:ext>
            </a:extLst>
          </p:cNvPr>
          <p:cNvSpPr txBox="1"/>
          <p:nvPr/>
        </p:nvSpPr>
        <p:spPr>
          <a:xfrm>
            <a:off x="3284897" y="14318594"/>
            <a:ext cx="125483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Emotional and mental health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F68152F1-3DD1-AB09-0E60-FD56A665F2DF}"/>
              </a:ext>
            </a:extLst>
          </p:cNvPr>
          <p:cNvSpPr txBox="1"/>
          <p:nvPr/>
        </p:nvSpPr>
        <p:spPr>
          <a:xfrm>
            <a:off x="4196227" y="13197976"/>
            <a:ext cx="140560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Steps to success</a:t>
            </a:r>
            <a:endParaRPr lang="en-GB" sz="16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A95794F4-30D3-4C7B-86D3-FEDB12F60E8C}"/>
              </a:ext>
            </a:extLst>
          </p:cNvPr>
          <p:cNvSpPr txBox="1"/>
          <p:nvPr/>
        </p:nvSpPr>
        <p:spPr>
          <a:xfrm>
            <a:off x="2076175" y="14344947"/>
            <a:ext cx="130134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Love and loss</a:t>
            </a:r>
            <a:endParaRPr lang="en-GB" sz="16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39D006DD-1F75-2586-1C2F-A4D0CD0ECEDF}"/>
              </a:ext>
            </a:extLst>
          </p:cNvPr>
          <p:cNvSpPr txBox="1"/>
          <p:nvPr/>
        </p:nvSpPr>
        <p:spPr>
          <a:xfrm>
            <a:off x="632799" y="14298509"/>
            <a:ext cx="130134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Boyfriends and girlfriends</a:t>
            </a:r>
            <a:endParaRPr lang="en-GB" sz="16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ECEEACFE-3A8E-8564-ADBD-DB7D8B45ED1B}"/>
              </a:ext>
            </a:extLst>
          </p:cNvPr>
          <p:cNvSpPr txBox="1"/>
          <p:nvPr/>
        </p:nvSpPr>
        <p:spPr>
          <a:xfrm>
            <a:off x="1121714" y="13223958"/>
            <a:ext cx="148788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Puberty </a:t>
            </a:r>
            <a:endParaRPr lang="en-GB" sz="16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B53C5D72-9B70-0B72-CAC3-053AD3E1AF81}"/>
              </a:ext>
            </a:extLst>
          </p:cNvPr>
          <p:cNvSpPr txBox="1"/>
          <p:nvPr/>
        </p:nvSpPr>
        <p:spPr>
          <a:xfrm>
            <a:off x="2090736" y="13111820"/>
            <a:ext cx="236695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Taking responsibility for my health and well</a:t>
            </a:r>
            <a:r>
              <a:rPr lang="en-GB" sz="1400" dirty="0">
                <a:ea typeface="Times New Roman" panose="02020603050405020304" pitchFamily="18" charset="0"/>
              </a:rPr>
              <a:t>-</a:t>
            </a:r>
            <a:r>
              <a:rPr lang="en-GB" sz="1400" dirty="0">
                <a:effectLst/>
                <a:ea typeface="Times New Roman" panose="02020603050405020304" pitchFamily="18" charset="0"/>
              </a:rPr>
              <a:t>being</a:t>
            </a:r>
            <a:endParaRPr lang="en-GB" sz="16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CAABE906-2C7F-D6C7-C237-DF89105FA236}"/>
              </a:ext>
            </a:extLst>
          </p:cNvPr>
          <p:cNvSpPr txBox="1"/>
          <p:nvPr/>
        </p:nvSpPr>
        <p:spPr>
          <a:xfrm>
            <a:off x="357945" y="12314338"/>
            <a:ext cx="1275907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Using technology responsibly </a:t>
            </a:r>
            <a:endParaRPr lang="en-GB" sz="16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5B82FB73-CA7E-B032-5B7F-6CE0A755C56B}"/>
              </a:ext>
            </a:extLst>
          </p:cNvPr>
          <p:cNvSpPr txBox="1"/>
          <p:nvPr/>
        </p:nvSpPr>
        <p:spPr>
          <a:xfrm>
            <a:off x="186786" y="11055498"/>
            <a:ext cx="1173253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Peer pressure and belonging</a:t>
            </a:r>
            <a:endParaRPr lang="en-GB" sz="16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CEB35869-AD24-D841-A55C-A69F3F9683EF}"/>
              </a:ext>
            </a:extLst>
          </p:cNvPr>
          <p:cNvSpPr txBox="1"/>
          <p:nvPr/>
        </p:nvSpPr>
        <p:spPr>
          <a:xfrm>
            <a:off x="1049630" y="11763914"/>
            <a:ext cx="170871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/>
              <a:t>My influences </a:t>
            </a:r>
            <a:endParaRPr lang="en-US" dirty="0"/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6742A69A-ABD5-05E1-3B30-EF578C49C88B}"/>
              </a:ext>
            </a:extLst>
          </p:cNvPr>
          <p:cNvSpPr txBox="1"/>
          <p:nvPr/>
        </p:nvSpPr>
        <p:spPr>
          <a:xfrm>
            <a:off x="1633596" y="10625626"/>
            <a:ext cx="132375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/>
              <a:t>Prejudice and discrimination </a:t>
            </a:r>
            <a:endParaRPr lang="en-US" sz="1400" dirty="0"/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2F6DE3A4-05FA-DF33-1789-7FFBFA21ADE8}"/>
              </a:ext>
            </a:extLst>
          </p:cNvPr>
          <p:cNvSpPr txBox="1"/>
          <p:nvPr/>
        </p:nvSpPr>
        <p:spPr>
          <a:xfrm>
            <a:off x="2405415" y="11728160"/>
            <a:ext cx="104165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Challenging stereotypes </a:t>
            </a:r>
            <a:r>
              <a:rPr lang="en-GB" dirty="0">
                <a:effectLst/>
              </a:rPr>
              <a:t> </a:t>
            </a:r>
            <a:endParaRPr lang="en-US" dirty="0"/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29E6904F-295B-F7FD-E4AA-F4DD24795771}"/>
              </a:ext>
            </a:extLst>
          </p:cNvPr>
          <p:cNvSpPr txBox="1"/>
          <p:nvPr/>
        </p:nvSpPr>
        <p:spPr>
          <a:xfrm>
            <a:off x="3595893" y="11769679"/>
            <a:ext cx="181124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First aid </a:t>
            </a:r>
            <a:endParaRPr lang="en-US" sz="1400" dirty="0"/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D2BEB0C7-E7EA-CB32-BECF-6DF973AA67C8}"/>
              </a:ext>
            </a:extLst>
          </p:cNvPr>
          <p:cNvSpPr txBox="1"/>
          <p:nvPr/>
        </p:nvSpPr>
        <p:spPr>
          <a:xfrm>
            <a:off x="3027284" y="10615913"/>
            <a:ext cx="138754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Coping strategies </a:t>
            </a:r>
            <a:endParaRPr lang="en-GB" sz="16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C2AFD2B3-8266-5182-450B-A682ACE83CC8}"/>
              </a:ext>
            </a:extLst>
          </p:cNvPr>
          <p:cNvSpPr txBox="1"/>
          <p:nvPr/>
        </p:nvSpPr>
        <p:spPr>
          <a:xfrm>
            <a:off x="4454184" y="11765109"/>
            <a:ext cx="261688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Healthy lifestyle choices: good nutrition, exercise and sleep </a:t>
            </a:r>
            <a:endParaRPr lang="en-GB" sz="16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4A1C8604-F0E5-A864-DE81-635A11CA9D6B}"/>
              </a:ext>
            </a:extLst>
          </p:cNvPr>
          <p:cNvSpPr txBox="1"/>
          <p:nvPr/>
        </p:nvSpPr>
        <p:spPr>
          <a:xfrm>
            <a:off x="3969037" y="10603611"/>
            <a:ext cx="210781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How to recognise and deal with stress and anxiety </a:t>
            </a:r>
            <a:endParaRPr lang="en-GB" sz="16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126BA92D-49B3-C089-82BC-D1F71230305C}"/>
              </a:ext>
            </a:extLst>
          </p:cNvPr>
          <p:cNvSpPr txBox="1"/>
          <p:nvPr/>
        </p:nvSpPr>
        <p:spPr>
          <a:xfrm>
            <a:off x="6184346" y="10623730"/>
            <a:ext cx="155349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Getting on and falling out</a:t>
            </a:r>
            <a:endParaRPr lang="en-GB" sz="16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3E173C37-25AC-DE19-95D6-FD2D6CB62235}"/>
              </a:ext>
            </a:extLst>
          </p:cNvPr>
          <p:cNvSpPr txBox="1"/>
          <p:nvPr/>
        </p:nvSpPr>
        <p:spPr>
          <a:xfrm>
            <a:off x="7574990" y="10815892"/>
            <a:ext cx="184935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a typeface="Times New Roman" panose="02020603050405020304" pitchFamily="18" charset="0"/>
              </a:rPr>
              <a:t>Having a baby </a:t>
            </a:r>
            <a:endParaRPr lang="en-GB" sz="16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3FEF3AD7-157B-B635-C91E-EBFC7AD7AF9D}"/>
              </a:ext>
            </a:extLst>
          </p:cNvPr>
          <p:cNvSpPr txBox="1"/>
          <p:nvPr/>
        </p:nvSpPr>
        <p:spPr>
          <a:xfrm>
            <a:off x="6913802" y="11763218"/>
            <a:ext cx="193730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Positive qualities of healthy relationships </a:t>
            </a:r>
            <a:endParaRPr lang="en-US" sz="1400" dirty="0"/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0E78AAC0-9B5A-1564-1F1B-E0B53CDD5F92}"/>
              </a:ext>
            </a:extLst>
          </p:cNvPr>
          <p:cNvSpPr txBox="1"/>
          <p:nvPr/>
        </p:nvSpPr>
        <p:spPr>
          <a:xfrm>
            <a:off x="8864029" y="11192615"/>
            <a:ext cx="115809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a typeface="Times New Roman" panose="02020603050405020304" pitchFamily="18" charset="0"/>
              </a:rPr>
              <a:t>My changing body</a:t>
            </a:r>
            <a:endParaRPr lang="en-US" sz="1400" dirty="0"/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8898DB7A-5B9F-CCB9-B3FF-4EB5FA451688}"/>
              </a:ext>
            </a:extLst>
          </p:cNvPr>
          <p:cNvSpPr txBox="1"/>
          <p:nvPr/>
        </p:nvSpPr>
        <p:spPr>
          <a:xfrm>
            <a:off x="8718949" y="9950985"/>
            <a:ext cx="1737514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cs typeface="Times New Roman" panose="02020603050405020304" pitchFamily="18" charset="0"/>
              </a:rPr>
              <a:t>Types of relationships and their impact</a:t>
            </a:r>
            <a:endParaRPr lang="en-US" sz="1400" dirty="0">
              <a:cs typeface="Times New Roman" panose="02020603050405020304" pitchFamily="18" charset="0"/>
            </a:endParaRP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5853EFCD-8504-59CB-D36A-46B5E09411A2}"/>
              </a:ext>
            </a:extLst>
          </p:cNvPr>
          <p:cNvSpPr txBox="1"/>
          <p:nvPr/>
        </p:nvSpPr>
        <p:spPr>
          <a:xfrm>
            <a:off x="7421782" y="8373883"/>
            <a:ext cx="173751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Faiths and beliefs 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E6EBBDD4-C678-E886-8504-D3419F8EF181}"/>
              </a:ext>
            </a:extLst>
          </p:cNvPr>
          <p:cNvSpPr txBox="1"/>
          <p:nvPr/>
        </p:nvSpPr>
        <p:spPr>
          <a:xfrm>
            <a:off x="7670293" y="9488364"/>
            <a:ext cx="237154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My ‘family’</a:t>
            </a:r>
            <a:endParaRPr lang="en-US" dirty="0"/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4C0F0EB3-3CFB-6653-F147-86048A0BD0FD}"/>
              </a:ext>
            </a:extLst>
          </p:cNvPr>
          <p:cNvSpPr txBox="1"/>
          <p:nvPr/>
        </p:nvSpPr>
        <p:spPr>
          <a:xfrm>
            <a:off x="6488488" y="8389512"/>
            <a:ext cx="116763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Bullying 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825377C5-B7A2-4504-EC94-3B4112175C7D}"/>
              </a:ext>
            </a:extLst>
          </p:cNvPr>
          <p:cNvSpPr txBox="1"/>
          <p:nvPr/>
        </p:nvSpPr>
        <p:spPr>
          <a:xfrm>
            <a:off x="6441099" y="9529212"/>
            <a:ext cx="165751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Injustice </a:t>
            </a:r>
            <a:endParaRPr lang="en-US" dirty="0"/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C8C4558D-42B9-9697-A509-5BCE200251CE}"/>
              </a:ext>
            </a:extLst>
          </p:cNvPr>
          <p:cNvSpPr txBox="1"/>
          <p:nvPr/>
        </p:nvSpPr>
        <p:spPr>
          <a:xfrm>
            <a:off x="5337890" y="8276888"/>
            <a:ext cx="121209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Money and earnings </a:t>
            </a:r>
            <a:endParaRPr lang="en-US" dirty="0"/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9E948B34-4B78-7DD3-1DEC-8AE6029B666D}"/>
              </a:ext>
            </a:extLst>
          </p:cNvPr>
          <p:cNvSpPr txBox="1"/>
          <p:nvPr/>
        </p:nvSpPr>
        <p:spPr>
          <a:xfrm>
            <a:off x="1495931" y="9543754"/>
            <a:ext cx="143029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Being in control of myself </a:t>
            </a:r>
            <a:endParaRPr lang="en-US" sz="1400" dirty="0"/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A916190C-535D-0C72-E1A6-4251265495B6}"/>
              </a:ext>
            </a:extLst>
          </p:cNvPr>
          <p:cNvSpPr txBox="1"/>
          <p:nvPr/>
        </p:nvSpPr>
        <p:spPr>
          <a:xfrm>
            <a:off x="4977546" y="9555422"/>
            <a:ext cx="178195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a typeface="Times New Roman" panose="02020603050405020304" pitchFamily="18" charset="0"/>
              </a:rPr>
              <a:t>Online safety </a:t>
            </a:r>
            <a:endParaRPr lang="en-GB" sz="14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490653A1-B6A2-B6B4-1B18-B303B144A800}"/>
              </a:ext>
            </a:extLst>
          </p:cNvPr>
          <p:cNvSpPr txBox="1"/>
          <p:nvPr/>
        </p:nvSpPr>
        <p:spPr>
          <a:xfrm>
            <a:off x="3764559" y="8297779"/>
            <a:ext cx="185213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Healthy choices on managing stress 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2EFBDD0A-5F2D-B375-3CC5-733BF8C5D85C}"/>
              </a:ext>
            </a:extLst>
          </p:cNvPr>
          <p:cNvSpPr txBox="1"/>
          <p:nvPr/>
        </p:nvSpPr>
        <p:spPr>
          <a:xfrm>
            <a:off x="2970550" y="9524440"/>
            <a:ext cx="20274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Substance misuse and exploitation </a:t>
            </a: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52A93093-F152-A7B1-9081-C35BA40097B9}"/>
              </a:ext>
            </a:extLst>
          </p:cNvPr>
          <p:cNvSpPr txBox="1"/>
          <p:nvPr/>
        </p:nvSpPr>
        <p:spPr>
          <a:xfrm>
            <a:off x="2632252" y="8307957"/>
            <a:ext cx="125281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Alcohol and risk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54655DED-6847-31DB-5859-1F03ED658423}"/>
              </a:ext>
            </a:extLst>
          </p:cNvPr>
          <p:cNvSpPr txBox="1"/>
          <p:nvPr/>
        </p:nvSpPr>
        <p:spPr>
          <a:xfrm>
            <a:off x="66411" y="9421490"/>
            <a:ext cx="138209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/>
              <a:t>Being in control of social media</a:t>
            </a:r>
            <a:endParaRPr lang="en-US" dirty="0"/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32F21495-A5E3-324A-2E52-F5C8C7C9C171}"/>
              </a:ext>
            </a:extLst>
          </p:cNvPr>
          <p:cNvSpPr txBox="1"/>
          <p:nvPr/>
        </p:nvSpPr>
        <p:spPr>
          <a:xfrm>
            <a:off x="208746" y="8589391"/>
            <a:ext cx="112933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cs typeface="Times New Roman" panose="02020603050405020304" pitchFamily="18" charset="0"/>
              </a:rPr>
              <a:t>What’s in a relationship?</a:t>
            </a:r>
            <a:endParaRPr lang="en-GB" sz="14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4D637610-8DD1-A578-C14F-3CB308E9CFE7}"/>
              </a:ext>
            </a:extLst>
          </p:cNvPr>
          <p:cNvSpPr txBox="1"/>
          <p:nvPr/>
        </p:nvSpPr>
        <p:spPr>
          <a:xfrm>
            <a:off x="45623" y="6710499"/>
            <a:ext cx="1535280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Expectations and perceptions of relationships </a:t>
            </a:r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71C04C60-C431-960E-5489-2D22BD540EA8}"/>
              </a:ext>
            </a:extLst>
          </p:cNvPr>
          <p:cNvSpPr txBox="1"/>
          <p:nvPr/>
        </p:nvSpPr>
        <p:spPr>
          <a:xfrm>
            <a:off x="1651101" y="6190684"/>
            <a:ext cx="125908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Consent </a:t>
            </a:r>
            <a:endParaRPr lang="en-US" sz="1400" dirty="0"/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84780355-7220-6C0D-0B60-2AA82E5BBDD9}"/>
              </a:ext>
            </a:extLst>
          </p:cNvPr>
          <p:cNvSpPr txBox="1"/>
          <p:nvPr/>
        </p:nvSpPr>
        <p:spPr>
          <a:xfrm>
            <a:off x="2488942" y="7327504"/>
            <a:ext cx="157054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a typeface="Times New Roman" panose="02020603050405020304" pitchFamily="18" charset="0"/>
              </a:rPr>
              <a:t>‘Peer approval’ </a:t>
            </a:r>
            <a:endParaRPr lang="en-GB" sz="14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02D89BCB-B682-6421-C6DF-1F2821A1C14C}"/>
              </a:ext>
            </a:extLst>
          </p:cNvPr>
          <p:cNvSpPr txBox="1"/>
          <p:nvPr/>
        </p:nvSpPr>
        <p:spPr>
          <a:xfrm>
            <a:off x="2378303" y="6310826"/>
            <a:ext cx="115809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Equality </a:t>
            </a:r>
            <a:endParaRPr lang="en-US" dirty="0"/>
          </a:p>
        </p:txBody>
      </p:sp>
      <p:sp>
        <p:nvSpPr>
          <p:cNvPr id="143" name="TextBox 142">
            <a:extLst>
              <a:ext uri="{FF2B5EF4-FFF2-40B4-BE49-F238E27FC236}">
                <a16:creationId xmlns:a16="http://schemas.microsoft.com/office/drawing/2014/main" id="{7397C0B8-ABF2-643F-CC09-EEE90D2EAD3E}"/>
              </a:ext>
            </a:extLst>
          </p:cNvPr>
          <p:cNvSpPr txBox="1"/>
          <p:nvPr/>
        </p:nvSpPr>
        <p:spPr>
          <a:xfrm>
            <a:off x="3325461" y="6184508"/>
            <a:ext cx="189054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The power of positive language </a:t>
            </a:r>
            <a:endParaRPr lang="en-US" sz="1400" dirty="0"/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624C5E56-2C2D-C89E-3D9B-A130D0E9CC9B}"/>
              </a:ext>
            </a:extLst>
          </p:cNvPr>
          <p:cNvSpPr txBox="1"/>
          <p:nvPr/>
        </p:nvSpPr>
        <p:spPr>
          <a:xfrm>
            <a:off x="3845735" y="7271285"/>
            <a:ext cx="106196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My dreams for life </a:t>
            </a:r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id="{27636AB7-BDB1-0B80-EA9E-83CF5A4323AD}"/>
              </a:ext>
            </a:extLst>
          </p:cNvPr>
          <p:cNvSpPr txBox="1"/>
          <p:nvPr/>
        </p:nvSpPr>
        <p:spPr>
          <a:xfrm>
            <a:off x="5145747" y="6185597"/>
            <a:ext cx="106793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Life-saving skills</a:t>
            </a:r>
          </a:p>
        </p:txBody>
      </p:sp>
      <p:sp>
        <p:nvSpPr>
          <p:cNvPr id="149" name="TextBox 148">
            <a:extLst>
              <a:ext uri="{FF2B5EF4-FFF2-40B4-BE49-F238E27FC236}">
                <a16:creationId xmlns:a16="http://schemas.microsoft.com/office/drawing/2014/main" id="{CC9F0886-8F81-96EC-31FA-51D779C36F70}"/>
              </a:ext>
            </a:extLst>
          </p:cNvPr>
          <p:cNvSpPr txBox="1"/>
          <p:nvPr/>
        </p:nvSpPr>
        <p:spPr>
          <a:xfrm>
            <a:off x="4977546" y="7291894"/>
            <a:ext cx="120533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Mental health and illness  </a:t>
            </a:r>
            <a:endParaRPr lang="en-US" dirty="0"/>
          </a:p>
        </p:txBody>
      </p:sp>
      <p:sp>
        <p:nvSpPr>
          <p:cNvPr id="151" name="TextBox 150">
            <a:extLst>
              <a:ext uri="{FF2B5EF4-FFF2-40B4-BE49-F238E27FC236}">
                <a16:creationId xmlns:a16="http://schemas.microsoft.com/office/drawing/2014/main" id="{13A4A988-2B40-4840-B237-C53C98C50815}"/>
              </a:ext>
            </a:extLst>
          </p:cNvPr>
          <p:cNvSpPr txBox="1"/>
          <p:nvPr/>
        </p:nvSpPr>
        <p:spPr>
          <a:xfrm>
            <a:off x="6292751" y="6304369"/>
            <a:ext cx="152587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Contraception</a:t>
            </a:r>
          </a:p>
        </p:txBody>
      </p:sp>
      <p:sp>
        <p:nvSpPr>
          <p:cNvPr id="153" name="TextBox 152">
            <a:extLst>
              <a:ext uri="{FF2B5EF4-FFF2-40B4-BE49-F238E27FC236}">
                <a16:creationId xmlns:a16="http://schemas.microsoft.com/office/drawing/2014/main" id="{7EE3A1C5-5F56-CDBA-4228-E491A2A8056D}"/>
              </a:ext>
            </a:extLst>
          </p:cNvPr>
          <p:cNvSpPr txBox="1"/>
          <p:nvPr/>
        </p:nvSpPr>
        <p:spPr>
          <a:xfrm>
            <a:off x="6251380" y="7291086"/>
            <a:ext cx="148645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Effects of substances </a:t>
            </a:r>
            <a:endParaRPr lang="en-US" sz="1400" dirty="0"/>
          </a:p>
        </p:txBody>
      </p:sp>
      <p:sp>
        <p:nvSpPr>
          <p:cNvPr id="155" name="TextBox 154">
            <a:extLst>
              <a:ext uri="{FF2B5EF4-FFF2-40B4-BE49-F238E27FC236}">
                <a16:creationId xmlns:a16="http://schemas.microsoft.com/office/drawing/2014/main" id="{6550443D-D64C-2843-3627-9F3E3EF4399C}"/>
              </a:ext>
            </a:extLst>
          </p:cNvPr>
          <p:cNvSpPr txBox="1"/>
          <p:nvPr/>
        </p:nvSpPr>
        <p:spPr>
          <a:xfrm>
            <a:off x="8979647" y="6488739"/>
            <a:ext cx="162305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Change and our emotions </a:t>
            </a:r>
          </a:p>
        </p:txBody>
      </p:sp>
      <p:sp>
        <p:nvSpPr>
          <p:cNvPr id="157" name="TextBox 156">
            <a:extLst>
              <a:ext uri="{FF2B5EF4-FFF2-40B4-BE49-F238E27FC236}">
                <a16:creationId xmlns:a16="http://schemas.microsoft.com/office/drawing/2014/main" id="{A93FA7F5-B40C-39C4-3879-39E4B89966E4}"/>
              </a:ext>
            </a:extLst>
          </p:cNvPr>
          <p:cNvSpPr txBox="1"/>
          <p:nvPr/>
        </p:nvSpPr>
        <p:spPr>
          <a:xfrm>
            <a:off x="7450416" y="7338508"/>
            <a:ext cx="151538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Porn – is it real?</a:t>
            </a:r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899E765A-9C8F-A794-2067-554603713488}"/>
              </a:ext>
            </a:extLst>
          </p:cNvPr>
          <p:cNvSpPr txBox="1"/>
          <p:nvPr/>
        </p:nvSpPr>
        <p:spPr>
          <a:xfrm>
            <a:off x="8992766" y="7137990"/>
            <a:ext cx="164060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Resilience </a:t>
            </a:r>
            <a:endParaRPr lang="en-US" sz="1400" dirty="0"/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608D8C4B-D948-CA78-B77E-ED3E8716AE59}"/>
              </a:ext>
            </a:extLst>
          </p:cNvPr>
          <p:cNvSpPr txBox="1"/>
          <p:nvPr/>
        </p:nvSpPr>
        <p:spPr>
          <a:xfrm>
            <a:off x="8690391" y="5802439"/>
            <a:ext cx="164060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Consequences of unprotected sex </a:t>
            </a:r>
          </a:p>
        </p:txBody>
      </p:sp>
      <p:sp>
        <p:nvSpPr>
          <p:cNvPr id="163" name="TextBox 162">
            <a:extLst>
              <a:ext uri="{FF2B5EF4-FFF2-40B4-BE49-F238E27FC236}">
                <a16:creationId xmlns:a16="http://schemas.microsoft.com/office/drawing/2014/main" id="{1C917FE8-9652-0E67-096E-758C62D39143}"/>
              </a:ext>
            </a:extLst>
          </p:cNvPr>
          <p:cNvSpPr txBox="1"/>
          <p:nvPr/>
        </p:nvSpPr>
        <p:spPr>
          <a:xfrm>
            <a:off x="6896574" y="5746590"/>
            <a:ext cx="100816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Better sleep </a:t>
            </a:r>
            <a:endParaRPr lang="en-US" sz="1400" dirty="0"/>
          </a:p>
        </p:txBody>
      </p:sp>
      <p:sp>
        <p:nvSpPr>
          <p:cNvPr id="165" name="TextBox 164">
            <a:extLst>
              <a:ext uri="{FF2B5EF4-FFF2-40B4-BE49-F238E27FC236}">
                <a16:creationId xmlns:a16="http://schemas.microsoft.com/office/drawing/2014/main" id="{22AEEBEB-06C3-D68A-2016-6AF54F895214}"/>
              </a:ext>
            </a:extLst>
          </p:cNvPr>
          <p:cNvSpPr txBox="1"/>
          <p:nvPr/>
        </p:nvSpPr>
        <p:spPr>
          <a:xfrm>
            <a:off x="8690391" y="5003217"/>
            <a:ext cx="147077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How I feel when things end </a:t>
            </a:r>
            <a:endParaRPr lang="en-GB" sz="14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171" name="TextBox 170">
            <a:extLst>
              <a:ext uri="{FF2B5EF4-FFF2-40B4-BE49-F238E27FC236}">
                <a16:creationId xmlns:a16="http://schemas.microsoft.com/office/drawing/2014/main" id="{2972AF54-ABE0-5F87-A6A9-46C2A0A01685}"/>
              </a:ext>
            </a:extLst>
          </p:cNvPr>
          <p:cNvSpPr txBox="1"/>
          <p:nvPr/>
        </p:nvSpPr>
        <p:spPr>
          <a:xfrm>
            <a:off x="2653192" y="4206195"/>
            <a:ext cx="179549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Love and loss </a:t>
            </a:r>
          </a:p>
        </p:txBody>
      </p:sp>
      <p:sp>
        <p:nvSpPr>
          <p:cNvPr id="173" name="TextBox 172">
            <a:extLst>
              <a:ext uri="{FF2B5EF4-FFF2-40B4-BE49-F238E27FC236}">
                <a16:creationId xmlns:a16="http://schemas.microsoft.com/office/drawing/2014/main" id="{359FDF7C-407C-0B3C-534A-5E5B04BC6582}"/>
              </a:ext>
            </a:extLst>
          </p:cNvPr>
          <p:cNvSpPr txBox="1"/>
          <p:nvPr/>
        </p:nvSpPr>
        <p:spPr>
          <a:xfrm>
            <a:off x="6924160" y="4022184"/>
            <a:ext cx="206806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Liberty and safety in my world </a:t>
            </a:r>
            <a:endParaRPr lang="en-US" sz="1400" dirty="0"/>
          </a:p>
        </p:txBody>
      </p:sp>
      <p:sp>
        <p:nvSpPr>
          <p:cNvPr id="175" name="TextBox 174">
            <a:extLst>
              <a:ext uri="{FF2B5EF4-FFF2-40B4-BE49-F238E27FC236}">
                <a16:creationId xmlns:a16="http://schemas.microsoft.com/office/drawing/2014/main" id="{07684ED8-A3A8-B21E-DBAE-80DE27E0BCE8}"/>
              </a:ext>
            </a:extLst>
          </p:cNvPr>
          <p:cNvSpPr txBox="1"/>
          <p:nvPr/>
        </p:nvSpPr>
        <p:spPr>
          <a:xfrm>
            <a:off x="5415662" y="5413251"/>
            <a:ext cx="286048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</a:rPr>
              <a:t>Equality in the workplace </a:t>
            </a:r>
            <a:endParaRPr lang="en-US" sz="1400" dirty="0"/>
          </a:p>
        </p:txBody>
      </p:sp>
      <p:sp>
        <p:nvSpPr>
          <p:cNvPr id="177" name="TextBox 176">
            <a:extLst>
              <a:ext uri="{FF2B5EF4-FFF2-40B4-BE49-F238E27FC236}">
                <a16:creationId xmlns:a16="http://schemas.microsoft.com/office/drawing/2014/main" id="{329154EE-9EBE-422F-8F78-07377384C14B}"/>
              </a:ext>
            </a:extLst>
          </p:cNvPr>
          <p:cNvSpPr txBox="1"/>
          <p:nvPr/>
        </p:nvSpPr>
        <p:spPr>
          <a:xfrm>
            <a:off x="5633557" y="4057607"/>
            <a:ext cx="127539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Multicultural societ</a:t>
            </a:r>
            <a:r>
              <a:rPr lang="en-GB" sz="1400" dirty="0">
                <a:solidFill>
                  <a:srgbClr val="000000"/>
                </a:solidFill>
                <a:ea typeface="Times New Roman" panose="02020603050405020304" pitchFamily="18" charset="0"/>
              </a:rPr>
              <a:t>y </a:t>
            </a:r>
            <a:endParaRPr lang="en-GB" sz="14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185" name="TextBox 184">
            <a:extLst>
              <a:ext uri="{FF2B5EF4-FFF2-40B4-BE49-F238E27FC236}">
                <a16:creationId xmlns:a16="http://schemas.microsoft.com/office/drawing/2014/main" id="{68F3B1DA-E932-61C9-9F12-37209912D7B6}"/>
              </a:ext>
            </a:extLst>
          </p:cNvPr>
          <p:cNvSpPr txBox="1"/>
          <p:nvPr/>
        </p:nvSpPr>
        <p:spPr>
          <a:xfrm>
            <a:off x="4059485" y="4180659"/>
            <a:ext cx="167929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Work/life balance </a:t>
            </a:r>
            <a:endParaRPr lang="en-GB" sz="14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187" name="TextBox 186">
            <a:extLst>
              <a:ext uri="{FF2B5EF4-FFF2-40B4-BE49-F238E27FC236}">
                <a16:creationId xmlns:a16="http://schemas.microsoft.com/office/drawing/2014/main" id="{F35ED239-8298-AC46-A3C7-7C5E3368718B}"/>
              </a:ext>
            </a:extLst>
          </p:cNvPr>
          <p:cNvSpPr txBox="1"/>
          <p:nvPr/>
        </p:nvSpPr>
        <p:spPr>
          <a:xfrm>
            <a:off x="3067914" y="5423233"/>
            <a:ext cx="294364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Me, my goals and my health </a:t>
            </a:r>
            <a:endParaRPr lang="en-US" dirty="0"/>
          </a:p>
        </p:txBody>
      </p:sp>
      <p:sp>
        <p:nvSpPr>
          <p:cNvPr id="189" name="TextBox 188">
            <a:extLst>
              <a:ext uri="{FF2B5EF4-FFF2-40B4-BE49-F238E27FC236}">
                <a16:creationId xmlns:a16="http://schemas.microsoft.com/office/drawing/2014/main" id="{4CA2C178-DBE8-B3A0-EF23-A9FF552A740B}"/>
              </a:ext>
            </a:extLst>
          </p:cNvPr>
          <p:cNvSpPr txBox="1"/>
          <p:nvPr/>
        </p:nvSpPr>
        <p:spPr>
          <a:xfrm>
            <a:off x="85002" y="4249137"/>
            <a:ext cx="216830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Diseases, treatments and lifestyle choices </a:t>
            </a:r>
            <a:endParaRPr lang="en-GB" sz="14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191" name="TextBox 190">
            <a:extLst>
              <a:ext uri="{FF2B5EF4-FFF2-40B4-BE49-F238E27FC236}">
                <a16:creationId xmlns:a16="http://schemas.microsoft.com/office/drawing/2014/main" id="{1D0F0A60-F1D1-220E-B86B-5F3A1F8D2DA7}"/>
              </a:ext>
            </a:extLst>
          </p:cNvPr>
          <p:cNvSpPr txBox="1"/>
          <p:nvPr/>
        </p:nvSpPr>
        <p:spPr>
          <a:xfrm>
            <a:off x="1301224" y="5431289"/>
            <a:ext cx="174366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Extraordinary bodies </a:t>
            </a:r>
            <a:endParaRPr lang="en-GB" sz="14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193" name="TextBox 192">
            <a:extLst>
              <a:ext uri="{FF2B5EF4-FFF2-40B4-BE49-F238E27FC236}">
                <a16:creationId xmlns:a16="http://schemas.microsoft.com/office/drawing/2014/main" id="{1F27A6E2-E7E0-3902-1917-FEB4075D39F5}"/>
              </a:ext>
            </a:extLst>
          </p:cNvPr>
          <p:cNvSpPr txBox="1"/>
          <p:nvPr/>
        </p:nvSpPr>
        <p:spPr>
          <a:xfrm>
            <a:off x="0" y="4905620"/>
            <a:ext cx="184316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ea typeface="Times New Roman" panose="02020603050405020304" pitchFamily="18" charset="0"/>
              </a:rPr>
              <a:t>Healthy, long-term relationships </a:t>
            </a:r>
            <a:r>
              <a:rPr lang="en-GB" sz="1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endParaRPr lang="en-US" sz="1400" dirty="0"/>
          </a:p>
        </p:txBody>
      </p:sp>
      <p:sp>
        <p:nvSpPr>
          <p:cNvPr id="194" name="TextBox 193">
            <a:extLst>
              <a:ext uri="{FF2B5EF4-FFF2-40B4-BE49-F238E27FC236}">
                <a16:creationId xmlns:a16="http://schemas.microsoft.com/office/drawing/2014/main" id="{1F9CA278-4765-F892-FEEC-2A21BF9A5D70}"/>
              </a:ext>
            </a:extLst>
          </p:cNvPr>
          <p:cNvSpPr txBox="1"/>
          <p:nvPr/>
        </p:nvSpPr>
        <p:spPr>
          <a:xfrm>
            <a:off x="208746" y="2274721"/>
            <a:ext cx="115809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Becoming an adult </a:t>
            </a:r>
            <a:endParaRPr lang="en-US" dirty="0"/>
          </a:p>
        </p:txBody>
      </p:sp>
      <p:sp>
        <p:nvSpPr>
          <p:cNvPr id="195" name="TextBox 194">
            <a:extLst>
              <a:ext uri="{FF2B5EF4-FFF2-40B4-BE49-F238E27FC236}">
                <a16:creationId xmlns:a16="http://schemas.microsoft.com/office/drawing/2014/main" id="{CCCD3D20-72E3-C235-E7A7-04CD9FE6FE8A}"/>
              </a:ext>
            </a:extLst>
          </p:cNvPr>
          <p:cNvSpPr txBox="1"/>
          <p:nvPr/>
        </p:nvSpPr>
        <p:spPr>
          <a:xfrm>
            <a:off x="1413929" y="1735685"/>
            <a:ext cx="175687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Emergency situations</a:t>
            </a:r>
            <a:endParaRPr lang="en-GB" sz="14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196" name="TextBox 195">
            <a:extLst>
              <a:ext uri="{FF2B5EF4-FFF2-40B4-BE49-F238E27FC236}">
                <a16:creationId xmlns:a16="http://schemas.microsoft.com/office/drawing/2014/main" id="{E60CFA33-2F01-DA5D-B108-810CDF58D782}"/>
              </a:ext>
            </a:extLst>
          </p:cNvPr>
          <p:cNvSpPr txBox="1"/>
          <p:nvPr/>
        </p:nvSpPr>
        <p:spPr>
          <a:xfrm>
            <a:off x="2553589" y="3001606"/>
            <a:ext cx="308888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Managing anxiety and overwhelm</a:t>
            </a:r>
            <a:endParaRPr lang="en-GB" sz="14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201" name="TextBox 200">
            <a:extLst>
              <a:ext uri="{FF2B5EF4-FFF2-40B4-BE49-F238E27FC236}">
                <a16:creationId xmlns:a16="http://schemas.microsoft.com/office/drawing/2014/main" id="{C68F9328-0CA8-3E76-3EB3-BEE346EDB1AB}"/>
              </a:ext>
            </a:extLst>
          </p:cNvPr>
          <p:cNvSpPr txBox="1"/>
          <p:nvPr/>
        </p:nvSpPr>
        <p:spPr>
          <a:xfrm>
            <a:off x="3225974" y="1605448"/>
            <a:ext cx="123952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ea typeface="Times New Roman" panose="02020603050405020304" pitchFamily="18" charset="0"/>
              </a:rPr>
              <a:t>Money and debt </a:t>
            </a:r>
            <a:endParaRPr lang="en-GB" sz="14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203" name="TextBox 202">
            <a:extLst>
              <a:ext uri="{FF2B5EF4-FFF2-40B4-BE49-F238E27FC236}">
                <a16:creationId xmlns:a16="http://schemas.microsoft.com/office/drawing/2014/main" id="{3F857D27-7FC2-FE52-8558-A55459615B4D}"/>
              </a:ext>
            </a:extLst>
          </p:cNvPr>
          <p:cNvSpPr txBox="1"/>
          <p:nvPr/>
        </p:nvSpPr>
        <p:spPr>
          <a:xfrm>
            <a:off x="5384913" y="3002383"/>
            <a:ext cx="177268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</a:rPr>
              <a:t>Pregnancy and choice </a:t>
            </a:r>
            <a:endParaRPr lang="en-US" sz="1400" dirty="0"/>
          </a:p>
        </p:txBody>
      </p:sp>
      <p:sp>
        <p:nvSpPr>
          <p:cNvPr id="207" name="TextBox 206">
            <a:extLst>
              <a:ext uri="{FF2B5EF4-FFF2-40B4-BE49-F238E27FC236}">
                <a16:creationId xmlns:a16="http://schemas.microsoft.com/office/drawing/2014/main" id="{2BCD752B-B2F6-E4E3-8722-E7E6A47D873A}"/>
              </a:ext>
            </a:extLst>
          </p:cNvPr>
          <p:cNvSpPr txBox="1"/>
          <p:nvPr/>
        </p:nvSpPr>
        <p:spPr>
          <a:xfrm>
            <a:off x="4350523" y="1703531"/>
            <a:ext cx="255945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Relaxation and managing stress</a:t>
            </a:r>
            <a:endParaRPr lang="en-US" sz="1400" dirty="0"/>
          </a:p>
        </p:txBody>
      </p:sp>
      <p:sp>
        <p:nvSpPr>
          <p:cNvPr id="210" name="TextBox 209">
            <a:extLst>
              <a:ext uri="{FF2B5EF4-FFF2-40B4-BE49-F238E27FC236}">
                <a16:creationId xmlns:a16="http://schemas.microsoft.com/office/drawing/2014/main" id="{0C7180F6-8795-D65B-0AF8-F0241F71D8B7}"/>
              </a:ext>
            </a:extLst>
          </p:cNvPr>
          <p:cNvSpPr txBox="1"/>
          <p:nvPr/>
        </p:nvSpPr>
        <p:spPr>
          <a:xfrm>
            <a:off x="7443578" y="2983184"/>
            <a:ext cx="308888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Staying safe in sexual relationships </a:t>
            </a:r>
            <a:endParaRPr lang="en-GB" sz="14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213" name="TextBox 212">
            <a:extLst>
              <a:ext uri="{FF2B5EF4-FFF2-40B4-BE49-F238E27FC236}">
                <a16:creationId xmlns:a16="http://schemas.microsoft.com/office/drawing/2014/main" id="{B7372BAA-3915-4DA7-B622-3607163CE1D6}"/>
              </a:ext>
            </a:extLst>
          </p:cNvPr>
          <p:cNvSpPr txBox="1"/>
          <p:nvPr/>
        </p:nvSpPr>
        <p:spPr>
          <a:xfrm>
            <a:off x="8860177" y="1114082"/>
            <a:ext cx="1199950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</a:rPr>
              <a:t>Preparing for life after Churchill</a:t>
            </a:r>
            <a:endParaRPr lang="en-US" sz="1400" dirty="0"/>
          </a:p>
        </p:txBody>
      </p:sp>
      <p:sp>
        <p:nvSpPr>
          <p:cNvPr id="214" name="TextBox 213">
            <a:extLst>
              <a:ext uri="{FF2B5EF4-FFF2-40B4-BE49-F238E27FC236}">
                <a16:creationId xmlns:a16="http://schemas.microsoft.com/office/drawing/2014/main" id="{69703717-B82E-B9CC-FE27-1C4310AFC2BA}"/>
              </a:ext>
            </a:extLst>
          </p:cNvPr>
          <p:cNvSpPr txBox="1"/>
          <p:nvPr/>
        </p:nvSpPr>
        <p:spPr>
          <a:xfrm>
            <a:off x="2090736" y="167962"/>
            <a:ext cx="59477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RSHE Curriculum Journey</a:t>
            </a:r>
          </a:p>
        </p:txBody>
      </p:sp>
      <p:sp>
        <p:nvSpPr>
          <p:cNvPr id="215" name="TextBox 214">
            <a:extLst>
              <a:ext uri="{FF2B5EF4-FFF2-40B4-BE49-F238E27FC236}">
                <a16:creationId xmlns:a16="http://schemas.microsoft.com/office/drawing/2014/main" id="{446CED47-D3CB-C7BE-58D7-45D28A049A57}"/>
              </a:ext>
            </a:extLst>
          </p:cNvPr>
          <p:cNvSpPr txBox="1"/>
          <p:nvPr/>
        </p:nvSpPr>
        <p:spPr>
          <a:xfrm>
            <a:off x="3504864" y="12496800"/>
            <a:ext cx="3419296" cy="37374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Key Stage 2</a:t>
            </a:r>
          </a:p>
        </p:txBody>
      </p:sp>
      <p:sp>
        <p:nvSpPr>
          <p:cNvPr id="216" name="TextBox 215">
            <a:extLst>
              <a:ext uri="{FF2B5EF4-FFF2-40B4-BE49-F238E27FC236}">
                <a16:creationId xmlns:a16="http://schemas.microsoft.com/office/drawing/2014/main" id="{80E24D5A-22FC-C9C4-FD05-7ABA66BFB1BC}"/>
              </a:ext>
            </a:extLst>
          </p:cNvPr>
          <p:cNvSpPr txBox="1"/>
          <p:nvPr/>
        </p:nvSpPr>
        <p:spPr>
          <a:xfrm>
            <a:off x="3426610" y="10006003"/>
            <a:ext cx="3419296" cy="37374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Key Stage 3</a:t>
            </a:r>
          </a:p>
        </p:txBody>
      </p:sp>
      <p:sp>
        <p:nvSpPr>
          <p:cNvPr id="217" name="TextBox 216">
            <a:extLst>
              <a:ext uri="{FF2B5EF4-FFF2-40B4-BE49-F238E27FC236}">
                <a16:creationId xmlns:a16="http://schemas.microsoft.com/office/drawing/2014/main" id="{590C40AB-A5C3-33ED-4FA1-6CD801DCF4D8}"/>
              </a:ext>
            </a:extLst>
          </p:cNvPr>
          <p:cNvSpPr txBox="1"/>
          <p:nvPr/>
        </p:nvSpPr>
        <p:spPr>
          <a:xfrm>
            <a:off x="3189382" y="7865127"/>
            <a:ext cx="3419296" cy="37374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Key Stage 3</a:t>
            </a:r>
          </a:p>
        </p:txBody>
      </p:sp>
      <p:sp>
        <p:nvSpPr>
          <p:cNvPr id="218" name="TextBox 217">
            <a:extLst>
              <a:ext uri="{FF2B5EF4-FFF2-40B4-BE49-F238E27FC236}">
                <a16:creationId xmlns:a16="http://schemas.microsoft.com/office/drawing/2014/main" id="{17B738A3-DD6A-74FE-9865-48CB59712BB9}"/>
              </a:ext>
            </a:extLst>
          </p:cNvPr>
          <p:cNvSpPr txBox="1"/>
          <p:nvPr/>
        </p:nvSpPr>
        <p:spPr>
          <a:xfrm>
            <a:off x="3170807" y="5790950"/>
            <a:ext cx="3419296" cy="37374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Key Stage 4</a:t>
            </a:r>
          </a:p>
        </p:txBody>
      </p:sp>
      <p:sp>
        <p:nvSpPr>
          <p:cNvPr id="219" name="TextBox 218">
            <a:extLst>
              <a:ext uri="{FF2B5EF4-FFF2-40B4-BE49-F238E27FC236}">
                <a16:creationId xmlns:a16="http://schemas.microsoft.com/office/drawing/2014/main" id="{91730411-3933-8E33-A398-4F6452A7A9CD}"/>
              </a:ext>
            </a:extLst>
          </p:cNvPr>
          <p:cNvSpPr txBox="1"/>
          <p:nvPr/>
        </p:nvSpPr>
        <p:spPr>
          <a:xfrm>
            <a:off x="3069192" y="3556002"/>
            <a:ext cx="3419296" cy="37374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Key Stage 4</a:t>
            </a:r>
          </a:p>
        </p:txBody>
      </p:sp>
      <p:sp>
        <p:nvSpPr>
          <p:cNvPr id="220" name="TextBox 219">
            <a:extLst>
              <a:ext uri="{FF2B5EF4-FFF2-40B4-BE49-F238E27FC236}">
                <a16:creationId xmlns:a16="http://schemas.microsoft.com/office/drawing/2014/main" id="{8E36D664-3C88-181B-2A1C-B0B677431088}"/>
              </a:ext>
            </a:extLst>
          </p:cNvPr>
          <p:cNvSpPr txBox="1"/>
          <p:nvPr/>
        </p:nvSpPr>
        <p:spPr>
          <a:xfrm>
            <a:off x="2873455" y="1116970"/>
            <a:ext cx="3419296" cy="37374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Key Stage 4</a:t>
            </a:r>
          </a:p>
        </p:txBody>
      </p:sp>
    </p:spTree>
    <p:extLst>
      <p:ext uri="{BB962C8B-B14F-4D97-AF65-F5344CB8AC3E}">
        <p14:creationId xmlns:p14="http://schemas.microsoft.com/office/powerpoint/2010/main" val="6167895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246</TotalTime>
  <Words>396</Words>
  <Application>Microsoft Office PowerPoint</Application>
  <PresentationFormat>Custom</PresentationFormat>
  <Paragraphs>121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Costantini</dc:creator>
  <cp:lastModifiedBy>Kirsty Webb</cp:lastModifiedBy>
  <cp:revision>19</cp:revision>
  <dcterms:created xsi:type="dcterms:W3CDTF">2020-04-29T13:07:49Z</dcterms:created>
  <dcterms:modified xsi:type="dcterms:W3CDTF">2025-10-14T20:37:05Z</dcterms:modified>
</cp:coreProperties>
</file>