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9" autoAdjust="0"/>
    <p:restoredTop sz="94660"/>
  </p:normalViewPr>
  <p:slideViewPr>
    <p:cSldViewPr snapToGrid="0">
      <p:cViewPr>
        <p:scale>
          <a:sx n="64" d="100"/>
          <a:sy n="64" d="100"/>
        </p:scale>
        <p:origin x="1494" y="-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27/09/2025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988003" y="6991522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+mj-lt"/>
              </a:rPr>
              <a:t>Class 2, 3 and 4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150238"/>
              </p:ext>
            </p:extLst>
          </p:nvPr>
        </p:nvGraphicFramePr>
        <p:xfrm>
          <a:off x="1251229" y="8619764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5868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5030"/>
              </p:ext>
            </p:extLst>
          </p:nvPr>
        </p:nvGraphicFramePr>
        <p:xfrm>
          <a:off x="927129" y="3196900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948472"/>
              </p:ext>
            </p:extLst>
          </p:nvPr>
        </p:nvGraphicFramePr>
        <p:xfrm>
          <a:off x="7367077" y="7194586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796308"/>
              </p:ext>
            </p:extLst>
          </p:nvPr>
        </p:nvGraphicFramePr>
        <p:xfrm>
          <a:off x="936595" y="1929689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6903375" y="1427123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latin typeface="+mj-lt"/>
              </a:rPr>
              <a:t>Class 5 and 6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30010" y="304799"/>
            <a:ext cx="58768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 dirty="0">
                <a:latin typeface="+mj-lt"/>
              </a:rPr>
              <a:t>CAREERS Curriculum Journey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2880581" y="6953280"/>
            <a:ext cx="3419296" cy="24622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00B050"/>
                </a:solidFill>
                <a:latin typeface="+mj-lt"/>
              </a:rPr>
              <a:t>Key Stage 3 (Year 7/8 and 9)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2827182" y="1749965"/>
            <a:ext cx="3419296" cy="24622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0070C0"/>
                </a:solidFill>
                <a:latin typeface="+mj-lt"/>
              </a:rPr>
              <a:t>Key Stage 4 (Year 10 and 11)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DD7D4E-90A6-4BB0-86A4-30E1C6A077C6}"/>
              </a:ext>
            </a:extLst>
          </p:cNvPr>
          <p:cNvSpPr/>
          <p:nvPr/>
        </p:nvSpPr>
        <p:spPr>
          <a:xfrm>
            <a:off x="8684003" y="354517"/>
            <a:ext cx="1804522" cy="70788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latin typeface="+mj-lt"/>
              </a:rPr>
              <a:t>Key:</a:t>
            </a:r>
          </a:p>
          <a:p>
            <a:pPr algn="ctr"/>
            <a:r>
              <a:rPr lang="en-GB" sz="1000" b="1" dirty="0">
                <a:solidFill>
                  <a:srgbClr val="FF0000"/>
                </a:solidFill>
                <a:latin typeface="+mj-lt"/>
              </a:rPr>
              <a:t>RED: </a:t>
            </a:r>
            <a:r>
              <a:rPr lang="en-GB" sz="1000" dirty="0">
                <a:solidFill>
                  <a:srgbClr val="FF0000"/>
                </a:solidFill>
                <a:latin typeface="+mj-lt"/>
              </a:rPr>
              <a:t>Explore possibilities</a:t>
            </a:r>
            <a:br>
              <a:rPr lang="en-GB" sz="1000" b="1" dirty="0">
                <a:latin typeface="+mj-lt"/>
              </a:rPr>
            </a:br>
            <a:r>
              <a:rPr lang="en-GB" sz="1000" b="1" dirty="0">
                <a:solidFill>
                  <a:srgbClr val="7030A0"/>
                </a:solidFill>
                <a:latin typeface="+mj-lt"/>
              </a:rPr>
              <a:t>PURPLE: </a:t>
            </a:r>
            <a:r>
              <a:rPr lang="en-GB" sz="1000" dirty="0">
                <a:solidFill>
                  <a:srgbClr val="7030A0"/>
                </a:solidFill>
                <a:latin typeface="+mj-lt"/>
              </a:rPr>
              <a:t>Balance Life and Work</a:t>
            </a:r>
          </a:p>
          <a:p>
            <a:pPr algn="ctr"/>
            <a:r>
              <a:rPr lang="en-GB" sz="1000" b="1" dirty="0">
                <a:solidFill>
                  <a:schemeClr val="accent2"/>
                </a:solidFill>
                <a:latin typeface="+mj-lt"/>
              </a:rPr>
              <a:t>ORANGE: </a:t>
            </a:r>
            <a:r>
              <a:rPr lang="en-GB" sz="1000" dirty="0">
                <a:solidFill>
                  <a:schemeClr val="accent2"/>
                </a:solidFill>
                <a:latin typeface="+mj-lt"/>
              </a:rPr>
              <a:t>Create Opportunities</a:t>
            </a:r>
          </a:p>
          <a:p>
            <a:pPr algn="ctr"/>
            <a:r>
              <a:rPr lang="en-GB" sz="1000" b="1" dirty="0">
                <a:solidFill>
                  <a:srgbClr val="00B050"/>
                </a:solidFill>
                <a:latin typeface="+mj-lt"/>
              </a:rPr>
              <a:t>GREEN: </a:t>
            </a:r>
            <a:r>
              <a:rPr lang="en-GB" sz="1000" dirty="0">
                <a:solidFill>
                  <a:srgbClr val="00B050"/>
                </a:solidFill>
                <a:latin typeface="+mj-lt"/>
              </a:rPr>
              <a:t>Grow throughout life</a:t>
            </a:r>
          </a:p>
          <a:p>
            <a:pPr algn="ctr"/>
            <a:r>
              <a:rPr lang="en-GB" sz="1000" b="1" dirty="0">
                <a:solidFill>
                  <a:srgbClr val="0070C0"/>
                </a:solidFill>
                <a:latin typeface="+mj-lt"/>
              </a:rPr>
              <a:t>BLUE: </a:t>
            </a:r>
            <a:r>
              <a:rPr lang="en-GB" sz="1000" dirty="0">
                <a:solidFill>
                  <a:srgbClr val="0070C0"/>
                </a:solidFill>
                <a:latin typeface="+mj-lt"/>
              </a:rPr>
              <a:t>Managing Career</a:t>
            </a:r>
          </a:p>
          <a:p>
            <a:pPr algn="ctr"/>
            <a:r>
              <a:rPr lang="en-GB" sz="1000" b="1" dirty="0">
                <a:solidFill>
                  <a:srgbClr val="FF0066"/>
                </a:solidFill>
                <a:latin typeface="+mj-lt"/>
              </a:rPr>
              <a:t>PINK: </a:t>
            </a:r>
            <a:r>
              <a:rPr lang="en-GB" sz="1000" dirty="0">
                <a:solidFill>
                  <a:srgbClr val="FF0066"/>
                </a:solidFill>
                <a:latin typeface="+mj-lt"/>
              </a:rPr>
              <a:t>See the big picture</a:t>
            </a:r>
            <a:endParaRPr lang="en-GB" sz="1000" b="1" dirty="0">
              <a:solidFill>
                <a:srgbClr val="FF0066"/>
              </a:solidFill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15393D6-6120-8308-2721-9E68719E1806}"/>
              </a:ext>
            </a:extLst>
          </p:cNvPr>
          <p:cNvSpPr txBox="1"/>
          <p:nvPr/>
        </p:nvSpPr>
        <p:spPr>
          <a:xfrm>
            <a:off x="623615" y="7937139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105BA6"/>
                </a:solidFill>
                <a:latin typeface="+mj-lt"/>
              </a:rPr>
              <a:t>Be aware that career describes journey through life, learning and work.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160B4A3-4DCC-77B4-CE3A-AA3316CADB38}"/>
              </a:ext>
            </a:extLst>
          </p:cNvPr>
          <p:cNvSpPr txBox="1"/>
          <p:nvPr/>
        </p:nvSpPr>
        <p:spPr>
          <a:xfrm>
            <a:off x="3700862" y="7349412"/>
            <a:ext cx="214924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Being aware of main learning pathways – (university, college, apprenticeships)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66884CA-44EC-A208-5B21-CC51DF410F1F}"/>
              </a:ext>
            </a:extLst>
          </p:cNvPr>
          <p:cNvSpPr txBox="1"/>
          <p:nvPr/>
        </p:nvSpPr>
        <p:spPr>
          <a:xfrm>
            <a:off x="8478960" y="8348053"/>
            <a:ext cx="18800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b="1" dirty="0">
                <a:solidFill>
                  <a:srgbClr val="00B050"/>
                </a:solidFill>
                <a:latin typeface="+mj-lt"/>
              </a:rPr>
              <a:t>Be aware of sources of help and support available and respond positively to feedback</a:t>
            </a:r>
            <a:endParaRPr lang="en-US" sz="1000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D61222E-2C18-1ED0-7D0E-67C55E066A69}"/>
              </a:ext>
            </a:extLst>
          </p:cNvPr>
          <p:cNvSpPr txBox="1"/>
          <p:nvPr/>
        </p:nvSpPr>
        <p:spPr>
          <a:xfrm>
            <a:off x="5076126" y="9035243"/>
            <a:ext cx="18800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b="1" dirty="0">
                <a:solidFill>
                  <a:srgbClr val="00B050"/>
                </a:solidFill>
                <a:latin typeface="+mj-lt"/>
              </a:rPr>
              <a:t>Being willing to challenge themselves and try new things.</a:t>
            </a:r>
            <a:endParaRPr lang="en-US" sz="1000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970EF5A-A87D-55EF-3632-0EB1B32DD79F}"/>
              </a:ext>
            </a:extLst>
          </p:cNvPr>
          <p:cNvSpPr txBox="1"/>
          <p:nvPr/>
        </p:nvSpPr>
        <p:spPr>
          <a:xfrm>
            <a:off x="3509183" y="9022948"/>
            <a:ext cx="188005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00B050"/>
                </a:solidFill>
                <a:latin typeface="+mj-lt"/>
              </a:rPr>
              <a:t>Recording achievements.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0AA8C96-DDCA-F425-A20A-50810BDE9CFA}"/>
              </a:ext>
            </a:extLst>
          </p:cNvPr>
          <p:cNvSpPr txBox="1"/>
          <p:nvPr/>
        </p:nvSpPr>
        <p:spPr>
          <a:xfrm>
            <a:off x="8400464" y="7890501"/>
            <a:ext cx="18800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00B050"/>
                </a:solidFill>
                <a:latin typeface="+mj-lt"/>
              </a:rPr>
              <a:t>Being aware of heritage, identity and values.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1496CEF-C42A-663F-7B63-EE7C73DE2199}"/>
              </a:ext>
            </a:extLst>
          </p:cNvPr>
          <p:cNvSpPr txBox="1"/>
          <p:nvPr/>
        </p:nvSpPr>
        <p:spPr>
          <a:xfrm>
            <a:off x="8376383" y="7407321"/>
            <a:ext cx="18800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+mj-lt"/>
              </a:rPr>
              <a:t>Being aware of a range of possible new jobs.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AFF50B9-9A91-B131-FD13-566D38844711}"/>
              </a:ext>
            </a:extLst>
          </p:cNvPr>
          <p:cNvSpPr txBox="1"/>
          <p:nvPr/>
        </p:nvSpPr>
        <p:spPr>
          <a:xfrm>
            <a:off x="5474410" y="7331374"/>
            <a:ext cx="188005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+mj-lt"/>
              </a:rPr>
              <a:t>Identifying common sources of information about the </a:t>
            </a:r>
            <a:r>
              <a:rPr lang="en-US" sz="1000" b="1" dirty="0" err="1">
                <a:solidFill>
                  <a:srgbClr val="FF0000"/>
                </a:solidFill>
                <a:latin typeface="+mj-lt"/>
              </a:rPr>
              <a:t>labour</a:t>
            </a:r>
            <a:r>
              <a:rPr lang="en-US" sz="1000" b="1" dirty="0">
                <a:solidFill>
                  <a:srgbClr val="FF0000"/>
                </a:solidFill>
                <a:latin typeface="+mj-lt"/>
              </a:rPr>
              <a:t> market information system.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C42D952-EF4F-5729-7934-F819195CEE06}"/>
              </a:ext>
            </a:extLst>
          </p:cNvPr>
          <p:cNvSpPr txBox="1"/>
          <p:nvPr/>
        </p:nvSpPr>
        <p:spPr>
          <a:xfrm>
            <a:off x="4603194" y="7957620"/>
            <a:ext cx="21492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Being aware that jobs require learning, skills and minimum qualifications.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7F0B6AE-BB94-0075-626E-B73B75B05F80}"/>
              </a:ext>
            </a:extLst>
          </p:cNvPr>
          <p:cNvSpPr txBox="1"/>
          <p:nvPr/>
        </p:nvSpPr>
        <p:spPr>
          <a:xfrm>
            <a:off x="6469387" y="8174293"/>
            <a:ext cx="21492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Being aware of different sectors/ organisations where they can work.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6381823-4A73-9053-2A1A-C4EB718EAEA5}"/>
              </a:ext>
            </a:extLst>
          </p:cNvPr>
          <p:cNvSpPr txBox="1"/>
          <p:nvPr/>
        </p:nvSpPr>
        <p:spPr>
          <a:xfrm>
            <a:off x="2476569" y="8112775"/>
            <a:ext cx="21492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</a:rPr>
              <a:t>Being aware of how organisations undertake recruitment and selection.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7758C22D-5918-671A-359A-73B154AA8D39}"/>
              </a:ext>
            </a:extLst>
          </p:cNvPr>
          <p:cNvSpPr txBox="1"/>
          <p:nvPr/>
        </p:nvSpPr>
        <p:spPr>
          <a:xfrm>
            <a:off x="3455843" y="9259429"/>
            <a:ext cx="181124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105BA6"/>
                </a:solidFill>
                <a:latin typeface="+mj-lt"/>
              </a:rPr>
              <a:t>Looking forward to the future.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E9D9B61-DD8E-47C9-5D93-C2938509B302}"/>
              </a:ext>
            </a:extLst>
          </p:cNvPr>
          <p:cNvSpPr txBox="1"/>
          <p:nvPr/>
        </p:nvSpPr>
        <p:spPr>
          <a:xfrm>
            <a:off x="8412150" y="6946963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105BA6"/>
                </a:solidFill>
                <a:latin typeface="+mj-lt"/>
              </a:rPr>
              <a:t>Being aware that different jobs/careers bring different challenges. 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D080FF9-572E-233F-7FE5-784EAF171722}"/>
              </a:ext>
            </a:extLst>
          </p:cNvPr>
          <p:cNvSpPr txBox="1"/>
          <p:nvPr/>
        </p:nvSpPr>
        <p:spPr>
          <a:xfrm>
            <a:off x="8452260" y="8959734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105BA6"/>
                </a:solidFill>
                <a:latin typeface="+mj-lt"/>
              </a:rPr>
              <a:t>Learning from setbacks and challenges. 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BD7F390-D6F1-4903-E543-919ED79A5AF6}"/>
              </a:ext>
            </a:extLst>
          </p:cNvPr>
          <p:cNvSpPr txBox="1"/>
          <p:nvPr/>
        </p:nvSpPr>
        <p:spPr>
          <a:xfrm>
            <a:off x="6885317" y="9095305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chemeClr val="accent2"/>
                </a:solidFill>
                <a:latin typeface="+mj-lt"/>
              </a:rPr>
              <a:t>Developing relationships with others.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28A3B19-ED87-70D3-1F0E-A182D6053A45}"/>
              </a:ext>
            </a:extLst>
          </p:cNvPr>
          <p:cNvSpPr txBox="1"/>
          <p:nvPr/>
        </p:nvSpPr>
        <p:spPr>
          <a:xfrm>
            <a:off x="2006208" y="9045670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chemeClr val="accent2"/>
                </a:solidFill>
                <a:latin typeface="+mj-lt"/>
              </a:rPr>
              <a:t>Being aware its important to take initiative. 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55E90E-5DFA-9E94-C798-BC1994D8DD6E}"/>
              </a:ext>
            </a:extLst>
          </p:cNvPr>
          <p:cNvSpPr txBox="1"/>
          <p:nvPr/>
        </p:nvSpPr>
        <p:spPr>
          <a:xfrm>
            <a:off x="6872762" y="6569910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chemeClr val="accent2"/>
                </a:solidFill>
                <a:latin typeface="+mj-lt"/>
              </a:rPr>
              <a:t>Being able to select a role model and being aware of the value of leadership.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32716FC-5EA0-578A-FFCA-A57637C0112C}"/>
              </a:ext>
            </a:extLst>
          </p:cNvPr>
          <p:cNvSpPr txBox="1"/>
          <p:nvPr/>
        </p:nvSpPr>
        <p:spPr>
          <a:xfrm>
            <a:off x="907760" y="6406016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chemeClr val="accent2"/>
                </a:solidFill>
                <a:latin typeface="+mj-lt"/>
              </a:rPr>
              <a:t>Being aware of the concept of entrepreneurialism  and self-employment. 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78344EE-4C91-5349-DEDC-1FCE9EC3A322}"/>
              </a:ext>
            </a:extLst>
          </p:cNvPr>
          <p:cNvSpPr txBox="1"/>
          <p:nvPr/>
        </p:nvSpPr>
        <p:spPr>
          <a:xfrm>
            <a:off x="1939622" y="9565461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7030A0"/>
                </a:solidFill>
                <a:latin typeface="+mj-lt"/>
              </a:rPr>
              <a:t>Being aware of concept of work-life balance.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5642C5C-6279-0FFC-3CC1-1F8461B503DB}"/>
              </a:ext>
            </a:extLst>
          </p:cNvPr>
          <p:cNvSpPr txBox="1"/>
          <p:nvPr/>
        </p:nvSpPr>
        <p:spPr>
          <a:xfrm>
            <a:off x="3909546" y="9540188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7030A0"/>
                </a:solidFill>
                <a:latin typeface="+mj-lt"/>
              </a:rPr>
              <a:t>Being aware that physical/mental wellbeing are important.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F7C9EFB3-46EF-1F99-1795-9FB42A85E8D5}"/>
              </a:ext>
            </a:extLst>
          </p:cNvPr>
          <p:cNvSpPr txBox="1"/>
          <p:nvPr/>
        </p:nvSpPr>
        <p:spPr>
          <a:xfrm>
            <a:off x="5709350" y="9403082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7030A0"/>
                </a:solidFill>
                <a:latin typeface="+mj-lt"/>
              </a:rPr>
              <a:t>Being aware of money and that individuals and families have to actively manage finances. 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5D03DBD-E88F-4FD7-7D92-9FD17F02BB44}"/>
              </a:ext>
            </a:extLst>
          </p:cNvPr>
          <p:cNvSpPr txBox="1"/>
          <p:nvPr/>
        </p:nvSpPr>
        <p:spPr>
          <a:xfrm>
            <a:off x="8058670" y="9377453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7030A0"/>
                </a:solidFill>
                <a:latin typeface="+mj-lt"/>
              </a:rPr>
              <a:t>Being aware of ways they can be involved in community.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EB4A497-C8C4-9A7B-5E4B-F7E5C115B71D}"/>
              </a:ext>
            </a:extLst>
          </p:cNvPr>
          <p:cNvSpPr txBox="1"/>
          <p:nvPr/>
        </p:nvSpPr>
        <p:spPr>
          <a:xfrm>
            <a:off x="8600562" y="6532548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7030A0"/>
                </a:solidFill>
                <a:latin typeface="+mj-lt"/>
              </a:rPr>
              <a:t>Being aware of different life stages/life roles.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3EC3642-578F-CADC-95ED-38A0E4A247B5}"/>
              </a:ext>
            </a:extLst>
          </p:cNvPr>
          <p:cNvSpPr txBox="1"/>
          <p:nvPr/>
        </p:nvSpPr>
        <p:spPr>
          <a:xfrm>
            <a:off x="2592678" y="7238139"/>
            <a:ext cx="102346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7030A0"/>
                </a:solidFill>
                <a:latin typeface="+mj-lt"/>
              </a:rPr>
              <a:t>Being aware of rights and responsibilities, in workplace and society.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684C2CD-1F70-6180-E859-B1CC3FFDC4BE}"/>
              </a:ext>
            </a:extLst>
          </p:cNvPr>
          <p:cNvSpPr txBox="1"/>
          <p:nvPr/>
        </p:nvSpPr>
        <p:spPr>
          <a:xfrm>
            <a:off x="140953" y="9211518"/>
            <a:ext cx="18112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err="1">
                <a:solidFill>
                  <a:srgbClr val="7030A0"/>
                </a:solidFill>
                <a:latin typeface="+mj-lt"/>
              </a:rPr>
              <a:t>Recognise</a:t>
            </a:r>
            <a:r>
              <a:rPr lang="en-US" sz="1000" b="1" dirty="0">
                <a:solidFill>
                  <a:srgbClr val="7030A0"/>
                </a:solidFill>
                <a:latin typeface="+mj-lt"/>
              </a:rPr>
              <a:t> the injustices caused by prejudice, stereotypes and discrimination in learning and the workplace. 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0E159FA1-3A17-39E9-6E6A-B6ED91A10D01}"/>
              </a:ext>
            </a:extLst>
          </p:cNvPr>
          <p:cNvSpPr txBox="1"/>
          <p:nvPr/>
        </p:nvSpPr>
        <p:spPr>
          <a:xfrm>
            <a:off x="2047701" y="9923121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66"/>
                </a:solidFill>
                <a:latin typeface="+mj-lt"/>
              </a:rPr>
              <a:t>Being aware of a range different media, information sources and viewpoints. 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59F67CDF-7C8C-6C5D-467B-9F9B3248D805}"/>
              </a:ext>
            </a:extLst>
          </p:cNvPr>
          <p:cNvSpPr txBox="1"/>
          <p:nvPr/>
        </p:nvSpPr>
        <p:spPr>
          <a:xfrm>
            <a:off x="4017625" y="10062167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66"/>
                </a:solidFill>
                <a:latin typeface="+mj-lt"/>
              </a:rPr>
              <a:t>Being aware that there are trends in the local and international </a:t>
            </a:r>
            <a:r>
              <a:rPr lang="en-US" sz="1000" b="1" dirty="0" err="1">
                <a:solidFill>
                  <a:srgbClr val="FF0066"/>
                </a:solidFill>
                <a:latin typeface="+mj-lt"/>
              </a:rPr>
              <a:t>labour</a:t>
            </a:r>
            <a:r>
              <a:rPr lang="en-US" sz="1000" b="1" dirty="0">
                <a:solidFill>
                  <a:srgbClr val="FF0066"/>
                </a:solidFill>
                <a:latin typeface="+mj-lt"/>
              </a:rPr>
              <a:t> market.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A2A5349-DA56-C651-890E-426D74587C73}"/>
              </a:ext>
            </a:extLst>
          </p:cNvPr>
          <p:cNvSpPr txBox="1"/>
          <p:nvPr/>
        </p:nvSpPr>
        <p:spPr>
          <a:xfrm>
            <a:off x="5575192" y="9915688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66"/>
                </a:solidFill>
                <a:latin typeface="+mj-lt"/>
              </a:rPr>
              <a:t>Being aware that trends in technology and science have implications for careers.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16E28E6E-46A6-9A80-C5FC-1D64EE1EA9EC}"/>
              </a:ext>
            </a:extLst>
          </p:cNvPr>
          <p:cNvSpPr txBox="1"/>
          <p:nvPr/>
        </p:nvSpPr>
        <p:spPr>
          <a:xfrm>
            <a:off x="7386433" y="9770921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66"/>
                </a:solidFill>
                <a:latin typeface="+mj-lt"/>
              </a:rPr>
              <a:t>Being aware of the relationships between career and the natural environment. 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08E446F-AAB7-E39B-2679-6C88136E1AEC}"/>
              </a:ext>
            </a:extLst>
          </p:cNvPr>
          <p:cNvSpPr txBox="1"/>
          <p:nvPr/>
        </p:nvSpPr>
        <p:spPr>
          <a:xfrm>
            <a:off x="4895323" y="6357250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66"/>
                </a:solidFill>
                <a:latin typeface="+mj-lt"/>
              </a:rPr>
              <a:t>Being aware of the relationship between career, society and community. .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6283384E-712C-569D-A60F-2A3FE709A7D7}"/>
              </a:ext>
            </a:extLst>
          </p:cNvPr>
          <p:cNvSpPr txBox="1"/>
          <p:nvPr/>
        </p:nvSpPr>
        <p:spPr>
          <a:xfrm>
            <a:off x="2946540" y="6329234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66"/>
                </a:solidFill>
                <a:latin typeface="+mj-lt"/>
              </a:rPr>
              <a:t>Being aware of the relationship between career, politics and the economy. 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5236F773-C09F-ED1B-0B1F-59E62A088C68}"/>
              </a:ext>
            </a:extLst>
          </p:cNvPr>
          <p:cNvSpPr txBox="1"/>
          <p:nvPr/>
        </p:nvSpPr>
        <p:spPr>
          <a:xfrm>
            <a:off x="8412123" y="2034190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00B050"/>
                </a:solidFill>
                <a:latin typeface="+mj-lt"/>
              </a:rPr>
              <a:t>Responding positively to help, support and feedback. 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B95D4A6-1CCB-1A8E-72EC-FE81126E845E}"/>
              </a:ext>
            </a:extLst>
          </p:cNvPr>
          <p:cNvSpPr txBox="1"/>
          <p:nvPr/>
        </p:nvSpPr>
        <p:spPr>
          <a:xfrm>
            <a:off x="7410333" y="3712011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00B050"/>
                </a:solidFill>
                <a:latin typeface="+mj-lt"/>
              </a:rPr>
              <a:t>Positively engaging in learning and taking action to achieve good outcomes. . 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6656F17-592C-310D-C4BA-AB334871784B}"/>
              </a:ext>
            </a:extLst>
          </p:cNvPr>
          <p:cNvSpPr txBox="1"/>
          <p:nvPr/>
        </p:nvSpPr>
        <p:spPr>
          <a:xfrm>
            <a:off x="8661098" y="2489765"/>
            <a:ext cx="14014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err="1">
                <a:solidFill>
                  <a:srgbClr val="00B050"/>
                </a:solidFill>
                <a:latin typeface="+mj-lt"/>
              </a:rPr>
              <a:t>Recognising</a:t>
            </a:r>
            <a:r>
              <a:rPr lang="en-US" sz="1000" b="1" dirty="0">
                <a:solidFill>
                  <a:srgbClr val="00B050"/>
                </a:solidFill>
                <a:latin typeface="+mj-lt"/>
              </a:rPr>
              <a:t> the value of challenging themselves and trying new things. 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B478FF8-A7C7-6CA0-3BBE-ACD4F2054194}"/>
              </a:ext>
            </a:extLst>
          </p:cNvPr>
          <p:cNvSpPr txBox="1"/>
          <p:nvPr/>
        </p:nvSpPr>
        <p:spPr>
          <a:xfrm>
            <a:off x="8992900" y="3275746"/>
            <a:ext cx="1401474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00B050"/>
                </a:solidFill>
                <a:latin typeface="+mj-lt"/>
              </a:rPr>
              <a:t>Reflecting on and recording achievements, experiences and learning.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AB4F50E-E1D5-A167-D87A-30C1EF04293C}"/>
              </a:ext>
            </a:extLst>
          </p:cNvPr>
          <p:cNvSpPr txBox="1"/>
          <p:nvPr/>
        </p:nvSpPr>
        <p:spPr>
          <a:xfrm>
            <a:off x="7229879" y="2542636"/>
            <a:ext cx="140147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00B050"/>
                </a:solidFill>
                <a:latin typeface="+mj-lt"/>
              </a:rPr>
              <a:t>Considering what learning pathway they should pursue next. 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195D97C-6EF2-8224-653F-CABE98FF3065}"/>
              </a:ext>
            </a:extLst>
          </p:cNvPr>
          <p:cNvSpPr txBox="1"/>
          <p:nvPr/>
        </p:nvSpPr>
        <p:spPr>
          <a:xfrm>
            <a:off x="6899026" y="1023776"/>
            <a:ext cx="14014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00B050"/>
                </a:solidFill>
                <a:latin typeface="+mj-lt"/>
              </a:rPr>
              <a:t>Reflecting on heritage, identity and values. 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86FA7C14-5B75-A1F5-822F-AE658A4CB509}"/>
              </a:ext>
            </a:extLst>
          </p:cNvPr>
          <p:cNvSpPr txBox="1"/>
          <p:nvPr/>
        </p:nvSpPr>
        <p:spPr>
          <a:xfrm>
            <a:off x="5806721" y="3706743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+mj-lt"/>
              </a:rPr>
              <a:t>Considering what jobs and roles they find interesting. . . 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57F7FA8D-9342-EA6E-8E3F-024BD2980E95}"/>
              </a:ext>
            </a:extLst>
          </p:cNvPr>
          <p:cNvSpPr txBox="1"/>
          <p:nvPr/>
        </p:nvSpPr>
        <p:spPr>
          <a:xfrm>
            <a:off x="5796081" y="4106066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+mj-lt"/>
              </a:rPr>
              <a:t>Research the </a:t>
            </a:r>
            <a:r>
              <a:rPr lang="en-US" sz="1000" b="1" dirty="0" err="1">
                <a:solidFill>
                  <a:srgbClr val="FF0000"/>
                </a:solidFill>
                <a:latin typeface="+mj-lt"/>
              </a:rPr>
              <a:t>labour</a:t>
            </a:r>
            <a:r>
              <a:rPr lang="en-US" sz="1000" b="1" dirty="0">
                <a:solidFill>
                  <a:srgbClr val="FF0000"/>
                </a:solidFill>
                <a:latin typeface="+mj-lt"/>
              </a:rPr>
              <a:t> market and education system.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91D39A1-7D85-4F2C-A00E-4706EC043B9E}"/>
              </a:ext>
            </a:extLst>
          </p:cNvPr>
          <p:cNvSpPr txBox="1"/>
          <p:nvPr/>
        </p:nvSpPr>
        <p:spPr>
          <a:xfrm>
            <a:off x="5600858" y="2574796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err="1">
                <a:solidFill>
                  <a:srgbClr val="FF0000"/>
                </a:solidFill>
                <a:latin typeface="+mj-lt"/>
              </a:rPr>
              <a:t>Recognising</a:t>
            </a:r>
            <a:r>
              <a:rPr lang="en-US" sz="1000" b="1" dirty="0">
                <a:solidFill>
                  <a:srgbClr val="FF0000"/>
                </a:solidFill>
                <a:latin typeface="+mj-lt"/>
              </a:rPr>
              <a:t> the main learning pathways and consider which one they would like to follow. 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1783E10-B6D7-CEDF-2B6C-09AF14135042}"/>
              </a:ext>
            </a:extLst>
          </p:cNvPr>
          <p:cNvSpPr txBox="1"/>
          <p:nvPr/>
        </p:nvSpPr>
        <p:spPr>
          <a:xfrm>
            <a:off x="7470954" y="4235480"/>
            <a:ext cx="18112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+mj-lt"/>
              </a:rPr>
              <a:t>Researching the learning qualification requirements for jobs and careers they are interested in. 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8BBBD49B-F9D5-520B-2160-B006047E4F10}"/>
              </a:ext>
            </a:extLst>
          </p:cNvPr>
          <p:cNvSpPr txBox="1"/>
          <p:nvPr/>
        </p:nvSpPr>
        <p:spPr>
          <a:xfrm>
            <a:off x="4799386" y="2052817"/>
            <a:ext cx="20461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+mj-lt"/>
              </a:rPr>
              <a:t>Research a range of workplaces and what it is like to work there. 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6D878D47-8577-E084-CDEB-5E7DF8331164}"/>
              </a:ext>
            </a:extLst>
          </p:cNvPr>
          <p:cNvSpPr txBox="1"/>
          <p:nvPr/>
        </p:nvSpPr>
        <p:spPr>
          <a:xfrm>
            <a:off x="5561167" y="4569475"/>
            <a:ext cx="204615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00"/>
                </a:solidFill>
                <a:latin typeface="+mj-lt"/>
              </a:rPr>
              <a:t>Research how recruitment and selection processes work and what they need to do to succeed in them. 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23A7BC3A-6E11-7298-D666-1F8925172A27}"/>
              </a:ext>
            </a:extLst>
          </p:cNvPr>
          <p:cNvSpPr txBox="1"/>
          <p:nvPr/>
        </p:nvSpPr>
        <p:spPr>
          <a:xfrm>
            <a:off x="3972245" y="2509558"/>
            <a:ext cx="18112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err="1">
                <a:solidFill>
                  <a:srgbClr val="105BA6"/>
                </a:solidFill>
                <a:latin typeface="+mj-lt"/>
              </a:rPr>
              <a:t>Recognising</a:t>
            </a:r>
            <a:r>
              <a:rPr lang="en-US" sz="1000" b="1" dirty="0">
                <a:solidFill>
                  <a:srgbClr val="105BA6"/>
                </a:solidFill>
                <a:latin typeface="+mj-lt"/>
              </a:rPr>
              <a:t> different ways in which people talk about carers and reflecting on its meaning to them.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0034380C-E93B-BC0A-789E-9D6400EBA083}"/>
              </a:ext>
            </a:extLst>
          </p:cNvPr>
          <p:cNvSpPr txBox="1"/>
          <p:nvPr/>
        </p:nvSpPr>
        <p:spPr>
          <a:xfrm>
            <a:off x="4060255" y="3665252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105BA6"/>
                </a:solidFill>
                <a:latin typeface="+mj-lt"/>
              </a:rPr>
              <a:t>Building confidence and optimism about their future. 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D6F8180E-8E9F-3039-26B9-5D1023B833EC}"/>
              </a:ext>
            </a:extLst>
          </p:cNvPr>
          <p:cNvSpPr txBox="1"/>
          <p:nvPr/>
        </p:nvSpPr>
        <p:spPr>
          <a:xfrm>
            <a:off x="3984840" y="4135410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105BA6"/>
                </a:solidFill>
                <a:latin typeface="+mj-lt"/>
              </a:rPr>
              <a:t>Making plans and developing a pathway to their future. 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AD385B2F-5050-52BC-CBE6-F3FF3CE96F77}"/>
              </a:ext>
            </a:extLst>
          </p:cNvPr>
          <p:cNvSpPr txBox="1"/>
          <p:nvPr/>
        </p:nvSpPr>
        <p:spPr>
          <a:xfrm>
            <a:off x="3933447" y="4580881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105BA6"/>
                </a:solidFill>
                <a:latin typeface="+mj-lt"/>
              </a:rPr>
              <a:t>Considering risks and rewards associated with different pathways and careers. 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9D0F2252-A368-7D74-A9AE-699C9600A88C}"/>
              </a:ext>
            </a:extLst>
          </p:cNvPr>
          <p:cNvSpPr txBox="1"/>
          <p:nvPr/>
        </p:nvSpPr>
        <p:spPr>
          <a:xfrm>
            <a:off x="2421623" y="3754989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105BA6"/>
                </a:solidFill>
                <a:latin typeface="+mj-lt"/>
              </a:rPr>
              <a:t>Using steps to achieve in their GCSEs and make a decision about post-16 pathway.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DBC4D24-1E16-E97C-0313-A0FE5C41ACFA}"/>
              </a:ext>
            </a:extLst>
          </p:cNvPr>
          <p:cNvSpPr txBox="1"/>
          <p:nvPr/>
        </p:nvSpPr>
        <p:spPr>
          <a:xfrm>
            <a:off x="2190390" y="4326737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105BA6"/>
                </a:solidFill>
                <a:latin typeface="+mj-lt"/>
              </a:rPr>
              <a:t>Thinking about how they deal with and learn from challenges and setbacks.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39A277D-6C96-51EC-10E8-C744CC55523A}"/>
              </a:ext>
            </a:extLst>
          </p:cNvPr>
          <p:cNvSpPr txBox="1"/>
          <p:nvPr/>
        </p:nvSpPr>
        <p:spPr>
          <a:xfrm>
            <a:off x="503161" y="4263438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chemeClr val="accent2"/>
                </a:solidFill>
                <a:latin typeface="+mj-lt"/>
              </a:rPr>
              <a:t>Developing relationships and reflecting on their relationship to their career. 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1AA43F6-73A8-4D5F-C9D6-D824F8605AAA}"/>
              </a:ext>
            </a:extLst>
          </p:cNvPr>
          <p:cNvSpPr txBox="1"/>
          <p:nvPr/>
        </p:nvSpPr>
        <p:spPr>
          <a:xfrm>
            <a:off x="423804" y="3641636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chemeClr val="accent2"/>
                </a:solidFill>
                <a:latin typeface="+mj-lt"/>
              </a:rPr>
              <a:t>Starting to take responsibility for making things happen within their career. 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1B47B8A9-BDC3-E9C4-D561-B59903B9F1A0}"/>
              </a:ext>
            </a:extLst>
          </p:cNvPr>
          <p:cNvSpPr txBox="1"/>
          <p:nvPr/>
        </p:nvSpPr>
        <p:spPr>
          <a:xfrm>
            <a:off x="2959228" y="2042545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chemeClr val="accent2"/>
                </a:solidFill>
                <a:latin typeface="+mj-lt"/>
              </a:rPr>
              <a:t>Reflect and change career ideas and strategies they are pursuing to achieve them. 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4A16E3B9-FCDD-14E3-918F-A18053528167}"/>
              </a:ext>
            </a:extLst>
          </p:cNvPr>
          <p:cNvSpPr txBox="1"/>
          <p:nvPr/>
        </p:nvSpPr>
        <p:spPr>
          <a:xfrm>
            <a:off x="2314402" y="2832572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7030A0"/>
                </a:solidFill>
                <a:latin typeface="+mj-lt"/>
              </a:rPr>
              <a:t>Reflect on the ways people balance work and life. 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BEBEDCD5-D91C-6D20-BD8B-F1C7F4D9DEB7}"/>
              </a:ext>
            </a:extLst>
          </p:cNvPr>
          <p:cNvSpPr txBox="1"/>
          <p:nvPr/>
        </p:nvSpPr>
        <p:spPr>
          <a:xfrm>
            <a:off x="2222688" y="1280894"/>
            <a:ext cx="20101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chemeClr val="accent2"/>
                </a:solidFill>
                <a:latin typeface="+mj-lt"/>
              </a:rPr>
              <a:t>Being able to discuss role models and reflect on leadership. 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A1F3D65E-5DEF-00D2-3880-100A5A581D9D}"/>
              </a:ext>
            </a:extLst>
          </p:cNvPr>
          <p:cNvSpPr txBox="1"/>
          <p:nvPr/>
        </p:nvSpPr>
        <p:spPr>
          <a:xfrm>
            <a:off x="4556079" y="1216510"/>
            <a:ext cx="20101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chemeClr val="accent2"/>
                </a:solidFill>
                <a:latin typeface="+mj-lt"/>
              </a:rPr>
              <a:t>Researching entrepreneurialism and self-employment. 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F785E2DB-0067-F2EC-8720-2B0F695A0453}"/>
              </a:ext>
            </a:extLst>
          </p:cNvPr>
          <p:cNvSpPr txBox="1"/>
          <p:nvPr/>
        </p:nvSpPr>
        <p:spPr>
          <a:xfrm>
            <a:off x="473624" y="2795371"/>
            <a:ext cx="18112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chemeClr val="accent2"/>
                </a:solidFill>
                <a:latin typeface="+mj-lt"/>
              </a:rPr>
              <a:t>Be willing to speak up for themselves and others. 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4A210F5F-FE2A-13DF-1A1F-8E634E399CCD}"/>
              </a:ext>
            </a:extLst>
          </p:cNvPr>
          <p:cNvSpPr txBox="1"/>
          <p:nvPr/>
        </p:nvSpPr>
        <p:spPr>
          <a:xfrm>
            <a:off x="8990358" y="4163914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7030A0"/>
                </a:solidFill>
                <a:latin typeface="+mj-lt"/>
              </a:rPr>
              <a:t>Reflect on physical and mental wellbeing and considering how they can improve them. 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ACE36EF3-219D-7C14-EF52-7506E66FC79D}"/>
              </a:ext>
            </a:extLst>
          </p:cNvPr>
          <p:cNvSpPr txBox="1"/>
          <p:nvPr/>
        </p:nvSpPr>
        <p:spPr>
          <a:xfrm>
            <a:off x="536500" y="4774986"/>
            <a:ext cx="181124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 err="1">
                <a:solidFill>
                  <a:srgbClr val="7030A0"/>
                </a:solidFill>
                <a:latin typeface="+mj-lt"/>
              </a:rPr>
              <a:t>Recognising</a:t>
            </a:r>
            <a:r>
              <a:rPr lang="en-US" sz="1000" b="1" dirty="0">
                <a:solidFill>
                  <a:srgbClr val="7030A0"/>
                </a:solidFill>
                <a:latin typeface="+mj-lt"/>
              </a:rPr>
              <a:t> the role that money/finances play in their family and community and considering how that will shape their career. 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25B4D815-F8BF-0831-ABD8-8B3BAA4A959F}"/>
              </a:ext>
            </a:extLst>
          </p:cNvPr>
          <p:cNvSpPr txBox="1"/>
          <p:nvPr/>
        </p:nvSpPr>
        <p:spPr>
          <a:xfrm>
            <a:off x="2389396" y="4801521"/>
            <a:ext cx="18112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7030A0"/>
                </a:solidFill>
                <a:latin typeface="+mj-lt"/>
              </a:rPr>
              <a:t>Considering how they want to move through different  life stages and manage different life roles. . 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2D3A166B-291A-6D81-884E-419536EF8D7F}"/>
              </a:ext>
            </a:extLst>
          </p:cNvPr>
          <p:cNvSpPr txBox="1"/>
          <p:nvPr/>
        </p:nvSpPr>
        <p:spPr>
          <a:xfrm>
            <a:off x="8752663" y="4789478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7030A0"/>
                </a:solidFill>
                <a:latin typeface="+mj-lt"/>
              </a:rPr>
              <a:t>Developing knowledge of rights and responsibilities in the workplace and society. 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FD4A7672-A90F-6283-2263-097432DAA140}"/>
              </a:ext>
            </a:extLst>
          </p:cNvPr>
          <p:cNvSpPr txBox="1"/>
          <p:nvPr/>
        </p:nvSpPr>
        <p:spPr>
          <a:xfrm>
            <a:off x="78600" y="1094441"/>
            <a:ext cx="229910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7030A0"/>
                </a:solidFill>
                <a:latin typeface="+mj-lt"/>
              </a:rPr>
              <a:t>Identifying what they can do, individually and with others, to challenge, prejudice stereotyping and discrimination in learning and workplaces. 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2B4536FF-7616-CD2E-8344-275004227429}"/>
              </a:ext>
            </a:extLst>
          </p:cNvPr>
          <p:cNvSpPr txBox="1"/>
          <p:nvPr/>
        </p:nvSpPr>
        <p:spPr>
          <a:xfrm>
            <a:off x="1743901" y="2384831"/>
            <a:ext cx="181124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66"/>
                </a:solidFill>
                <a:latin typeface="+mj-lt"/>
              </a:rPr>
              <a:t>Evaluate different media, information sources and viewpoints. 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9CAE9141-46BD-54B1-3503-6AD0F7828EDE}"/>
              </a:ext>
            </a:extLst>
          </p:cNvPr>
          <p:cNvSpPr txBox="1"/>
          <p:nvPr/>
        </p:nvSpPr>
        <p:spPr>
          <a:xfrm>
            <a:off x="21051" y="1994534"/>
            <a:ext cx="94183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66"/>
                </a:solidFill>
                <a:latin typeface="+mj-lt"/>
              </a:rPr>
              <a:t>Explore local and national </a:t>
            </a:r>
            <a:r>
              <a:rPr lang="en-US" sz="1000" b="1" dirty="0" err="1">
                <a:solidFill>
                  <a:srgbClr val="FF0066"/>
                </a:solidFill>
                <a:latin typeface="+mj-lt"/>
              </a:rPr>
              <a:t>labour</a:t>
            </a:r>
            <a:r>
              <a:rPr lang="en-US" sz="1000" b="1" dirty="0">
                <a:solidFill>
                  <a:srgbClr val="FF0066"/>
                </a:solidFill>
                <a:latin typeface="+mj-lt"/>
              </a:rPr>
              <a:t> market trends. </a:t>
            </a: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E8046F03-01F8-FEB3-C7D8-A4AA9F06072F}"/>
              </a:ext>
            </a:extLst>
          </p:cNvPr>
          <p:cNvSpPr txBox="1"/>
          <p:nvPr/>
        </p:nvSpPr>
        <p:spPr>
          <a:xfrm>
            <a:off x="8105264" y="3125519"/>
            <a:ext cx="94183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66"/>
                </a:solidFill>
                <a:latin typeface="+mj-lt"/>
              </a:rPr>
              <a:t>Explore trends in technology and science. 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46BE0E-DFB5-FC1C-2038-8EE21EE67647}"/>
              </a:ext>
            </a:extLst>
          </p:cNvPr>
          <p:cNvSpPr txBox="1"/>
          <p:nvPr/>
        </p:nvSpPr>
        <p:spPr>
          <a:xfrm>
            <a:off x="7515955" y="4945232"/>
            <a:ext cx="147258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66"/>
                </a:solidFill>
                <a:latin typeface="+mj-lt"/>
              </a:rPr>
              <a:t>Explore the relationship between career and the environment. 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1A8F4EE6-FF5E-9517-2B4C-019917E0C6D2}"/>
              </a:ext>
            </a:extLst>
          </p:cNvPr>
          <p:cNvSpPr txBox="1"/>
          <p:nvPr/>
        </p:nvSpPr>
        <p:spPr>
          <a:xfrm>
            <a:off x="5792958" y="5087574"/>
            <a:ext cx="147258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b="1" dirty="0">
                <a:solidFill>
                  <a:srgbClr val="FF0066"/>
                </a:solidFill>
                <a:latin typeface="+mj-lt"/>
              </a:rPr>
              <a:t>Exploring the relationship between career, community and society.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A7F215C-E04E-BC90-B7FF-1544147E0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205452"/>
              </p:ext>
            </p:extLst>
          </p:nvPr>
        </p:nvGraphicFramePr>
        <p:xfrm>
          <a:off x="1604594" y="12976379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2945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F3F8AF17-1025-E42A-FC3E-6573AD54CB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035566"/>
              </p:ext>
            </p:extLst>
          </p:nvPr>
        </p:nvGraphicFramePr>
        <p:xfrm>
          <a:off x="1618902" y="12035676"/>
          <a:ext cx="604347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4347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6" name="Rounded Rectangle 18">
            <a:extLst>
              <a:ext uri="{FF2B5EF4-FFF2-40B4-BE49-F238E27FC236}">
                <a16:creationId xmlns:a16="http://schemas.microsoft.com/office/drawing/2014/main" id="{1901082C-0680-E54E-B1E5-0702240B43DD}"/>
              </a:ext>
            </a:extLst>
          </p:cNvPr>
          <p:cNvSpPr/>
          <p:nvPr/>
        </p:nvSpPr>
        <p:spPr>
          <a:xfrm>
            <a:off x="8852835" y="12776101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Class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2118AF2-CE4A-3FB0-B018-1B7B18A5FB40}"/>
              </a:ext>
            </a:extLst>
          </p:cNvPr>
          <p:cNvSpPr txBox="1"/>
          <p:nvPr/>
        </p:nvSpPr>
        <p:spPr>
          <a:xfrm>
            <a:off x="8808000" y="12086596"/>
            <a:ext cx="123725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Design a scheme for classifying a set of jobs.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AC37A6E-1512-3E47-6A44-079E3A5D725C}"/>
              </a:ext>
            </a:extLst>
          </p:cNvPr>
          <p:cNvSpPr txBox="1"/>
          <p:nvPr/>
        </p:nvSpPr>
        <p:spPr>
          <a:xfrm>
            <a:off x="8909253" y="13847449"/>
            <a:ext cx="14363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Relating to people whose identities and backgrounds are different to theirs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4AC6376-497C-70D9-7805-092D6A0D26CB}"/>
              </a:ext>
            </a:extLst>
          </p:cNvPr>
          <p:cNvSpPr txBox="1"/>
          <p:nvPr/>
        </p:nvSpPr>
        <p:spPr>
          <a:xfrm>
            <a:off x="7703934" y="11939097"/>
            <a:ext cx="121431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what interests them about a job and what they would like or dislike about it.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4EFBBA4-83AF-B7E4-577E-CDFF4D83B272}"/>
              </a:ext>
            </a:extLst>
          </p:cNvPr>
          <p:cNvSpPr txBox="1"/>
          <p:nvPr/>
        </p:nvSpPr>
        <p:spPr>
          <a:xfrm>
            <a:off x="6748629" y="13655996"/>
            <a:ext cx="10960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Explore connection between uniform and status</a:t>
            </a:r>
            <a:r>
              <a:rPr lang="en-GB" sz="1000" dirty="0">
                <a:solidFill>
                  <a:srgbClr val="FF0000"/>
                </a:solidFill>
                <a:effectLst/>
              </a:rPr>
              <a:t> 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D33D1AA-8FFB-4BB2-199A-89AA9F8C7DA8}"/>
              </a:ext>
            </a:extLst>
          </p:cNvPr>
          <p:cNvSpPr txBox="1"/>
          <p:nvPr/>
        </p:nvSpPr>
        <p:spPr>
          <a:xfrm>
            <a:off x="3643712" y="11532268"/>
            <a:ext cx="3419296" cy="24622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/>
              <a:t>Key Stage 2 (Year 4,5,6)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49E9737-5F2A-BD7A-59D5-0F9CCABAE961}"/>
              </a:ext>
            </a:extLst>
          </p:cNvPr>
          <p:cNvSpPr txBox="1"/>
          <p:nvPr/>
        </p:nvSpPr>
        <p:spPr>
          <a:xfrm>
            <a:off x="7719437" y="13693852"/>
            <a:ext cx="134519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Find out qualities /skills required to do a caring job.</a:t>
            </a:r>
            <a:endParaRPr lang="en-GB" sz="1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67F03C-ECA9-EF83-9A63-E529B610A054}"/>
              </a:ext>
            </a:extLst>
          </p:cNvPr>
          <p:cNvSpPr txBox="1"/>
          <p:nvPr/>
        </p:nvSpPr>
        <p:spPr>
          <a:xfrm>
            <a:off x="5870111" y="13656654"/>
            <a:ext cx="110806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 aware that choice and opportunity makes careers possible</a:t>
            </a:r>
            <a:endParaRPr lang="en-US" sz="1000" dirty="0">
              <a:solidFill>
                <a:srgbClr val="0070C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424E8FD-8E9E-AFF5-3BA3-6E30E786D1AF}"/>
              </a:ext>
            </a:extLst>
          </p:cNvPr>
          <p:cNvSpPr txBox="1"/>
          <p:nvPr/>
        </p:nvSpPr>
        <p:spPr>
          <a:xfrm>
            <a:off x="5741126" y="11997628"/>
            <a:ext cx="2134037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Being aware that having a backup plan for a career </a:t>
            </a:r>
            <a:r>
              <a:rPr lang="en-GB" sz="10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choice </a:t>
            </a:r>
            <a:r>
              <a:rPr lang="en-GB" sz="1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 help overcome disappointment or bring a different reward if their main plan does not work out.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1EF1621-B643-95D4-4DA3-366792A99A45}"/>
              </a:ext>
            </a:extLst>
          </p:cNvPr>
          <p:cNvSpPr txBox="1"/>
          <p:nvPr/>
        </p:nvSpPr>
        <p:spPr>
          <a:xfrm>
            <a:off x="4468284" y="13647394"/>
            <a:ext cx="157367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FF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Identifying possible new jobs that might be needed in the future.</a:t>
            </a:r>
            <a:endParaRPr lang="en-GB" sz="1000" dirty="0">
              <a:solidFill>
                <a:srgbClr val="FF66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8BB63C0-115C-2C4A-11B6-DB83409A1B4B}"/>
              </a:ext>
            </a:extLst>
          </p:cNvPr>
          <p:cNvSpPr txBox="1"/>
          <p:nvPr/>
        </p:nvSpPr>
        <p:spPr>
          <a:xfrm>
            <a:off x="3105506" y="13668347"/>
            <a:ext cx="157367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FF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Reflecting on their achievements (www/</a:t>
            </a:r>
            <a:r>
              <a:rPr lang="en-GB" sz="1000" dirty="0" err="1">
                <a:solidFill>
                  <a:srgbClr val="FF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ebi</a:t>
            </a:r>
            <a:r>
              <a:rPr lang="en-GB" sz="1000" dirty="0">
                <a:solidFill>
                  <a:srgbClr val="FF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GB" sz="1000" dirty="0">
              <a:solidFill>
                <a:srgbClr val="FF66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5C5A486-DAC7-34E6-F007-C53CA0064137}"/>
              </a:ext>
            </a:extLst>
          </p:cNvPr>
          <p:cNvSpPr txBox="1"/>
          <p:nvPr/>
        </p:nvSpPr>
        <p:spPr>
          <a:xfrm>
            <a:off x="4535356" y="14222629"/>
            <a:ext cx="133475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FF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Explore how others relate to each other in work settings.)</a:t>
            </a:r>
            <a:endParaRPr lang="en-GB" sz="1000" dirty="0">
              <a:solidFill>
                <a:srgbClr val="FF66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929067C-2AB4-4B5A-2279-162931CBE5C9}"/>
              </a:ext>
            </a:extLst>
          </p:cNvPr>
          <p:cNvSpPr txBox="1"/>
          <p:nvPr/>
        </p:nvSpPr>
        <p:spPr>
          <a:xfrm>
            <a:off x="4242575" y="12110277"/>
            <a:ext cx="166410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 able to explain the ideas of division of labour with reference to work done in the home.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F8F914C-869B-B98A-04E4-47FD14F7276C}"/>
              </a:ext>
            </a:extLst>
          </p:cNvPr>
          <p:cNvSpPr txBox="1"/>
          <p:nvPr/>
        </p:nvSpPr>
        <p:spPr>
          <a:xfrm>
            <a:off x="1747883" y="13746131"/>
            <a:ext cx="14460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Recognising that people seek different rewards when considering paid work.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41C93AE-F4D7-3428-CB84-90A9AB87E516}"/>
              </a:ext>
            </a:extLst>
          </p:cNvPr>
          <p:cNvSpPr txBox="1"/>
          <p:nvPr/>
        </p:nvSpPr>
        <p:spPr>
          <a:xfrm>
            <a:off x="3193890" y="14127256"/>
            <a:ext cx="144600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 aware that imbalances between people’s life and work affects wellbeing.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4219157-7C6C-1171-D4C4-4F4CAEFE1CD8}"/>
              </a:ext>
            </a:extLst>
          </p:cNvPr>
          <p:cNvSpPr txBox="1"/>
          <p:nvPr/>
        </p:nvSpPr>
        <p:spPr>
          <a:xfrm>
            <a:off x="2951519" y="12417327"/>
            <a:ext cx="12753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 aware that people’s work needs change in their lives. .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5AE79D2-0421-CE3C-0944-262704BD9252}"/>
              </a:ext>
            </a:extLst>
          </p:cNvPr>
          <p:cNvSpPr txBox="1"/>
          <p:nvPr/>
        </p:nvSpPr>
        <p:spPr>
          <a:xfrm>
            <a:off x="2279478" y="11593948"/>
            <a:ext cx="12753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Recognising unfair barriers to opportunity and how to challenge them. . .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6C49E34-AB4B-7F12-7C18-4EFE9882A66A}"/>
              </a:ext>
            </a:extLst>
          </p:cNvPr>
          <p:cNvSpPr txBox="1"/>
          <p:nvPr/>
        </p:nvSpPr>
        <p:spPr>
          <a:xfrm>
            <a:off x="609310" y="13655996"/>
            <a:ext cx="127538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FF006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 able to identify trends that hint of how working life might change for them by the time they embark on careers journey</a:t>
            </a:r>
            <a:r>
              <a:rPr lang="en-GB" sz="10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5E068C8-97C5-1341-CE09-08E3F27A454A}"/>
              </a:ext>
            </a:extLst>
          </p:cNvPr>
          <p:cNvSpPr txBox="1"/>
          <p:nvPr/>
        </p:nvSpPr>
        <p:spPr>
          <a:xfrm>
            <a:off x="224099" y="12191325"/>
            <a:ext cx="127538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FF006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Consider the benefits and possible draw backs of science and technological developments that affect how people work.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823E595-2A2E-D654-7996-64AFA78B97A6}"/>
              </a:ext>
            </a:extLst>
          </p:cNvPr>
          <p:cNvSpPr txBox="1"/>
          <p:nvPr/>
        </p:nvSpPr>
        <p:spPr>
          <a:xfrm>
            <a:off x="119222" y="11070933"/>
            <a:ext cx="147039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FF0066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Explore jobs and ways of working that help to protect the environment and consider how they can protect themselves from harmful work.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7D6FDD8-A0DA-E775-8B9A-6D2E90F898EF}"/>
              </a:ext>
            </a:extLst>
          </p:cNvPr>
          <p:cNvSpPr txBox="1"/>
          <p:nvPr/>
        </p:nvSpPr>
        <p:spPr>
          <a:xfrm>
            <a:off x="9075157" y="11670813"/>
            <a:ext cx="143630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 able to explain how they acted on help. </a:t>
            </a: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1773</TotalTime>
  <Words>1099</Words>
  <Application>Microsoft Office PowerPoint</Application>
  <PresentationFormat>Custom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Dani Russo</cp:lastModifiedBy>
  <cp:revision>17</cp:revision>
  <dcterms:created xsi:type="dcterms:W3CDTF">2020-04-29T13:07:49Z</dcterms:created>
  <dcterms:modified xsi:type="dcterms:W3CDTF">2025-09-28T13:37:13Z</dcterms:modified>
</cp:coreProperties>
</file>