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5BA6"/>
    <a:srgbClr val="D7D7D7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41" d="100"/>
          <a:sy n="41" d="100"/>
        </p:scale>
        <p:origin x="25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17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3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672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5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44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097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07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35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1BAE-6E1F-4CD7-9A1D-6183FC94DDC3}" type="datetimeFigureOut">
              <a:rPr lang="en-GB" smtClean="0"/>
              <a:t>19/12/2023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5B5FD-C823-4AC3-8D7B-86F320ECE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84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03CB366-B64C-7308-245E-CD4B2CF913F5}"/>
              </a:ext>
            </a:extLst>
          </p:cNvPr>
          <p:cNvSpPr/>
          <p:nvPr/>
        </p:nvSpPr>
        <p:spPr>
          <a:xfrm>
            <a:off x="94082" y="9988186"/>
            <a:ext cx="1473200" cy="8128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5EBBD8E-B5BF-E90B-3518-EDF4DF74A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36078"/>
              </p:ext>
            </p:extLst>
          </p:nvPr>
        </p:nvGraphicFramePr>
        <p:xfrm>
          <a:off x="1473200" y="13677672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3000830-E6E1-2423-FA97-036AEB0A39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8543"/>
              </p:ext>
            </p:extLst>
          </p:nvPr>
        </p:nvGraphicFramePr>
        <p:xfrm>
          <a:off x="1523997" y="11261926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958680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77856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57F787-7F8E-547C-E931-B5D4562238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583577"/>
              </p:ext>
            </p:extLst>
          </p:nvPr>
        </p:nvGraphicFramePr>
        <p:xfrm>
          <a:off x="1497104" y="8869388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959BA8A-7FA0-D6DF-A0BC-21F433F9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523668"/>
              </p:ext>
            </p:extLst>
          </p:nvPr>
        </p:nvGraphicFramePr>
        <p:xfrm>
          <a:off x="1473201" y="12278920"/>
          <a:ext cx="990006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006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569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616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631EF7F-1BEB-4724-B169-8EFCA0984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547855"/>
              </p:ext>
            </p:extLst>
          </p:nvPr>
        </p:nvGraphicFramePr>
        <p:xfrm>
          <a:off x="1516454" y="4650749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8AED875-95C3-991E-1C49-FFFED1568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51395"/>
              </p:ext>
            </p:extLst>
          </p:nvPr>
        </p:nvGraphicFramePr>
        <p:xfrm>
          <a:off x="1516454" y="6806905"/>
          <a:ext cx="7127876" cy="412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EF97A0-2255-1B11-5A21-12C83D991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998267"/>
              </p:ext>
            </p:extLst>
          </p:nvPr>
        </p:nvGraphicFramePr>
        <p:xfrm>
          <a:off x="1473200" y="2151184"/>
          <a:ext cx="7127876" cy="464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8268">
                  <a:extLst>
                    <a:ext uri="{9D8B030D-6E8A-4147-A177-3AD203B41FA5}">
                      <a16:colId xmlns:a16="http://schemas.microsoft.com/office/drawing/2014/main" val="2493678445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86328066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750667422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482605309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85283751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1989715573"/>
                    </a:ext>
                  </a:extLst>
                </a:gridCol>
                <a:gridCol w="1018268">
                  <a:extLst>
                    <a:ext uri="{9D8B030D-6E8A-4147-A177-3AD203B41FA5}">
                      <a16:colId xmlns:a16="http://schemas.microsoft.com/office/drawing/2014/main" val="2431534010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84451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F3095C2C-7C18-6C98-EE0A-9415129A3D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804767"/>
              </p:ext>
            </p:extLst>
          </p:nvPr>
        </p:nvGraphicFramePr>
        <p:xfrm>
          <a:off x="7639845" y="9836748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6FDBBDC7-1C40-6651-1020-C6FE57FDAFE0}"/>
              </a:ext>
            </a:extLst>
          </p:cNvPr>
          <p:cNvSpPr/>
          <p:nvPr/>
        </p:nvSpPr>
        <p:spPr>
          <a:xfrm>
            <a:off x="8988022" y="13477393"/>
            <a:ext cx="1473200" cy="8128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1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40885BD-2C7D-5227-4FAB-AD3116BFB1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766918"/>
              </p:ext>
            </p:extLst>
          </p:nvPr>
        </p:nvGraphicFramePr>
        <p:xfrm>
          <a:off x="1504758" y="7631857"/>
          <a:ext cx="958449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8449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303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0C298CD-C7B5-FD81-2EC5-644D69CBF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615885"/>
              </p:ext>
            </p:extLst>
          </p:nvPr>
        </p:nvGraphicFramePr>
        <p:xfrm>
          <a:off x="7609867" y="5664255"/>
          <a:ext cx="991210" cy="8244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1210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3277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27651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77799C40-A268-1C01-F86C-BE16EE4D7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33022"/>
              </p:ext>
            </p:extLst>
          </p:nvPr>
        </p:nvGraphicFramePr>
        <p:xfrm>
          <a:off x="1523996" y="3244897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F45BEF57-AC6E-E92A-574B-4282E43F743F}"/>
              </a:ext>
            </a:extLst>
          </p:cNvPr>
          <p:cNvSpPr/>
          <p:nvPr/>
        </p:nvSpPr>
        <p:spPr>
          <a:xfrm>
            <a:off x="9064072" y="8210954"/>
            <a:ext cx="1473200" cy="812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3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713DA129-A307-9130-2A46-4F7B215AD451}"/>
              </a:ext>
            </a:extLst>
          </p:cNvPr>
          <p:cNvSpPr/>
          <p:nvPr/>
        </p:nvSpPr>
        <p:spPr>
          <a:xfrm>
            <a:off x="238949" y="5697954"/>
            <a:ext cx="1473200" cy="812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4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37AB28-B3DD-1A72-38CA-EFE3BFDC0CA9}"/>
              </a:ext>
            </a:extLst>
          </p:cNvPr>
          <p:cNvSpPr/>
          <p:nvPr/>
        </p:nvSpPr>
        <p:spPr>
          <a:xfrm>
            <a:off x="8925316" y="4080133"/>
            <a:ext cx="1473200" cy="8128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Class 5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FC4D106-4161-D6B2-A5FC-293E52B6E2B2}"/>
              </a:ext>
            </a:extLst>
          </p:cNvPr>
          <p:cNvSpPr/>
          <p:nvPr/>
        </p:nvSpPr>
        <p:spPr>
          <a:xfrm>
            <a:off x="430609" y="907027"/>
            <a:ext cx="1473200" cy="812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Class 6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59A7899-25A5-EBFE-6A19-F1EEFF03E0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913899"/>
              </p:ext>
            </p:extLst>
          </p:nvPr>
        </p:nvGraphicFramePr>
        <p:xfrm>
          <a:off x="7639845" y="1017725"/>
          <a:ext cx="1012031" cy="9573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2031">
                  <a:extLst>
                    <a:ext uri="{9D8B030D-6E8A-4147-A177-3AD203B41FA5}">
                      <a16:colId xmlns:a16="http://schemas.microsoft.com/office/drawing/2014/main" val="2743256655"/>
                    </a:ext>
                  </a:extLst>
                </a:gridCol>
              </a:tblGrid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426028"/>
                  </a:ext>
                </a:extLst>
              </a:tr>
              <a:tr h="47867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249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70273B28-BB6B-9EA0-BFEF-8FC7F6454255}"/>
              </a:ext>
            </a:extLst>
          </p:cNvPr>
          <p:cNvSpPr txBox="1"/>
          <p:nvPr/>
        </p:nvSpPr>
        <p:spPr>
          <a:xfrm>
            <a:off x="7609867" y="14184238"/>
            <a:ext cx="141983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Science Skills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DD451FD-ABB8-0421-F6F9-5E1857C03DE4}"/>
              </a:ext>
            </a:extLst>
          </p:cNvPr>
          <p:cNvSpPr txBox="1"/>
          <p:nvPr/>
        </p:nvSpPr>
        <p:spPr>
          <a:xfrm>
            <a:off x="5957206" y="13062640"/>
            <a:ext cx="20109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Living things and their habitats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F817138-6E09-A55C-38E4-E1332ACCF05F}"/>
              </a:ext>
            </a:extLst>
          </p:cNvPr>
          <p:cNvSpPr txBox="1"/>
          <p:nvPr/>
        </p:nvSpPr>
        <p:spPr>
          <a:xfrm>
            <a:off x="4013832" y="14208451"/>
            <a:ext cx="234619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Animals, including humans</a:t>
            </a:r>
            <a:r>
              <a:rPr lang="en-GB" sz="1400" dirty="0">
                <a:effectLst/>
              </a:rPr>
              <a:t> </a:t>
            </a:r>
            <a:r>
              <a:rPr lang="en-GB" sz="1400" dirty="0" err="1">
                <a:effectLst/>
              </a:rPr>
              <a:t>e.e</a:t>
            </a:r>
            <a:r>
              <a:rPr lang="en-GB" sz="1400" dirty="0">
                <a:effectLst/>
              </a:rPr>
              <a:t> digestive system and food chains</a:t>
            </a:r>
            <a:endParaRPr lang="en-US" sz="14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68152F1-3DD1-AB09-0E60-FD56A665F2DF}"/>
              </a:ext>
            </a:extLst>
          </p:cNvPr>
          <p:cNvSpPr txBox="1"/>
          <p:nvPr/>
        </p:nvSpPr>
        <p:spPr>
          <a:xfrm>
            <a:off x="3360581" y="13095184"/>
            <a:ext cx="17733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Evolution and Inheritance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95794F4-30D3-4C7B-86D3-FEDB12F60E8C}"/>
              </a:ext>
            </a:extLst>
          </p:cNvPr>
          <p:cNvSpPr txBox="1"/>
          <p:nvPr/>
        </p:nvSpPr>
        <p:spPr>
          <a:xfrm>
            <a:off x="1559449" y="14257600"/>
            <a:ext cx="19390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States of Matter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AABE906-2C7F-D6C7-C237-DF89105FA236}"/>
              </a:ext>
            </a:extLst>
          </p:cNvPr>
          <p:cNvSpPr txBox="1"/>
          <p:nvPr/>
        </p:nvSpPr>
        <p:spPr>
          <a:xfrm>
            <a:off x="523510" y="13110963"/>
            <a:ext cx="18585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Scientists and Inventors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EB35869-AD24-D841-A55C-A69F3F9683EF}"/>
              </a:ext>
            </a:extLst>
          </p:cNvPr>
          <p:cNvSpPr txBox="1"/>
          <p:nvPr/>
        </p:nvSpPr>
        <p:spPr>
          <a:xfrm>
            <a:off x="765476" y="11642263"/>
            <a:ext cx="16514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Introduction to secondary science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D26CA08-F8A7-BD3D-8654-923F4B6E1FBD}"/>
              </a:ext>
            </a:extLst>
          </p:cNvPr>
          <p:cNvSpPr txBox="1"/>
          <p:nvPr/>
        </p:nvSpPr>
        <p:spPr>
          <a:xfrm>
            <a:off x="1488525" y="10695454"/>
            <a:ext cx="203098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Matter (Particle model, separating mixtures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9E6904F-295B-F7FD-E4AA-F4DD24795771}"/>
              </a:ext>
            </a:extLst>
          </p:cNvPr>
          <p:cNvSpPr txBox="1"/>
          <p:nvPr/>
        </p:nvSpPr>
        <p:spPr>
          <a:xfrm>
            <a:off x="2694915" y="11765980"/>
            <a:ext cx="181124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Forces (speed, gravity)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2AFD2B3-8266-5182-450B-A682ACE83CC8}"/>
              </a:ext>
            </a:extLst>
          </p:cNvPr>
          <p:cNvSpPr txBox="1"/>
          <p:nvPr/>
        </p:nvSpPr>
        <p:spPr>
          <a:xfrm>
            <a:off x="4652581" y="11712533"/>
            <a:ext cx="235562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Reactions (acids, alkalis, metals and non-metals 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4A1C8604-F0E5-A864-DE81-635A11CA9D6B}"/>
              </a:ext>
            </a:extLst>
          </p:cNvPr>
          <p:cNvSpPr txBox="1"/>
          <p:nvPr/>
        </p:nvSpPr>
        <p:spPr>
          <a:xfrm>
            <a:off x="3261147" y="10725088"/>
            <a:ext cx="19338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Organisms (movement, cells)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26BA92D-49B3-C089-82BC-D1F71230305C}"/>
              </a:ext>
            </a:extLst>
          </p:cNvPr>
          <p:cNvSpPr txBox="1"/>
          <p:nvPr/>
        </p:nvSpPr>
        <p:spPr>
          <a:xfrm>
            <a:off x="5154942" y="10674842"/>
            <a:ext cx="23585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Electromagnets (potential difference resistance current)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FEF3AD7-157B-B635-C91E-EBFC7AD7AF9D}"/>
              </a:ext>
            </a:extLst>
          </p:cNvPr>
          <p:cNvSpPr txBox="1"/>
          <p:nvPr/>
        </p:nvSpPr>
        <p:spPr>
          <a:xfrm>
            <a:off x="6741765" y="11692479"/>
            <a:ext cx="188321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Ecosystems (interdependence, plant reproduction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BDB0DCA-EB5E-4EA1-2890-CA6A63E1777E}"/>
              </a:ext>
            </a:extLst>
          </p:cNvPr>
          <p:cNvSpPr txBox="1"/>
          <p:nvPr/>
        </p:nvSpPr>
        <p:spPr>
          <a:xfrm>
            <a:off x="7473350" y="10730447"/>
            <a:ext cx="155983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Earth (structure, universe)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E78AAC0-9B5A-1564-1F1B-E0B53CDD5F92}"/>
              </a:ext>
            </a:extLst>
          </p:cNvPr>
          <p:cNvSpPr txBox="1"/>
          <p:nvPr/>
        </p:nvSpPr>
        <p:spPr>
          <a:xfrm>
            <a:off x="8798298" y="11337885"/>
            <a:ext cx="115809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Waves (sound, light()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898DB7A-5B9F-CCB9-B3FF-4EB5FA451688}"/>
              </a:ext>
            </a:extLst>
          </p:cNvPr>
          <p:cNvSpPr txBox="1"/>
          <p:nvPr/>
        </p:nvSpPr>
        <p:spPr>
          <a:xfrm>
            <a:off x="8900923" y="10712773"/>
            <a:ext cx="13450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Energy (cost, transfer)</a:t>
            </a:r>
            <a:endParaRPr lang="en-US" sz="1400" dirty="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5853EFCD-8504-59CB-D36A-46B5E09411A2}"/>
              </a:ext>
            </a:extLst>
          </p:cNvPr>
          <p:cNvSpPr txBox="1"/>
          <p:nvPr/>
        </p:nvSpPr>
        <p:spPr>
          <a:xfrm>
            <a:off x="6886118" y="8314270"/>
            <a:ext cx="230093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Organisms (breathing, digestion)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C3EE02D2-F2C2-C7FD-C1DE-6E5E60CBFB91}"/>
              </a:ext>
            </a:extLst>
          </p:cNvPr>
          <p:cNvSpPr txBox="1"/>
          <p:nvPr/>
        </p:nvSpPr>
        <p:spPr>
          <a:xfrm>
            <a:off x="7690053" y="9289206"/>
            <a:ext cx="208774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Forces (contact forces. Pressure)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6EBBDD4-C678-E886-8504-D3419F8EF181}"/>
              </a:ext>
            </a:extLst>
          </p:cNvPr>
          <p:cNvSpPr txBox="1"/>
          <p:nvPr/>
        </p:nvSpPr>
        <p:spPr>
          <a:xfrm>
            <a:off x="6325060" y="9264884"/>
            <a:ext cx="13662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Waves (effects, properties)</a:t>
            </a:r>
            <a:endParaRPr lang="en-US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4C0F0EB3-3CFB-6653-F147-86048A0BD0FD}"/>
              </a:ext>
            </a:extLst>
          </p:cNvPr>
          <p:cNvSpPr txBox="1"/>
          <p:nvPr/>
        </p:nvSpPr>
        <p:spPr>
          <a:xfrm>
            <a:off x="5022828" y="8373470"/>
            <a:ext cx="13119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Earth (climate)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25377C5-B7A2-4504-EC94-3B4112175C7D}"/>
              </a:ext>
            </a:extLst>
          </p:cNvPr>
          <p:cNvSpPr txBox="1"/>
          <p:nvPr/>
        </p:nvSpPr>
        <p:spPr>
          <a:xfrm>
            <a:off x="3975174" y="9326964"/>
            <a:ext cx="23848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Electromagnets (magnetism)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C4558D-42B9-9697-A509-5BCE200251CE}"/>
              </a:ext>
            </a:extLst>
          </p:cNvPr>
          <p:cNvSpPr txBox="1"/>
          <p:nvPr/>
        </p:nvSpPr>
        <p:spPr>
          <a:xfrm>
            <a:off x="3064106" y="8167081"/>
            <a:ext cx="17147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Ecosystems (photosynthesis)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E948B34-4B78-7DD3-1DEC-8AE6029B666D}"/>
              </a:ext>
            </a:extLst>
          </p:cNvPr>
          <p:cNvSpPr txBox="1"/>
          <p:nvPr/>
        </p:nvSpPr>
        <p:spPr>
          <a:xfrm>
            <a:off x="79771" y="7850974"/>
            <a:ext cx="14732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Reactions (Types of reactions, chemical energy)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A916190C-535D-0C72-E1A6-4251265495B6}"/>
              </a:ext>
            </a:extLst>
          </p:cNvPr>
          <p:cNvSpPr txBox="1"/>
          <p:nvPr/>
        </p:nvSpPr>
        <p:spPr>
          <a:xfrm>
            <a:off x="94082" y="8788399"/>
            <a:ext cx="14838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Energy (work, heating, cooling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2EFBDD0A-5F2D-B375-3CC5-733BF8C5D85C}"/>
              </a:ext>
            </a:extLst>
          </p:cNvPr>
          <p:cNvSpPr txBox="1"/>
          <p:nvPr/>
        </p:nvSpPr>
        <p:spPr>
          <a:xfrm>
            <a:off x="1279334" y="9352385"/>
            <a:ext cx="26285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Matter (elements, periodic table)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1C04C60-C431-960E-5489-2D22BD540EA8}"/>
              </a:ext>
            </a:extLst>
          </p:cNvPr>
          <p:cNvSpPr txBox="1"/>
          <p:nvPr/>
        </p:nvSpPr>
        <p:spPr>
          <a:xfrm>
            <a:off x="1752641" y="6332050"/>
            <a:ext cx="143529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Cell Biology</a:t>
            </a:r>
            <a:endParaRPr lang="en-US" sz="1400" dirty="0"/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84780355-7220-6C0D-0B60-2AA82E5BBDD9}"/>
              </a:ext>
            </a:extLst>
          </p:cNvPr>
          <p:cNvSpPr txBox="1"/>
          <p:nvPr/>
        </p:nvSpPr>
        <p:spPr>
          <a:xfrm>
            <a:off x="2540061" y="7204983"/>
            <a:ext cx="15705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Particle model of matter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7397C0B8-ABF2-643F-CC09-EEE90D2EAD3E}"/>
              </a:ext>
            </a:extLst>
          </p:cNvPr>
          <p:cNvSpPr txBox="1"/>
          <p:nvPr/>
        </p:nvSpPr>
        <p:spPr>
          <a:xfrm>
            <a:off x="3604058" y="6329291"/>
            <a:ext cx="12480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 err="1"/>
              <a:t>Organisation</a:t>
            </a:r>
            <a:endParaRPr lang="en-US" sz="1400" dirty="0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624C5E56-2C2D-C89E-3D9B-A130D0E9CC9B}"/>
              </a:ext>
            </a:extLst>
          </p:cNvPr>
          <p:cNvSpPr txBox="1"/>
          <p:nvPr/>
        </p:nvSpPr>
        <p:spPr>
          <a:xfrm>
            <a:off x="5230787" y="7305875"/>
            <a:ext cx="1061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Energy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27636AB7-BDB1-0B80-EA9E-83CF5A4323AD}"/>
              </a:ext>
            </a:extLst>
          </p:cNvPr>
          <p:cNvSpPr txBox="1"/>
          <p:nvPr/>
        </p:nvSpPr>
        <p:spPr>
          <a:xfrm>
            <a:off x="5603106" y="6293582"/>
            <a:ext cx="20869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Infection and response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CC9F0886-8F81-96EC-31FA-51D779C36F70}"/>
              </a:ext>
            </a:extLst>
          </p:cNvPr>
          <p:cNvSpPr txBox="1"/>
          <p:nvPr/>
        </p:nvSpPr>
        <p:spPr>
          <a:xfrm>
            <a:off x="7261706" y="7267791"/>
            <a:ext cx="12053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latin typeface="Times New Roman" panose="02020603050405020304" pitchFamily="18" charset="0"/>
              </a:rPr>
              <a:t>Electricity </a:t>
            </a:r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22AEEBEB-06C3-D68A-2016-6AF54F895214}"/>
              </a:ext>
            </a:extLst>
          </p:cNvPr>
          <p:cNvSpPr txBox="1"/>
          <p:nvPr/>
        </p:nvSpPr>
        <p:spPr>
          <a:xfrm>
            <a:off x="7609867" y="5098457"/>
            <a:ext cx="14707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Bioenergetics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2A5270D-762F-0231-C321-FA2816BA4970}"/>
              </a:ext>
            </a:extLst>
          </p:cNvPr>
          <p:cNvSpPr txBox="1"/>
          <p:nvPr/>
        </p:nvSpPr>
        <p:spPr>
          <a:xfrm>
            <a:off x="6221062" y="4298762"/>
            <a:ext cx="13943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Magnetism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972AF54-ABE0-5F87-A6A9-46C2A0A01685}"/>
              </a:ext>
            </a:extLst>
          </p:cNvPr>
          <p:cNvSpPr txBox="1"/>
          <p:nvPr/>
        </p:nvSpPr>
        <p:spPr>
          <a:xfrm>
            <a:off x="5316846" y="5137942"/>
            <a:ext cx="10431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Space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359FDF7C-407C-0B3C-534A-5E5B04BC6582}"/>
              </a:ext>
            </a:extLst>
          </p:cNvPr>
          <p:cNvSpPr txBox="1"/>
          <p:nvPr/>
        </p:nvSpPr>
        <p:spPr>
          <a:xfrm>
            <a:off x="4593090" y="4308492"/>
            <a:ext cx="12753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Ecology</a:t>
            </a:r>
            <a:endParaRPr lang="en-US" sz="1400" dirty="0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07684ED8-A3A8-B21E-DBAE-80DE27E0BCE8}"/>
              </a:ext>
            </a:extLst>
          </p:cNvPr>
          <p:cNvSpPr txBox="1"/>
          <p:nvPr/>
        </p:nvSpPr>
        <p:spPr>
          <a:xfrm>
            <a:off x="2676266" y="5176522"/>
            <a:ext cx="16443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Atomic structure </a:t>
            </a:r>
            <a:endParaRPr lang="en-US" sz="1400" dirty="0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329154EE-9EBE-422F-8F78-07377384C14B}"/>
              </a:ext>
            </a:extLst>
          </p:cNvPr>
          <p:cNvSpPr txBox="1"/>
          <p:nvPr/>
        </p:nvSpPr>
        <p:spPr>
          <a:xfrm>
            <a:off x="1810894" y="4280980"/>
            <a:ext cx="227939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Homeostasis and response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1F9CA278-4765-F892-FEEC-2A21BF9A5D70}"/>
              </a:ext>
            </a:extLst>
          </p:cNvPr>
          <p:cNvSpPr txBox="1"/>
          <p:nvPr/>
        </p:nvSpPr>
        <p:spPr>
          <a:xfrm>
            <a:off x="186429" y="2190272"/>
            <a:ext cx="11580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effectLst/>
              </a:rPr>
              <a:t> </a:t>
            </a:r>
            <a:endParaRPr lang="en-US" dirty="0"/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E60CFA33-2F01-DA5D-B108-810CDF58D782}"/>
              </a:ext>
            </a:extLst>
          </p:cNvPr>
          <p:cNvSpPr txBox="1"/>
          <p:nvPr/>
        </p:nvSpPr>
        <p:spPr>
          <a:xfrm>
            <a:off x="105149" y="2603752"/>
            <a:ext cx="15261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Homeostasis and response</a:t>
            </a:r>
            <a:endParaRPr lang="en-GB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C68F9328-0CA8-3E76-3EB3-BEE346EDB1AB}"/>
              </a:ext>
            </a:extLst>
          </p:cNvPr>
          <p:cNvSpPr txBox="1"/>
          <p:nvPr/>
        </p:nvSpPr>
        <p:spPr>
          <a:xfrm>
            <a:off x="2821578" y="1702196"/>
            <a:ext cx="1239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Forces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3F857D27-7FC2-FE52-8558-A55459615B4D}"/>
              </a:ext>
            </a:extLst>
          </p:cNvPr>
          <p:cNvSpPr txBox="1"/>
          <p:nvPr/>
        </p:nvSpPr>
        <p:spPr>
          <a:xfrm>
            <a:off x="3261147" y="2656118"/>
            <a:ext cx="244799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Inheritance, variation and evolution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2BCD752B-B2F6-E4E3-8722-E7E6A47D873A}"/>
              </a:ext>
            </a:extLst>
          </p:cNvPr>
          <p:cNvSpPr txBox="1"/>
          <p:nvPr/>
        </p:nvSpPr>
        <p:spPr>
          <a:xfrm>
            <a:off x="5540336" y="1743137"/>
            <a:ext cx="18963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Space</a:t>
            </a:r>
            <a:endParaRPr lang="en-US" sz="1400" dirty="0"/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B7372BAA-3915-4DA7-B622-3607163CE1D6}"/>
              </a:ext>
            </a:extLst>
          </p:cNvPr>
          <p:cNvSpPr txBox="1"/>
          <p:nvPr/>
        </p:nvSpPr>
        <p:spPr>
          <a:xfrm>
            <a:off x="9014214" y="1211464"/>
            <a:ext cx="11999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GCSE Examinations</a:t>
            </a:r>
            <a:r>
              <a:rPr lang="en-GB" sz="1400" dirty="0">
                <a:effectLst/>
              </a:rPr>
              <a:t> </a:t>
            </a:r>
            <a:endParaRPr lang="en-US" sz="1400" dirty="0"/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69703717-B82E-B9CC-FE27-1C4310AFC2BA}"/>
              </a:ext>
            </a:extLst>
          </p:cNvPr>
          <p:cNvSpPr txBox="1"/>
          <p:nvPr/>
        </p:nvSpPr>
        <p:spPr>
          <a:xfrm>
            <a:off x="2030011" y="304800"/>
            <a:ext cx="5231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Science Curriculum Journey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446CED47-D3CB-C7BE-58D7-45D28A049A57}"/>
              </a:ext>
            </a:extLst>
          </p:cNvPr>
          <p:cNvSpPr txBox="1"/>
          <p:nvPr/>
        </p:nvSpPr>
        <p:spPr>
          <a:xfrm>
            <a:off x="3504864" y="1249680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2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80E24D5A-22FC-C9C4-FD05-7ABA66BFB1BC}"/>
              </a:ext>
            </a:extLst>
          </p:cNvPr>
          <p:cNvSpPr txBox="1"/>
          <p:nvPr/>
        </p:nvSpPr>
        <p:spPr>
          <a:xfrm>
            <a:off x="3426610" y="1000600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590C40AB-A5C3-33ED-4FA1-6CD801DCF4D8}"/>
              </a:ext>
            </a:extLst>
          </p:cNvPr>
          <p:cNvSpPr txBox="1"/>
          <p:nvPr/>
        </p:nvSpPr>
        <p:spPr>
          <a:xfrm>
            <a:off x="3426741" y="7797163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3</a:t>
            </a:r>
          </a:p>
        </p:txBody>
      </p:sp>
      <p:sp>
        <p:nvSpPr>
          <p:cNvPr id="218" name="TextBox 217">
            <a:extLst>
              <a:ext uri="{FF2B5EF4-FFF2-40B4-BE49-F238E27FC236}">
                <a16:creationId xmlns:a16="http://schemas.microsoft.com/office/drawing/2014/main" id="{17B738A3-DD6A-74FE-9865-48CB59712BB9}"/>
              </a:ext>
            </a:extLst>
          </p:cNvPr>
          <p:cNvSpPr txBox="1"/>
          <p:nvPr/>
        </p:nvSpPr>
        <p:spPr>
          <a:xfrm>
            <a:off x="3170807" y="579095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91730411-3933-8E33-A398-4F6452A7A9CD}"/>
              </a:ext>
            </a:extLst>
          </p:cNvPr>
          <p:cNvSpPr txBox="1"/>
          <p:nvPr/>
        </p:nvSpPr>
        <p:spPr>
          <a:xfrm>
            <a:off x="3069192" y="3556002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E36D664-3C88-181B-2A1C-B0B677431088}"/>
              </a:ext>
            </a:extLst>
          </p:cNvPr>
          <p:cNvSpPr txBox="1"/>
          <p:nvPr/>
        </p:nvSpPr>
        <p:spPr>
          <a:xfrm>
            <a:off x="2873455" y="1116970"/>
            <a:ext cx="3419296" cy="37374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Key Stage 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3D79F-9F7D-6687-822B-09216246A441}"/>
              </a:ext>
            </a:extLst>
          </p:cNvPr>
          <p:cNvSpPr txBox="1"/>
          <p:nvPr/>
        </p:nvSpPr>
        <p:spPr>
          <a:xfrm>
            <a:off x="8877435" y="9853955"/>
            <a:ext cx="15992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Genes (variation, human reproduction</a:t>
            </a:r>
            <a:endParaRPr lang="en-US" sz="1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270271-1999-227A-F5D6-1C6B2224549F}"/>
              </a:ext>
            </a:extLst>
          </p:cNvPr>
          <p:cNvSpPr txBox="1"/>
          <p:nvPr/>
        </p:nvSpPr>
        <p:spPr>
          <a:xfrm>
            <a:off x="6605056" y="2709536"/>
            <a:ext cx="17726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Exam preparation</a:t>
            </a:r>
          </a:p>
        </p:txBody>
      </p:sp>
    </p:spTree>
    <p:extLst>
      <p:ext uri="{BB962C8B-B14F-4D97-AF65-F5344CB8AC3E}">
        <p14:creationId xmlns:p14="http://schemas.microsoft.com/office/powerpoint/2010/main" val="61678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</TotalTime>
  <Words>220</Words>
  <Application>Microsoft Office PowerPoint</Application>
  <PresentationFormat>Custom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Costantini</dc:creator>
  <cp:lastModifiedBy>Dean Rowley</cp:lastModifiedBy>
  <cp:revision>13</cp:revision>
  <dcterms:created xsi:type="dcterms:W3CDTF">2020-04-29T13:07:49Z</dcterms:created>
  <dcterms:modified xsi:type="dcterms:W3CDTF">2023-12-19T14:05:20Z</dcterms:modified>
</cp:coreProperties>
</file>