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51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22/11/2023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0" y="10225906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81553"/>
              </p:ext>
            </p:extLst>
          </p:nvPr>
        </p:nvGraphicFramePr>
        <p:xfrm>
          <a:off x="1446287" y="13651889"/>
          <a:ext cx="7127876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118767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917769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Swimming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OAA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Alternative Activities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Movement to Music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Invasion Games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Striking and Fielding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Athletics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520675"/>
              </p:ext>
            </p:extLst>
          </p:nvPr>
        </p:nvGraphicFramePr>
        <p:xfrm>
          <a:off x="1485243" y="11193985"/>
          <a:ext cx="7196337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804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748524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247412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88209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2804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2804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2804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OAA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Fitness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Alternative Activities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Gymnastics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Invasion Games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Net Games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Times New Roman" panose="02020603050405020304" pitchFamily="18" charset="0"/>
                        </a:rPr>
                        <a:t>Athletics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037953"/>
              </p:ext>
            </p:extLst>
          </p:nvPr>
        </p:nvGraphicFramePr>
        <p:xfrm>
          <a:off x="1451751" y="8842260"/>
          <a:ext cx="7366618" cy="6710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1176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91821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665027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891472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52374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888259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216489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67101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OAA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Alternative Activities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Health related exercise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Invasion Games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Striking and Fielding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Athletics 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Physical Activity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959BA8A-7FA0-D6DF-A0BC-21F433F9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523668"/>
              </p:ext>
            </p:extLst>
          </p:nvPr>
        </p:nvGraphicFramePr>
        <p:xfrm>
          <a:off x="1473201" y="12278920"/>
          <a:ext cx="990006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006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31EF7F-1BEB-4724-B169-8EFCA0984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641267"/>
              </p:ext>
            </p:extLst>
          </p:nvPr>
        </p:nvGraphicFramePr>
        <p:xfrm>
          <a:off x="1516454" y="4650749"/>
          <a:ext cx="7127876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OAA &amp; Fitness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Alternative Activities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Health related exercise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Invasion Games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Striking and Fielding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Athletics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Physical Activity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936396"/>
              </p:ext>
            </p:extLst>
          </p:nvPr>
        </p:nvGraphicFramePr>
        <p:xfrm>
          <a:off x="1536629" y="6732041"/>
          <a:ext cx="7334649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0394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855220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273831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09934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22829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525969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Applied anatomy and physiology 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Physical training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Socio-cultural influences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Sports psychology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Health, fitness and wellbeing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Performance in PE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n-lt"/>
                        </a:rPr>
                        <a:t>AEP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6EF97A0-2255-1B11-5A21-12C83D991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85050"/>
              </p:ext>
            </p:extLst>
          </p:nvPr>
        </p:nvGraphicFramePr>
        <p:xfrm>
          <a:off x="1473200" y="2151184"/>
          <a:ext cx="7127876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4648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OAA &amp; Fitness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Alternative Activities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Health related exercise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Invasion Games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Net Games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Athletics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Physical Activity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095C2C-7C18-6C98-EE0A-9415129A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04767"/>
              </p:ext>
            </p:extLst>
          </p:nvPr>
        </p:nvGraphicFramePr>
        <p:xfrm>
          <a:off x="7639845" y="9836748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8988022" y="13477393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40885BD-2C7D-5227-4FAB-AD3116BF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766918"/>
              </p:ext>
            </p:extLst>
          </p:nvPr>
        </p:nvGraphicFramePr>
        <p:xfrm>
          <a:off x="1504758" y="7631857"/>
          <a:ext cx="958449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49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0C298CD-C7B5-FD81-2EC5-644D69CBF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615885"/>
              </p:ext>
            </p:extLst>
          </p:nvPr>
        </p:nvGraphicFramePr>
        <p:xfrm>
          <a:off x="7609867" y="5664255"/>
          <a:ext cx="991210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210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277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2765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7799C40-A268-1C01-F86C-BE16EE4D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33022"/>
              </p:ext>
            </p:extLst>
          </p:nvPr>
        </p:nvGraphicFramePr>
        <p:xfrm>
          <a:off x="1523996" y="3244897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8851106" y="8545626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2810" y="5795149"/>
            <a:ext cx="147320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4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37AB28-B3DD-1A72-38CA-EFE3BFDC0CA9}"/>
              </a:ext>
            </a:extLst>
          </p:cNvPr>
          <p:cNvSpPr/>
          <p:nvPr/>
        </p:nvSpPr>
        <p:spPr>
          <a:xfrm>
            <a:off x="8925316" y="4080133"/>
            <a:ext cx="1473200" cy="812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5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FC4D106-4161-D6B2-A5FC-293E52B6E2B2}"/>
              </a:ext>
            </a:extLst>
          </p:cNvPr>
          <p:cNvSpPr/>
          <p:nvPr/>
        </p:nvSpPr>
        <p:spPr>
          <a:xfrm>
            <a:off x="0" y="905527"/>
            <a:ext cx="1473200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6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9A7899-25A5-EBFE-6A19-F1EEFF03E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13899"/>
              </p:ext>
            </p:extLst>
          </p:nvPr>
        </p:nvGraphicFramePr>
        <p:xfrm>
          <a:off x="7639845" y="1017725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70273B28-BB6B-9EA0-BFEF-8FC7F6454255}"/>
              </a:ext>
            </a:extLst>
          </p:cNvPr>
          <p:cNvSpPr txBox="1"/>
          <p:nvPr/>
        </p:nvSpPr>
        <p:spPr>
          <a:xfrm>
            <a:off x="7922740" y="14236110"/>
            <a:ext cx="10333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Intro to PE lessons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D451FD-ABB8-0421-F6F9-5E1857C03DE4}"/>
              </a:ext>
            </a:extLst>
          </p:cNvPr>
          <p:cNvSpPr txBox="1"/>
          <p:nvPr/>
        </p:nvSpPr>
        <p:spPr>
          <a:xfrm>
            <a:off x="6083330" y="13066137"/>
            <a:ext cx="31299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cs typeface="Times New Roman" panose="02020603050405020304" pitchFamily="18" charset="0"/>
              </a:rPr>
              <a:t>Running, jumping, throwing and catching in isolation and in combination</a:t>
            </a:r>
            <a:endParaRPr lang="en-US" sz="1400" dirty="0"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9F3C1E-BC64-2FE0-3836-CF05D62A84E5}"/>
              </a:ext>
            </a:extLst>
          </p:cNvPr>
          <p:cNvSpPr txBox="1"/>
          <p:nvPr/>
        </p:nvSpPr>
        <p:spPr>
          <a:xfrm>
            <a:off x="6842524" y="14172083"/>
            <a:ext cx="13652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Following simple instructions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CB909E-D44D-E724-DD3F-3833973B7345}"/>
              </a:ext>
            </a:extLst>
          </p:cNvPr>
          <p:cNvSpPr txBox="1"/>
          <p:nvPr/>
        </p:nvSpPr>
        <p:spPr>
          <a:xfrm>
            <a:off x="5345906" y="13056691"/>
            <a:ext cx="9158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Intro to ABC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817138-6E09-A55C-38E4-E1332ACCF05F}"/>
              </a:ext>
            </a:extLst>
          </p:cNvPr>
          <p:cNvSpPr txBox="1"/>
          <p:nvPr/>
        </p:nvSpPr>
        <p:spPr>
          <a:xfrm>
            <a:off x="5892097" y="14193548"/>
            <a:ext cx="9368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Working in pairs</a:t>
            </a:r>
            <a:endParaRPr lang="en-US" sz="1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B3C01D-E87C-E6A9-5127-82F5F1C51E35}"/>
              </a:ext>
            </a:extLst>
          </p:cNvPr>
          <p:cNvSpPr txBox="1"/>
          <p:nvPr/>
        </p:nvSpPr>
        <p:spPr>
          <a:xfrm>
            <a:off x="4485329" y="14193548"/>
            <a:ext cx="14363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effectLst/>
                <a:ea typeface="Times New Roman" panose="02020603050405020304" pitchFamily="18" charset="0"/>
              </a:rPr>
              <a:t>Following simple maps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E2025D5-CEA9-A9CB-3E80-CEAB51BBAEC5}"/>
              </a:ext>
            </a:extLst>
          </p:cNvPr>
          <p:cNvSpPr txBox="1"/>
          <p:nvPr/>
        </p:nvSpPr>
        <p:spPr>
          <a:xfrm>
            <a:off x="3504292" y="14204608"/>
            <a:ext cx="12548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Problem solving in teams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68152F1-3DD1-AB09-0E60-FD56A665F2DF}"/>
              </a:ext>
            </a:extLst>
          </p:cNvPr>
          <p:cNvSpPr txBox="1"/>
          <p:nvPr/>
        </p:nvSpPr>
        <p:spPr>
          <a:xfrm>
            <a:off x="4091570" y="13066137"/>
            <a:ext cx="14056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Begin to apply tactics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5794F4-30D3-4C7B-86D3-FEDB12F60E8C}"/>
              </a:ext>
            </a:extLst>
          </p:cNvPr>
          <p:cNvSpPr txBox="1"/>
          <p:nvPr/>
        </p:nvSpPr>
        <p:spPr>
          <a:xfrm>
            <a:off x="2372470" y="14224612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Traditional vs alternative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9D006DD-1F75-2586-1C2F-A4D0CD0ECEDF}"/>
              </a:ext>
            </a:extLst>
          </p:cNvPr>
          <p:cNvSpPr txBox="1"/>
          <p:nvPr/>
        </p:nvSpPr>
        <p:spPr>
          <a:xfrm>
            <a:off x="1286582" y="14190053"/>
            <a:ext cx="13013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Begin to self-evaluate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CEEACFE-3A8E-8564-ADBD-DB7D8B45ED1B}"/>
              </a:ext>
            </a:extLst>
          </p:cNvPr>
          <p:cNvSpPr txBox="1"/>
          <p:nvPr/>
        </p:nvSpPr>
        <p:spPr>
          <a:xfrm>
            <a:off x="218848" y="13729797"/>
            <a:ext cx="14878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Develop musicality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3C5D72-9B70-0B72-CAC3-053AD3E1AF81}"/>
              </a:ext>
            </a:extLst>
          </p:cNvPr>
          <p:cNvSpPr txBox="1"/>
          <p:nvPr/>
        </p:nvSpPr>
        <p:spPr>
          <a:xfrm>
            <a:off x="2392174" y="13074631"/>
            <a:ext cx="18524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Basic attacking and defending principles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AABE906-2C7F-D6C7-C237-DF89105FA236}"/>
              </a:ext>
            </a:extLst>
          </p:cNvPr>
          <p:cNvSpPr txBox="1"/>
          <p:nvPr/>
        </p:nvSpPr>
        <p:spPr>
          <a:xfrm>
            <a:off x="1106180" y="13110963"/>
            <a:ext cx="12759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Intro to motif development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82FB73-CA7E-B032-5B7F-6CE0A755C56B}"/>
              </a:ext>
            </a:extLst>
          </p:cNvPr>
          <p:cNvSpPr txBox="1"/>
          <p:nvPr/>
        </p:nvSpPr>
        <p:spPr>
          <a:xfrm>
            <a:off x="282281" y="11058039"/>
            <a:ext cx="117325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Begin to communicate effectively 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EB35869-AD24-D841-A55C-A69F3F9683EF}"/>
              </a:ext>
            </a:extLst>
          </p:cNvPr>
          <p:cNvSpPr txBox="1"/>
          <p:nvPr/>
        </p:nvSpPr>
        <p:spPr>
          <a:xfrm>
            <a:off x="726513" y="11783652"/>
            <a:ext cx="17087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Work collaboratively 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742A69A-ABD5-05E1-3B30-EF578C49C88B}"/>
              </a:ext>
            </a:extLst>
          </p:cNvPr>
          <p:cNvSpPr txBox="1"/>
          <p:nvPr/>
        </p:nvSpPr>
        <p:spPr>
          <a:xfrm>
            <a:off x="1489755" y="10625340"/>
            <a:ext cx="13237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Encouraged to work in a team</a:t>
            </a:r>
            <a:endParaRPr lang="en-US" sz="1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6DE3A4-05FA-DF33-1789-7FFBFA21ADE8}"/>
              </a:ext>
            </a:extLst>
          </p:cNvPr>
          <p:cNvSpPr txBox="1"/>
          <p:nvPr/>
        </p:nvSpPr>
        <p:spPr>
          <a:xfrm>
            <a:off x="2392293" y="11688933"/>
            <a:ext cx="1041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Leadership 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3433950" y="11712869"/>
            <a:ext cx="181124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Begin to evaluate performances</a:t>
            </a:r>
            <a:endParaRPr lang="en-US" sz="14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2BEB0C7-E7EA-CB32-BECF-6DF973AA67C8}"/>
              </a:ext>
            </a:extLst>
          </p:cNvPr>
          <p:cNvSpPr txBox="1"/>
          <p:nvPr/>
        </p:nvSpPr>
        <p:spPr>
          <a:xfrm>
            <a:off x="2892621" y="10719017"/>
            <a:ext cx="138754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Build trust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2AFD2B3-8266-5182-450B-A682ACE83CC8}"/>
              </a:ext>
            </a:extLst>
          </p:cNvPr>
          <p:cNvSpPr txBox="1"/>
          <p:nvPr/>
        </p:nvSpPr>
        <p:spPr>
          <a:xfrm>
            <a:off x="5118514" y="11737410"/>
            <a:ext cx="15147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Link to community sports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A1C8604-F0E5-A864-DE81-635A11CA9D6B}"/>
              </a:ext>
            </a:extLst>
          </p:cNvPr>
          <p:cNvSpPr txBox="1"/>
          <p:nvPr/>
        </p:nvSpPr>
        <p:spPr>
          <a:xfrm>
            <a:off x="3969037" y="10603611"/>
            <a:ext cx="21078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Problem solve individually and in groups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6BA92D-49B3-C089-82BC-D1F71230305C}"/>
              </a:ext>
            </a:extLst>
          </p:cNvPr>
          <p:cNvSpPr txBox="1"/>
          <p:nvPr/>
        </p:nvSpPr>
        <p:spPr>
          <a:xfrm>
            <a:off x="6021497" y="10650996"/>
            <a:ext cx="11732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Transferable skills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E173C37-25AC-DE19-95D6-FD2D6CB62235}"/>
              </a:ext>
            </a:extLst>
          </p:cNvPr>
          <p:cNvSpPr txBox="1"/>
          <p:nvPr/>
        </p:nvSpPr>
        <p:spPr>
          <a:xfrm>
            <a:off x="7104771" y="10823676"/>
            <a:ext cx="18493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Competitive situations</a:t>
            </a:r>
            <a:endParaRPr lang="en-GB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FEF3AD7-157B-B635-C91E-EBFC7AD7AF9D}"/>
              </a:ext>
            </a:extLst>
          </p:cNvPr>
          <p:cNvSpPr txBox="1"/>
          <p:nvPr/>
        </p:nvSpPr>
        <p:spPr>
          <a:xfrm>
            <a:off x="6913802" y="11763218"/>
            <a:ext cx="15705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Sequences and travelling</a:t>
            </a:r>
            <a:endParaRPr lang="en-US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E78AAC0-9B5A-1564-1F1B-E0B53CDD5F92}"/>
              </a:ext>
            </a:extLst>
          </p:cNvPr>
          <p:cNvSpPr txBox="1"/>
          <p:nvPr/>
        </p:nvSpPr>
        <p:spPr>
          <a:xfrm>
            <a:off x="8720336" y="11225632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a typeface="Times New Roman" panose="02020603050405020304" pitchFamily="18" charset="0"/>
              </a:rPr>
              <a:t>Range of dance styles</a:t>
            </a:r>
            <a:endParaRPr lang="en-US" sz="1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98DB7A-5B9F-CCB9-B3FF-4EB5FA451688}"/>
              </a:ext>
            </a:extLst>
          </p:cNvPr>
          <p:cNvSpPr txBox="1"/>
          <p:nvPr/>
        </p:nvSpPr>
        <p:spPr>
          <a:xfrm>
            <a:off x="8709301" y="9865582"/>
            <a:ext cx="173751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cs typeface="Times New Roman" panose="02020603050405020304" pitchFamily="18" charset="0"/>
              </a:rPr>
              <a:t>Tactics and strategies to overcome opponents in direct competition</a:t>
            </a:r>
            <a:endParaRPr lang="en-US" sz="1400" dirty="0">
              <a:cs typeface="Times New Roman" panose="02020603050405020304" pitchFamily="18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53EFCD-8504-59CB-D36A-46B5E09411A2}"/>
              </a:ext>
            </a:extLst>
          </p:cNvPr>
          <p:cNvSpPr txBox="1"/>
          <p:nvPr/>
        </p:nvSpPr>
        <p:spPr>
          <a:xfrm>
            <a:off x="7807109" y="8060326"/>
            <a:ext cx="173751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Explain how performance has improved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6EBBDD4-C678-E886-8504-D3419F8EF181}"/>
              </a:ext>
            </a:extLst>
          </p:cNvPr>
          <p:cNvSpPr txBox="1"/>
          <p:nvPr/>
        </p:nvSpPr>
        <p:spPr>
          <a:xfrm>
            <a:off x="7650583" y="9441687"/>
            <a:ext cx="23715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Evaluate self-performance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C0F0EB3-3CFB-6653-F147-86048A0BD0FD}"/>
              </a:ext>
            </a:extLst>
          </p:cNvPr>
          <p:cNvSpPr txBox="1"/>
          <p:nvPr/>
        </p:nvSpPr>
        <p:spPr>
          <a:xfrm>
            <a:off x="6693568" y="8276888"/>
            <a:ext cx="11676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Recognise personal best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25377C5-B7A2-4504-EC94-3B4112175C7D}"/>
              </a:ext>
            </a:extLst>
          </p:cNvPr>
          <p:cNvSpPr txBox="1"/>
          <p:nvPr/>
        </p:nvSpPr>
        <p:spPr>
          <a:xfrm>
            <a:off x="5954737" y="9471732"/>
            <a:ext cx="16575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Application of transferable skills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C4558D-42B9-9697-A509-5BCE200251CE}"/>
              </a:ext>
            </a:extLst>
          </p:cNvPr>
          <p:cNvSpPr txBox="1"/>
          <p:nvPr/>
        </p:nvSpPr>
        <p:spPr>
          <a:xfrm>
            <a:off x="5710275" y="8268037"/>
            <a:ext cx="12120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Components of fitness</a:t>
            </a:r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E948B34-4B78-7DD3-1DEC-8AE6029B666D}"/>
              </a:ext>
            </a:extLst>
          </p:cNvPr>
          <p:cNvSpPr txBox="1"/>
          <p:nvPr/>
        </p:nvSpPr>
        <p:spPr>
          <a:xfrm>
            <a:off x="1591224" y="9522964"/>
            <a:ext cx="1301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Tactics to keep possession</a:t>
            </a:r>
            <a:endParaRPr lang="en-US" sz="14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916190C-535D-0C72-E1A6-4251265495B6}"/>
              </a:ext>
            </a:extLst>
          </p:cNvPr>
          <p:cNvSpPr txBox="1"/>
          <p:nvPr/>
        </p:nvSpPr>
        <p:spPr>
          <a:xfrm>
            <a:off x="4052320" y="9470283"/>
            <a:ext cx="17819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Application of skills in game scenarios 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90653A1-B6A2-B6B4-1B18-B303B144A800}"/>
              </a:ext>
            </a:extLst>
          </p:cNvPr>
          <p:cNvSpPr txBox="1"/>
          <p:nvPr/>
        </p:nvSpPr>
        <p:spPr>
          <a:xfrm>
            <a:off x="4325676" y="8299471"/>
            <a:ext cx="9997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Rules/laws of games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EFBDD0A-5F2D-B375-3CC5-733BF8C5D85C}"/>
              </a:ext>
            </a:extLst>
          </p:cNvPr>
          <p:cNvSpPr txBox="1"/>
          <p:nvPr/>
        </p:nvSpPr>
        <p:spPr>
          <a:xfrm>
            <a:off x="2950146" y="9477900"/>
            <a:ext cx="12946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Map symbols &amp; keys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2A93093-F152-A7B1-9081-C35BA40097B9}"/>
              </a:ext>
            </a:extLst>
          </p:cNvPr>
          <p:cNvSpPr txBox="1"/>
          <p:nvPr/>
        </p:nvSpPr>
        <p:spPr>
          <a:xfrm>
            <a:off x="2625848" y="8269817"/>
            <a:ext cx="14725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Organise and apply formations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4655DED-6847-31DB-5859-1F03ED658423}"/>
              </a:ext>
            </a:extLst>
          </p:cNvPr>
          <p:cNvSpPr txBox="1"/>
          <p:nvPr/>
        </p:nvSpPr>
        <p:spPr>
          <a:xfrm>
            <a:off x="364295" y="9450448"/>
            <a:ext cx="13820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Give clear instructions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32F21495-A5E3-324A-2E52-F5C8C7C9C171}"/>
              </a:ext>
            </a:extLst>
          </p:cNvPr>
          <p:cNvSpPr txBox="1"/>
          <p:nvPr/>
        </p:nvSpPr>
        <p:spPr>
          <a:xfrm>
            <a:off x="218848" y="8531619"/>
            <a:ext cx="112933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cs typeface="Times New Roman" panose="02020603050405020304" pitchFamily="18" charset="0"/>
              </a:rPr>
              <a:t>Intellectual and physical challenges</a:t>
            </a:r>
            <a:endParaRPr lang="en-GB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637610-8DD1-A578-C14F-3CB308E9CFE7}"/>
              </a:ext>
            </a:extLst>
          </p:cNvPr>
          <p:cNvSpPr txBox="1"/>
          <p:nvPr/>
        </p:nvSpPr>
        <p:spPr>
          <a:xfrm>
            <a:off x="79040" y="6748935"/>
            <a:ext cx="15352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Structure and function of skeletal/muscular system 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1C04C60-C431-960E-5489-2D22BD540EA8}"/>
              </a:ext>
            </a:extLst>
          </p:cNvPr>
          <p:cNvSpPr txBox="1"/>
          <p:nvPr/>
        </p:nvSpPr>
        <p:spPr>
          <a:xfrm>
            <a:off x="1461196" y="6150452"/>
            <a:ext cx="1259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Cardiovascular system</a:t>
            </a:r>
            <a:endParaRPr lang="en-US" sz="1400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4780355-7220-6C0D-0B60-2AA82E5BBDD9}"/>
              </a:ext>
            </a:extLst>
          </p:cNvPr>
          <p:cNvSpPr txBox="1"/>
          <p:nvPr/>
        </p:nvSpPr>
        <p:spPr>
          <a:xfrm>
            <a:off x="2513440" y="7422127"/>
            <a:ext cx="15705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Practical examples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02D89BCB-B682-6421-C6DF-1F2821A1C14C}"/>
              </a:ext>
            </a:extLst>
          </p:cNvPr>
          <p:cNvSpPr txBox="1"/>
          <p:nvPr/>
        </p:nvSpPr>
        <p:spPr>
          <a:xfrm>
            <a:off x="2657694" y="6167308"/>
            <a:ext cx="11580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Respiratory system</a:t>
            </a:r>
            <a:endParaRPr lang="en-US" dirty="0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397C0B8-ABF2-643F-CC09-EEE90D2EAD3E}"/>
              </a:ext>
            </a:extLst>
          </p:cNvPr>
          <p:cNvSpPr txBox="1"/>
          <p:nvPr/>
        </p:nvSpPr>
        <p:spPr>
          <a:xfrm>
            <a:off x="3613868" y="6184172"/>
            <a:ext cx="1248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Effects of exercise </a:t>
            </a:r>
            <a:endParaRPr lang="en-US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24C5E56-2C2D-C89E-3D9B-A130D0E9CC9B}"/>
              </a:ext>
            </a:extLst>
          </p:cNvPr>
          <p:cNvSpPr txBox="1"/>
          <p:nvPr/>
        </p:nvSpPr>
        <p:spPr>
          <a:xfrm>
            <a:off x="4110604" y="7403808"/>
            <a:ext cx="1061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Analysing 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7636AB7-BDB1-0B80-EA9E-83CF5A4323AD}"/>
              </a:ext>
            </a:extLst>
          </p:cNvPr>
          <p:cNvSpPr txBox="1"/>
          <p:nvPr/>
        </p:nvSpPr>
        <p:spPr>
          <a:xfrm>
            <a:off x="4578668" y="6205319"/>
            <a:ext cx="9257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Physical training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C9F0886-8F81-96EC-31FA-51D779C36F70}"/>
              </a:ext>
            </a:extLst>
          </p:cNvPr>
          <p:cNvSpPr txBox="1"/>
          <p:nvPr/>
        </p:nvSpPr>
        <p:spPr>
          <a:xfrm>
            <a:off x="5087935" y="7434823"/>
            <a:ext cx="12053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Evaluation </a:t>
            </a:r>
            <a:endParaRPr lang="en-US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13A4A988-2B40-4840-B237-C53C98C50815}"/>
              </a:ext>
            </a:extLst>
          </p:cNvPr>
          <p:cNvSpPr txBox="1"/>
          <p:nvPr/>
        </p:nvSpPr>
        <p:spPr>
          <a:xfrm>
            <a:off x="5588428" y="6217461"/>
            <a:ext cx="15258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Components of fitness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EE3A1C5-5F56-CDBA-4228-E491A2A8056D}"/>
              </a:ext>
            </a:extLst>
          </p:cNvPr>
          <p:cNvSpPr txBox="1"/>
          <p:nvPr/>
        </p:nvSpPr>
        <p:spPr>
          <a:xfrm>
            <a:off x="6210956" y="7452501"/>
            <a:ext cx="23061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Health, fitness, wellbeing</a:t>
            </a:r>
            <a:endParaRPr lang="en-US" sz="1400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6550443D-D64C-2843-3627-9F3E3EF4399C}"/>
              </a:ext>
            </a:extLst>
          </p:cNvPr>
          <p:cNvSpPr txBox="1"/>
          <p:nvPr/>
        </p:nvSpPr>
        <p:spPr>
          <a:xfrm>
            <a:off x="8925316" y="6394605"/>
            <a:ext cx="162305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Applying the principles of training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93FA7F5-B40C-39C4-3879-39E4B89966E4}"/>
              </a:ext>
            </a:extLst>
          </p:cNvPr>
          <p:cNvSpPr txBox="1"/>
          <p:nvPr/>
        </p:nvSpPr>
        <p:spPr>
          <a:xfrm>
            <a:off x="8458737" y="7432596"/>
            <a:ext cx="15153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Ethical and socio-cultural issues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99E765A-9C8F-A794-2067-554603713488}"/>
              </a:ext>
            </a:extLst>
          </p:cNvPr>
          <p:cNvSpPr txBox="1"/>
          <p:nvPr/>
        </p:nvSpPr>
        <p:spPr>
          <a:xfrm>
            <a:off x="9046670" y="7117397"/>
            <a:ext cx="164060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Commercialisation </a:t>
            </a:r>
            <a:endParaRPr lang="en-US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08D8C4B-D948-CA78-B77E-ED3E8716AE59}"/>
              </a:ext>
            </a:extLst>
          </p:cNvPr>
          <p:cNvSpPr txBox="1"/>
          <p:nvPr/>
        </p:nvSpPr>
        <p:spPr>
          <a:xfrm>
            <a:off x="8683699" y="5545947"/>
            <a:ext cx="164060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Engagement of different social groups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C917FE8-9652-0E67-096E-758C62D39143}"/>
              </a:ext>
            </a:extLst>
          </p:cNvPr>
          <p:cNvSpPr txBox="1"/>
          <p:nvPr/>
        </p:nvSpPr>
        <p:spPr>
          <a:xfrm>
            <a:off x="6672725" y="5756694"/>
            <a:ext cx="100816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Preventing injury</a:t>
            </a:r>
            <a:endParaRPr lang="en-US" sz="1400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2AEEBEB-06C3-D68A-2016-6AF54F895214}"/>
              </a:ext>
            </a:extLst>
          </p:cNvPr>
          <p:cNvSpPr txBox="1"/>
          <p:nvPr/>
        </p:nvSpPr>
        <p:spPr>
          <a:xfrm>
            <a:off x="8690391" y="5003217"/>
            <a:ext cx="14707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Team and individual games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972AF54-ABE0-5F87-A6A9-46C2A0A01685}"/>
              </a:ext>
            </a:extLst>
          </p:cNvPr>
          <p:cNvSpPr txBox="1"/>
          <p:nvPr/>
        </p:nvSpPr>
        <p:spPr>
          <a:xfrm>
            <a:off x="433130" y="4750001"/>
            <a:ext cx="1795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Gain tactical advantages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59FDF7C-407C-0B3C-534A-5E5B04BC6582}"/>
              </a:ext>
            </a:extLst>
          </p:cNvPr>
          <p:cNvSpPr txBox="1"/>
          <p:nvPr/>
        </p:nvSpPr>
        <p:spPr>
          <a:xfrm>
            <a:off x="6316324" y="4059011"/>
            <a:ext cx="20680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Use and develop a variety of tactics and strategies</a:t>
            </a:r>
            <a:endParaRPr lang="en-US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7684ED8-A3A8-B21E-DBAE-80DE27E0BCE8}"/>
              </a:ext>
            </a:extLst>
          </p:cNvPr>
          <p:cNvSpPr txBox="1"/>
          <p:nvPr/>
        </p:nvSpPr>
        <p:spPr>
          <a:xfrm>
            <a:off x="4425141" y="5393763"/>
            <a:ext cx="28604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</a:rPr>
              <a:t>Importance of physical wellbeing</a:t>
            </a:r>
            <a:endParaRPr lang="en-US" sz="1400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29154EE-9EBE-422F-8F78-07377384C14B}"/>
              </a:ext>
            </a:extLst>
          </p:cNvPr>
          <p:cNvSpPr txBox="1"/>
          <p:nvPr/>
        </p:nvSpPr>
        <p:spPr>
          <a:xfrm>
            <a:off x="5087935" y="4056977"/>
            <a:ext cx="12753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Achieve personal best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8F3B1DA-E932-61C9-9F12-37209912D7B6}"/>
              </a:ext>
            </a:extLst>
          </p:cNvPr>
          <p:cNvSpPr txBox="1"/>
          <p:nvPr/>
        </p:nvSpPr>
        <p:spPr>
          <a:xfrm>
            <a:off x="3575184" y="4056977"/>
            <a:ext cx="16792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Perform a range of physical activities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F35ED239-8298-AC46-A3C7-7C5E3368718B}"/>
              </a:ext>
            </a:extLst>
          </p:cNvPr>
          <p:cNvSpPr txBox="1"/>
          <p:nvPr/>
        </p:nvSpPr>
        <p:spPr>
          <a:xfrm>
            <a:off x="2299297" y="5396162"/>
            <a:ext cx="15959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Develop technique </a:t>
            </a:r>
            <a:endParaRPr lang="en-US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CA2C178-DBE8-B3A0-EF23-A9FF552A740B}"/>
              </a:ext>
            </a:extLst>
          </p:cNvPr>
          <p:cNvSpPr txBox="1"/>
          <p:nvPr/>
        </p:nvSpPr>
        <p:spPr>
          <a:xfrm>
            <a:off x="1427589" y="4249182"/>
            <a:ext cx="21683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Demonstrate improvement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D0F0A60-F1D1-220E-B86B-5F3A1F8D2DA7}"/>
              </a:ext>
            </a:extLst>
          </p:cNvPr>
          <p:cNvSpPr txBox="1"/>
          <p:nvPr/>
        </p:nvSpPr>
        <p:spPr>
          <a:xfrm>
            <a:off x="519712" y="5383497"/>
            <a:ext cx="17436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Further OAA (DofE)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1F27A6E2-E7E0-3902-1917-FEB4075D39F5}"/>
              </a:ext>
            </a:extLst>
          </p:cNvPr>
          <p:cNvSpPr txBox="1"/>
          <p:nvPr/>
        </p:nvSpPr>
        <p:spPr>
          <a:xfrm>
            <a:off x="116414" y="4290713"/>
            <a:ext cx="18431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Evaluation </a:t>
            </a:r>
            <a:endParaRPr lang="en-US" sz="1400" dirty="0"/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1F9CA278-4765-F892-FEEC-2A21BF9A5D70}"/>
              </a:ext>
            </a:extLst>
          </p:cNvPr>
          <p:cNvSpPr txBox="1"/>
          <p:nvPr/>
        </p:nvSpPr>
        <p:spPr>
          <a:xfrm>
            <a:off x="315106" y="2093941"/>
            <a:ext cx="115809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Physical capabilities for life</a:t>
            </a:r>
            <a:endParaRPr lang="en-US" dirty="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CCCD3D20-72E3-C235-E7A7-04CD9FE6FE8A}"/>
              </a:ext>
            </a:extLst>
          </p:cNvPr>
          <p:cNvSpPr txBox="1"/>
          <p:nvPr/>
        </p:nvSpPr>
        <p:spPr>
          <a:xfrm>
            <a:off x="1536629" y="1527019"/>
            <a:ext cx="17568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Transferable communication skills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60CFA33-2F01-DA5D-B108-810CDF58D782}"/>
              </a:ext>
            </a:extLst>
          </p:cNvPr>
          <p:cNvSpPr txBox="1"/>
          <p:nvPr/>
        </p:nvSpPr>
        <p:spPr>
          <a:xfrm>
            <a:off x="2590826" y="2897430"/>
            <a:ext cx="30888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Develop an interest in physical activity outside of school (community links)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68F9328-0CA8-3E76-3EB3-BEE346EDB1AB}"/>
              </a:ext>
            </a:extLst>
          </p:cNvPr>
          <p:cNvSpPr txBox="1"/>
          <p:nvPr/>
        </p:nvSpPr>
        <p:spPr>
          <a:xfrm>
            <a:off x="3349276" y="1554893"/>
            <a:ext cx="12395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Healthy citizens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3F857D27-7FC2-FE52-8558-A55459615B4D}"/>
              </a:ext>
            </a:extLst>
          </p:cNvPr>
          <p:cNvSpPr txBox="1"/>
          <p:nvPr/>
        </p:nvSpPr>
        <p:spPr>
          <a:xfrm>
            <a:off x="5921634" y="2886639"/>
            <a:ext cx="17726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</a:rPr>
              <a:t>Leaders, coaches, officials</a:t>
            </a:r>
            <a:endParaRPr lang="en-US" sz="1400" dirty="0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BCD752B-B2F6-E4E3-8722-E7E6A47D873A}"/>
              </a:ext>
            </a:extLst>
          </p:cNvPr>
          <p:cNvSpPr txBox="1"/>
          <p:nvPr/>
        </p:nvSpPr>
        <p:spPr>
          <a:xfrm>
            <a:off x="4588798" y="1541624"/>
            <a:ext cx="25594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Provide feedback for improvement and strengths</a:t>
            </a:r>
            <a:endParaRPr lang="en-US" sz="1400" dirty="0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0C7180F6-8795-D65B-0AF8-F0241F71D8B7}"/>
              </a:ext>
            </a:extLst>
          </p:cNvPr>
          <p:cNvSpPr txBox="1"/>
          <p:nvPr/>
        </p:nvSpPr>
        <p:spPr>
          <a:xfrm>
            <a:off x="7807109" y="3069958"/>
            <a:ext cx="30888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Confidence in body image</a:t>
            </a:r>
            <a:endParaRPr lang="en-GB" sz="1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B7372BAA-3915-4DA7-B622-3607163CE1D6}"/>
              </a:ext>
            </a:extLst>
          </p:cNvPr>
          <p:cNvSpPr txBox="1"/>
          <p:nvPr/>
        </p:nvSpPr>
        <p:spPr>
          <a:xfrm>
            <a:off x="8860177" y="1522459"/>
            <a:ext cx="11999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GCSE Examinations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2090736" y="167962"/>
            <a:ext cx="5947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Physical Education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504864" y="1249680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2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426610" y="1000600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189382" y="7865127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170807" y="579095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1730411-3933-8E33-A398-4F6452A7A9CD}"/>
              </a:ext>
            </a:extLst>
          </p:cNvPr>
          <p:cNvSpPr txBox="1"/>
          <p:nvPr/>
        </p:nvSpPr>
        <p:spPr>
          <a:xfrm>
            <a:off x="3069192" y="355600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E36D664-3C88-181B-2A1C-B0B677431088}"/>
              </a:ext>
            </a:extLst>
          </p:cNvPr>
          <p:cNvSpPr txBox="1"/>
          <p:nvPr/>
        </p:nvSpPr>
        <p:spPr>
          <a:xfrm>
            <a:off x="2873455" y="111697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DFCE57-87E1-16C2-DAC6-437621C8FB89}"/>
              </a:ext>
            </a:extLst>
          </p:cNvPr>
          <p:cNvSpPr txBox="1"/>
          <p:nvPr/>
        </p:nvSpPr>
        <p:spPr>
          <a:xfrm>
            <a:off x="8261398" y="11806324"/>
            <a:ext cx="15705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ea typeface="Times New Roman" panose="02020603050405020304" pitchFamily="18" charset="0"/>
              </a:rPr>
              <a:t>Team and individual sports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398</Words>
  <Application>Microsoft Office PowerPoint</Application>
  <PresentationFormat>Custom</PresentationFormat>
  <Paragraphs>127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Dean Rowley</cp:lastModifiedBy>
  <cp:revision>18</cp:revision>
  <dcterms:created xsi:type="dcterms:W3CDTF">2020-04-29T13:07:49Z</dcterms:created>
  <dcterms:modified xsi:type="dcterms:W3CDTF">2023-11-22T09:17:40Z</dcterms:modified>
</cp:coreProperties>
</file>