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5BA6"/>
    <a:srgbClr val="D7D7D7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4" autoAdjust="0"/>
    <p:restoredTop sz="94660"/>
  </p:normalViewPr>
  <p:slideViewPr>
    <p:cSldViewPr snapToGrid="0">
      <p:cViewPr varScale="1">
        <p:scale>
          <a:sx n="41" d="100"/>
          <a:sy n="41" d="100"/>
        </p:scale>
        <p:origin x="25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17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34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2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67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84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58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09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07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35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1BAE-6E1F-4CD7-9A1D-6183FC94DDC3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84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03CB366-B64C-7308-245E-CD4B2CF913F5}"/>
              </a:ext>
            </a:extLst>
          </p:cNvPr>
          <p:cNvSpPr/>
          <p:nvPr/>
        </p:nvSpPr>
        <p:spPr>
          <a:xfrm>
            <a:off x="0" y="10225906"/>
            <a:ext cx="1473200" cy="8128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2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5EBBD8E-B5BF-E90B-3518-EDF4DF74A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236078"/>
              </p:ext>
            </p:extLst>
          </p:nvPr>
        </p:nvGraphicFramePr>
        <p:xfrm>
          <a:off x="1473200" y="13677672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3000830-E6E1-2423-FA97-036AEB0A39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38543"/>
              </p:ext>
            </p:extLst>
          </p:nvPr>
        </p:nvGraphicFramePr>
        <p:xfrm>
          <a:off x="1523997" y="11261926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958680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77856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D57F787-7F8E-547C-E931-B5D456223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583577"/>
              </p:ext>
            </p:extLst>
          </p:nvPr>
        </p:nvGraphicFramePr>
        <p:xfrm>
          <a:off x="1497104" y="8869388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959BA8A-7FA0-D6DF-A0BC-21F433F98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523668"/>
              </p:ext>
            </p:extLst>
          </p:nvPr>
        </p:nvGraphicFramePr>
        <p:xfrm>
          <a:off x="1473201" y="12278920"/>
          <a:ext cx="990006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006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569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3616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631EF7F-1BEB-4724-B169-8EFCA0984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547855"/>
              </p:ext>
            </p:extLst>
          </p:nvPr>
        </p:nvGraphicFramePr>
        <p:xfrm>
          <a:off x="1516454" y="4650749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8AED875-95C3-991E-1C49-FFFED1568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951395"/>
              </p:ext>
            </p:extLst>
          </p:nvPr>
        </p:nvGraphicFramePr>
        <p:xfrm>
          <a:off x="1516454" y="6806905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6EF97A0-2255-1B11-5A21-12C83D991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998267"/>
              </p:ext>
            </p:extLst>
          </p:nvPr>
        </p:nvGraphicFramePr>
        <p:xfrm>
          <a:off x="1473200" y="2151184"/>
          <a:ext cx="7127876" cy="4648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4648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3095C2C-7C18-6C98-EE0A-9415129A3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804767"/>
              </p:ext>
            </p:extLst>
          </p:nvPr>
        </p:nvGraphicFramePr>
        <p:xfrm>
          <a:off x="7639845" y="9836748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FDBBDC7-1C40-6651-1020-C6FE57FDAFE0}"/>
              </a:ext>
            </a:extLst>
          </p:cNvPr>
          <p:cNvSpPr/>
          <p:nvPr/>
        </p:nvSpPr>
        <p:spPr>
          <a:xfrm>
            <a:off x="8988022" y="13477393"/>
            <a:ext cx="1473200" cy="812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Class 1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40885BD-2C7D-5227-4FAB-AD3116BFB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766918"/>
              </p:ext>
            </p:extLst>
          </p:nvPr>
        </p:nvGraphicFramePr>
        <p:xfrm>
          <a:off x="1504758" y="7631857"/>
          <a:ext cx="958449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49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0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30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D0C298CD-C7B5-FD81-2EC5-644D69CBFA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615885"/>
              </p:ext>
            </p:extLst>
          </p:nvPr>
        </p:nvGraphicFramePr>
        <p:xfrm>
          <a:off x="7609867" y="5664255"/>
          <a:ext cx="991210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1210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277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2765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77799C40-A268-1C01-F86C-BE16EE4D7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733022"/>
              </p:ext>
            </p:extLst>
          </p:nvPr>
        </p:nvGraphicFramePr>
        <p:xfrm>
          <a:off x="1523996" y="3244897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F45BEF57-AC6E-E92A-574B-4282E43F743F}"/>
              </a:ext>
            </a:extLst>
          </p:cNvPr>
          <p:cNvSpPr/>
          <p:nvPr/>
        </p:nvSpPr>
        <p:spPr>
          <a:xfrm>
            <a:off x="8851106" y="8545626"/>
            <a:ext cx="1473200" cy="8128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3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13DA129-A307-9130-2A46-4F7B215AD451}"/>
              </a:ext>
            </a:extLst>
          </p:cNvPr>
          <p:cNvSpPr/>
          <p:nvPr/>
        </p:nvSpPr>
        <p:spPr>
          <a:xfrm>
            <a:off x="2810" y="5795149"/>
            <a:ext cx="1473200" cy="8128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4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C37AB28-B3DD-1A72-38CA-EFE3BFDC0CA9}"/>
              </a:ext>
            </a:extLst>
          </p:cNvPr>
          <p:cNvSpPr/>
          <p:nvPr/>
        </p:nvSpPr>
        <p:spPr>
          <a:xfrm>
            <a:off x="8925316" y="4080133"/>
            <a:ext cx="1473200" cy="812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Class 5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6FC4D106-4161-D6B2-A5FC-293E52B6E2B2}"/>
              </a:ext>
            </a:extLst>
          </p:cNvPr>
          <p:cNvSpPr/>
          <p:nvPr/>
        </p:nvSpPr>
        <p:spPr>
          <a:xfrm>
            <a:off x="0" y="905527"/>
            <a:ext cx="1473200" cy="8128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6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59A7899-25A5-EBFE-6A19-F1EEFF03E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913899"/>
              </p:ext>
            </p:extLst>
          </p:nvPr>
        </p:nvGraphicFramePr>
        <p:xfrm>
          <a:off x="7639845" y="1017725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91208F81-07D3-4473-C7C2-CD9588CD34C2}"/>
              </a:ext>
            </a:extLst>
          </p:cNvPr>
          <p:cNvSpPr txBox="1"/>
          <p:nvPr/>
        </p:nvSpPr>
        <p:spPr>
          <a:xfrm>
            <a:off x="8033326" y="12852029"/>
            <a:ext cx="116205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Large &amp; Negative Numbers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273B28-BB6B-9EA0-BFEF-8FC7F6454255}"/>
              </a:ext>
            </a:extLst>
          </p:cNvPr>
          <p:cNvSpPr txBox="1"/>
          <p:nvPr/>
        </p:nvSpPr>
        <p:spPr>
          <a:xfrm>
            <a:off x="8274048" y="14184238"/>
            <a:ext cx="7556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Place Value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DD451FD-ABB8-0421-F6F9-5E1857C03DE4}"/>
              </a:ext>
            </a:extLst>
          </p:cNvPr>
          <p:cNvSpPr txBox="1"/>
          <p:nvPr/>
        </p:nvSpPr>
        <p:spPr>
          <a:xfrm>
            <a:off x="7022479" y="12954173"/>
            <a:ext cx="10108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Converting Time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A9F3C1E-BC64-2FE0-3836-CF05D62A84E5}"/>
              </a:ext>
            </a:extLst>
          </p:cNvPr>
          <p:cNvSpPr txBox="1"/>
          <p:nvPr/>
        </p:nvSpPr>
        <p:spPr>
          <a:xfrm>
            <a:off x="6842524" y="14172083"/>
            <a:ext cx="13652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Using Decimals &amp; Rounding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CB909E-D44D-E724-DD3F-3833973B7345}"/>
              </a:ext>
            </a:extLst>
          </p:cNvPr>
          <p:cNvSpPr txBox="1"/>
          <p:nvPr/>
        </p:nvSpPr>
        <p:spPr>
          <a:xfrm>
            <a:off x="6340267" y="13143162"/>
            <a:ext cx="75127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FDP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F817138-6E09-A55C-38E4-E1332ACCF05F}"/>
              </a:ext>
            </a:extLst>
          </p:cNvPr>
          <p:cNvSpPr txBox="1"/>
          <p:nvPr/>
        </p:nvSpPr>
        <p:spPr>
          <a:xfrm>
            <a:off x="5892097" y="14193548"/>
            <a:ext cx="9368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Types of Numbers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DD7987E-EC31-6785-9AD3-E00FA0E95CE9}"/>
              </a:ext>
            </a:extLst>
          </p:cNvPr>
          <p:cNvSpPr txBox="1"/>
          <p:nvPr/>
        </p:nvSpPr>
        <p:spPr>
          <a:xfrm>
            <a:off x="5057399" y="13054313"/>
            <a:ext cx="12372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Long Multiplication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8B3C01D-E87C-E6A9-5127-82F5F1C51E35}"/>
              </a:ext>
            </a:extLst>
          </p:cNvPr>
          <p:cNvSpPr txBox="1"/>
          <p:nvPr/>
        </p:nvSpPr>
        <p:spPr>
          <a:xfrm>
            <a:off x="4485329" y="14193548"/>
            <a:ext cx="14363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Perimeter, 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Area &amp; volume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E2025D5-CEA9-A9CB-3E80-CEAB51BBAEC5}"/>
              </a:ext>
            </a:extLst>
          </p:cNvPr>
          <p:cNvSpPr txBox="1"/>
          <p:nvPr/>
        </p:nvSpPr>
        <p:spPr>
          <a:xfrm>
            <a:off x="3504864" y="14284556"/>
            <a:ext cx="113192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Conversions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68152F1-3DD1-AB09-0E60-FD56A665F2DF}"/>
              </a:ext>
            </a:extLst>
          </p:cNvPr>
          <p:cNvSpPr txBox="1"/>
          <p:nvPr/>
        </p:nvSpPr>
        <p:spPr>
          <a:xfrm>
            <a:off x="4244631" y="13241775"/>
            <a:ext cx="9588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Shapes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95794F4-30D3-4C7B-86D3-FEDB12F60E8C}"/>
              </a:ext>
            </a:extLst>
          </p:cNvPr>
          <p:cNvSpPr txBox="1"/>
          <p:nvPr/>
        </p:nvSpPr>
        <p:spPr>
          <a:xfrm>
            <a:off x="2372470" y="14224612"/>
            <a:ext cx="13013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 Charts &amp; Mean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B9F1C6D-2CBE-C721-74E4-A926FB805401}"/>
              </a:ext>
            </a:extLst>
          </p:cNvPr>
          <p:cNvSpPr txBox="1"/>
          <p:nvPr/>
        </p:nvSpPr>
        <p:spPr>
          <a:xfrm>
            <a:off x="3383952" y="13230130"/>
            <a:ext cx="9334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Angles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9D006DD-1F75-2586-1C2F-A4D0CD0ECEDF}"/>
              </a:ext>
            </a:extLst>
          </p:cNvPr>
          <p:cNvSpPr txBox="1"/>
          <p:nvPr/>
        </p:nvSpPr>
        <p:spPr>
          <a:xfrm>
            <a:off x="1286582" y="14190053"/>
            <a:ext cx="13013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Measures &amp; Time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CEEACFE-3A8E-8564-ADBD-DB7D8B45ED1B}"/>
              </a:ext>
            </a:extLst>
          </p:cNvPr>
          <p:cNvSpPr txBox="1"/>
          <p:nvPr/>
        </p:nvSpPr>
        <p:spPr>
          <a:xfrm>
            <a:off x="218848" y="13729797"/>
            <a:ext cx="14878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Formula and Sequences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53C5D72-9B70-0B72-CAC3-053AD3E1AF81}"/>
              </a:ext>
            </a:extLst>
          </p:cNvPr>
          <p:cNvSpPr txBox="1"/>
          <p:nvPr/>
        </p:nvSpPr>
        <p:spPr>
          <a:xfrm>
            <a:off x="2392174" y="13074631"/>
            <a:ext cx="13013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Accuracy &amp; Proportion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AABE906-2C7F-D6C7-C237-DF89105FA236}"/>
              </a:ext>
            </a:extLst>
          </p:cNvPr>
          <p:cNvSpPr txBox="1"/>
          <p:nvPr/>
        </p:nvSpPr>
        <p:spPr>
          <a:xfrm>
            <a:off x="1106180" y="13110963"/>
            <a:ext cx="12759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Dimensions 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&amp;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Scale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64141B1-F332-1049-695C-4FB01AEE4A4D}"/>
              </a:ext>
            </a:extLst>
          </p:cNvPr>
          <p:cNvSpPr txBox="1"/>
          <p:nvPr/>
        </p:nvSpPr>
        <p:spPr>
          <a:xfrm>
            <a:off x="481439" y="12685874"/>
            <a:ext cx="9461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Algebra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B82FB73-CA7E-B032-5B7F-6CE0A755C56B}"/>
              </a:ext>
            </a:extLst>
          </p:cNvPr>
          <p:cNvSpPr txBox="1"/>
          <p:nvPr/>
        </p:nvSpPr>
        <p:spPr>
          <a:xfrm>
            <a:off x="643328" y="11058039"/>
            <a:ext cx="8122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Place value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EB35869-AD24-D841-A55C-A69F3F9683EF}"/>
              </a:ext>
            </a:extLst>
          </p:cNvPr>
          <p:cNvSpPr txBox="1"/>
          <p:nvPr/>
        </p:nvSpPr>
        <p:spPr>
          <a:xfrm>
            <a:off x="1487091" y="11690499"/>
            <a:ext cx="812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Algebra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742A69A-ABD5-05E1-3B30-EF578C49C88B}"/>
              </a:ext>
            </a:extLst>
          </p:cNvPr>
          <p:cNvSpPr txBox="1"/>
          <p:nvPr/>
        </p:nvSpPr>
        <p:spPr>
          <a:xfrm>
            <a:off x="1489755" y="10625340"/>
            <a:ext cx="11674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Lines 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&amp;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Angles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F6DE3A4-05FA-DF33-1789-7FFBFA21ADE8}"/>
              </a:ext>
            </a:extLst>
          </p:cNvPr>
          <p:cNvSpPr txBox="1"/>
          <p:nvPr/>
        </p:nvSpPr>
        <p:spPr>
          <a:xfrm>
            <a:off x="2299297" y="11688888"/>
            <a:ext cx="1041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Probability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D26CA08-F8A7-BD3D-8654-923F4B6E1FBD}"/>
              </a:ext>
            </a:extLst>
          </p:cNvPr>
          <p:cNvSpPr txBox="1"/>
          <p:nvPr/>
        </p:nvSpPr>
        <p:spPr>
          <a:xfrm>
            <a:off x="2306202" y="10644362"/>
            <a:ext cx="15259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Powers, Roots and Rounding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9E6904F-295B-F7FD-E4AA-F4DD24795771}"/>
              </a:ext>
            </a:extLst>
          </p:cNvPr>
          <p:cNvSpPr txBox="1"/>
          <p:nvPr/>
        </p:nvSpPr>
        <p:spPr>
          <a:xfrm>
            <a:off x="3269151" y="11672434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Formulae, Sequences and Roots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2BEB0C7-E7EA-CB32-BECF-6DF973AA67C8}"/>
              </a:ext>
            </a:extLst>
          </p:cNvPr>
          <p:cNvSpPr txBox="1"/>
          <p:nvPr/>
        </p:nvSpPr>
        <p:spPr>
          <a:xfrm>
            <a:off x="3760951" y="10840783"/>
            <a:ext cx="138754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Measurements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2AFD2B3-8266-5182-450B-A682ACE83CC8}"/>
              </a:ext>
            </a:extLst>
          </p:cNvPr>
          <p:cNvSpPr txBox="1"/>
          <p:nvPr/>
        </p:nvSpPr>
        <p:spPr>
          <a:xfrm>
            <a:off x="4973700" y="11696456"/>
            <a:ext cx="12372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Interpreting Data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A1C8604-F0E5-A864-DE81-635A11CA9D6B}"/>
              </a:ext>
            </a:extLst>
          </p:cNvPr>
          <p:cNvSpPr txBox="1"/>
          <p:nvPr/>
        </p:nvSpPr>
        <p:spPr>
          <a:xfrm>
            <a:off x="4935977" y="10669982"/>
            <a:ext cx="11580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Order of Operations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26BA92D-49B3-C089-82BC-D1F71230305C}"/>
              </a:ext>
            </a:extLst>
          </p:cNvPr>
          <p:cNvSpPr txBox="1"/>
          <p:nvPr/>
        </p:nvSpPr>
        <p:spPr>
          <a:xfrm>
            <a:off x="5924433" y="10692270"/>
            <a:ext cx="9997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Linear Equations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1E3C019-6C7D-F27B-A5A3-4E2D4DDEF636}"/>
              </a:ext>
            </a:extLst>
          </p:cNvPr>
          <p:cNvSpPr txBox="1"/>
          <p:nvPr/>
        </p:nvSpPr>
        <p:spPr>
          <a:xfrm>
            <a:off x="6022752" y="11670002"/>
            <a:ext cx="9997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Shapes and Solids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E173C37-25AC-DE19-95D6-FD2D6CB62235}"/>
              </a:ext>
            </a:extLst>
          </p:cNvPr>
          <p:cNvSpPr txBox="1"/>
          <p:nvPr/>
        </p:nvSpPr>
        <p:spPr>
          <a:xfrm>
            <a:off x="6870004" y="10904000"/>
            <a:ext cx="7924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Ratio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FEF3AD7-157B-B635-C91E-EBFC7AD7AF9D}"/>
              </a:ext>
            </a:extLst>
          </p:cNvPr>
          <p:cNvSpPr txBox="1"/>
          <p:nvPr/>
        </p:nvSpPr>
        <p:spPr>
          <a:xfrm>
            <a:off x="7054437" y="11692479"/>
            <a:ext cx="15705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Graphs of Linear Functions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BDB0DCA-EB5E-4EA1-2890-CA6A63E1777E}"/>
              </a:ext>
            </a:extLst>
          </p:cNvPr>
          <p:cNvSpPr txBox="1"/>
          <p:nvPr/>
        </p:nvSpPr>
        <p:spPr>
          <a:xfrm>
            <a:off x="7396582" y="10777096"/>
            <a:ext cx="13237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Congruence 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&amp;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scale drawing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E78AAC0-9B5A-1564-1F1B-E0B53CDD5F92}"/>
              </a:ext>
            </a:extLst>
          </p:cNvPr>
          <p:cNvSpPr txBox="1"/>
          <p:nvPr/>
        </p:nvSpPr>
        <p:spPr>
          <a:xfrm>
            <a:off x="8720336" y="11225632"/>
            <a:ext cx="11580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ecimals and negatives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898DB7A-5B9F-CCB9-B3FF-4EB5FA451688}"/>
              </a:ext>
            </a:extLst>
          </p:cNvPr>
          <p:cNvSpPr txBox="1"/>
          <p:nvPr/>
        </p:nvSpPr>
        <p:spPr>
          <a:xfrm>
            <a:off x="8651873" y="10202191"/>
            <a:ext cx="1345019" cy="3183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Parallel angles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53EFCD-8504-59CB-D36A-46B5E09411A2}"/>
              </a:ext>
            </a:extLst>
          </p:cNvPr>
          <p:cNvSpPr txBox="1"/>
          <p:nvPr/>
        </p:nvSpPr>
        <p:spPr>
          <a:xfrm>
            <a:off x="7207792" y="8331448"/>
            <a:ext cx="16433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Linear equations on both sides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3EE02D2-F2C2-C7FD-C1DE-6E5E60CBFB91}"/>
              </a:ext>
            </a:extLst>
          </p:cNvPr>
          <p:cNvSpPr txBox="1"/>
          <p:nvPr/>
        </p:nvSpPr>
        <p:spPr>
          <a:xfrm>
            <a:off x="7473350" y="9288948"/>
            <a:ext cx="1345019" cy="316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Sets and Unions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E6EBBDD4-C678-E886-8504-D3419F8EF181}"/>
              </a:ext>
            </a:extLst>
          </p:cNvPr>
          <p:cNvSpPr txBox="1"/>
          <p:nvPr/>
        </p:nvSpPr>
        <p:spPr>
          <a:xfrm>
            <a:off x="6479047" y="9248329"/>
            <a:ext cx="1086863" cy="375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Percentages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C0F0EB3-3CFB-6653-F147-86048A0BD0FD}"/>
              </a:ext>
            </a:extLst>
          </p:cNvPr>
          <p:cNvSpPr txBox="1"/>
          <p:nvPr/>
        </p:nvSpPr>
        <p:spPr>
          <a:xfrm>
            <a:off x="6246816" y="8482552"/>
            <a:ext cx="1019431" cy="316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Sequences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25377C5-B7A2-4504-EC94-3B4112175C7D}"/>
              </a:ext>
            </a:extLst>
          </p:cNvPr>
          <p:cNvSpPr txBox="1"/>
          <p:nvPr/>
        </p:nvSpPr>
        <p:spPr>
          <a:xfrm>
            <a:off x="5349622" y="9246595"/>
            <a:ext cx="13662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Constructions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C4558D-42B9-9697-A509-5BCE200251CE}"/>
              </a:ext>
            </a:extLst>
          </p:cNvPr>
          <p:cNvSpPr txBox="1"/>
          <p:nvPr/>
        </p:nvSpPr>
        <p:spPr>
          <a:xfrm>
            <a:off x="5463219" y="8456567"/>
            <a:ext cx="9997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averages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E948B34-4B78-7DD3-1DEC-8AE6029B666D}"/>
              </a:ext>
            </a:extLst>
          </p:cNvPr>
          <p:cNvSpPr txBox="1"/>
          <p:nvPr/>
        </p:nvSpPr>
        <p:spPr>
          <a:xfrm>
            <a:off x="4563374" y="8351299"/>
            <a:ext cx="10868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Accuracy with shape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916190C-535D-0C72-E1A6-4251265495B6}"/>
              </a:ext>
            </a:extLst>
          </p:cNvPr>
          <p:cNvSpPr txBox="1"/>
          <p:nvPr/>
        </p:nvSpPr>
        <p:spPr>
          <a:xfrm>
            <a:off x="3944481" y="9267785"/>
            <a:ext cx="15705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Multiples, factors, primes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490653A1-B6A2-B6B4-1B18-B303B144A800}"/>
              </a:ext>
            </a:extLst>
          </p:cNvPr>
          <p:cNvSpPr txBox="1"/>
          <p:nvPr/>
        </p:nvSpPr>
        <p:spPr>
          <a:xfrm>
            <a:off x="3631849" y="8354958"/>
            <a:ext cx="9997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Linear Equations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2EFBDD0A-5F2D-B375-3CC5-733BF8C5D85C}"/>
              </a:ext>
            </a:extLst>
          </p:cNvPr>
          <p:cNvSpPr txBox="1"/>
          <p:nvPr/>
        </p:nvSpPr>
        <p:spPr>
          <a:xfrm>
            <a:off x="2923455" y="9288686"/>
            <a:ext cx="11327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Expressions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52A93093-F152-A7B1-9081-C35BA40097B9}"/>
              </a:ext>
            </a:extLst>
          </p:cNvPr>
          <p:cNvSpPr txBox="1"/>
          <p:nvPr/>
        </p:nvSpPr>
        <p:spPr>
          <a:xfrm>
            <a:off x="2566778" y="8353347"/>
            <a:ext cx="11580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Dividing into ratio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7F7A8C98-4802-7154-1810-9CF9320D75CD}"/>
              </a:ext>
            </a:extLst>
          </p:cNvPr>
          <p:cNvSpPr txBox="1"/>
          <p:nvPr/>
        </p:nvSpPr>
        <p:spPr>
          <a:xfrm>
            <a:off x="1658067" y="8545385"/>
            <a:ext cx="830776" cy="316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Circles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275FAE75-11DA-FE29-BCF5-C80B40B8AADE}"/>
              </a:ext>
            </a:extLst>
          </p:cNvPr>
          <p:cNvSpPr txBox="1"/>
          <p:nvPr/>
        </p:nvSpPr>
        <p:spPr>
          <a:xfrm>
            <a:off x="1801197" y="9288686"/>
            <a:ext cx="12703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Constructions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54655DED-6847-31DB-5859-1F03ED658423}"/>
              </a:ext>
            </a:extLst>
          </p:cNvPr>
          <p:cNvSpPr txBox="1"/>
          <p:nvPr/>
        </p:nvSpPr>
        <p:spPr>
          <a:xfrm>
            <a:off x="352704" y="9246595"/>
            <a:ext cx="1382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Transformations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32F21495-A5E3-324A-2E52-F5C8C7C9C171}"/>
              </a:ext>
            </a:extLst>
          </p:cNvPr>
          <p:cNvSpPr txBox="1"/>
          <p:nvPr/>
        </p:nvSpPr>
        <p:spPr>
          <a:xfrm>
            <a:off x="415178" y="8668161"/>
            <a:ext cx="95776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Fraction Review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778EF1F1-2171-2923-4FE2-7CF901A3C466}"/>
              </a:ext>
            </a:extLst>
          </p:cNvPr>
          <p:cNvSpPr txBox="1"/>
          <p:nvPr/>
        </p:nvSpPr>
        <p:spPr>
          <a:xfrm>
            <a:off x="2468161" y="7674313"/>
            <a:ext cx="9584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Angles &amp; Polygons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228FFFBF-A572-1D49-B9AE-F7619E660699}"/>
              </a:ext>
            </a:extLst>
          </p:cNvPr>
          <p:cNvSpPr txBox="1"/>
          <p:nvPr/>
        </p:nvSpPr>
        <p:spPr>
          <a:xfrm>
            <a:off x="282281" y="6779430"/>
            <a:ext cx="11458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Expressions/Formulae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D637610-8DD1-A578-C14F-3CB308E9CFE7}"/>
              </a:ext>
            </a:extLst>
          </p:cNvPr>
          <p:cNvSpPr txBox="1"/>
          <p:nvPr/>
        </p:nvSpPr>
        <p:spPr>
          <a:xfrm>
            <a:off x="1292933" y="7227486"/>
            <a:ext cx="13820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Sample Spaces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1C04C60-C431-960E-5489-2D22BD540EA8}"/>
              </a:ext>
            </a:extLst>
          </p:cNvPr>
          <p:cNvSpPr txBox="1"/>
          <p:nvPr/>
        </p:nvSpPr>
        <p:spPr>
          <a:xfrm>
            <a:off x="1485243" y="6204855"/>
            <a:ext cx="10507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Ratio &amp; Percentages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84780355-7220-6C0D-0B60-2AA82E5BBDD9}"/>
              </a:ext>
            </a:extLst>
          </p:cNvPr>
          <p:cNvSpPr txBox="1"/>
          <p:nvPr/>
        </p:nvSpPr>
        <p:spPr>
          <a:xfrm>
            <a:off x="2540061" y="7204983"/>
            <a:ext cx="15705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Linear Equations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02D89BCB-B682-6421-C6DF-1F2821A1C14C}"/>
              </a:ext>
            </a:extLst>
          </p:cNvPr>
          <p:cNvSpPr txBox="1"/>
          <p:nvPr/>
        </p:nvSpPr>
        <p:spPr>
          <a:xfrm>
            <a:off x="2460249" y="6248947"/>
            <a:ext cx="11580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Pythagoras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7397C0B8-ABF2-643F-CC09-EEE90D2EAD3E}"/>
              </a:ext>
            </a:extLst>
          </p:cNvPr>
          <p:cNvSpPr txBox="1"/>
          <p:nvPr/>
        </p:nvSpPr>
        <p:spPr>
          <a:xfrm>
            <a:off x="3378456" y="6184343"/>
            <a:ext cx="12480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Central Tendency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624C5E56-2C2D-C89E-3D9B-A130D0E9CC9B}"/>
              </a:ext>
            </a:extLst>
          </p:cNvPr>
          <p:cNvSpPr txBox="1"/>
          <p:nvPr/>
        </p:nvSpPr>
        <p:spPr>
          <a:xfrm>
            <a:off x="3975174" y="7226173"/>
            <a:ext cx="1061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Modelling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27636AB7-BDB1-0B80-EA9E-83CF5A4323AD}"/>
              </a:ext>
            </a:extLst>
          </p:cNvPr>
          <p:cNvSpPr txBox="1"/>
          <p:nvPr/>
        </p:nvSpPr>
        <p:spPr>
          <a:xfrm>
            <a:off x="4261185" y="6245516"/>
            <a:ext cx="9257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Using Graphs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CC9F0886-8F81-96EC-31FA-51D779C36F70}"/>
              </a:ext>
            </a:extLst>
          </p:cNvPr>
          <p:cNvSpPr txBox="1"/>
          <p:nvPr/>
        </p:nvSpPr>
        <p:spPr>
          <a:xfrm>
            <a:off x="4912356" y="7201630"/>
            <a:ext cx="12053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Trigonometry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13A4A988-2B40-4840-B237-C53C98C50815}"/>
              </a:ext>
            </a:extLst>
          </p:cNvPr>
          <p:cNvSpPr txBox="1"/>
          <p:nvPr/>
        </p:nvSpPr>
        <p:spPr>
          <a:xfrm>
            <a:off x="4919645" y="6394610"/>
            <a:ext cx="13453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Standard Form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EE3A1C5-5F56-CDBA-4228-E491A2A8056D}"/>
              </a:ext>
            </a:extLst>
          </p:cNvPr>
          <p:cNvSpPr txBox="1"/>
          <p:nvPr/>
        </p:nvSpPr>
        <p:spPr>
          <a:xfrm>
            <a:off x="6076848" y="7248623"/>
            <a:ext cx="127811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Special values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50443D-D64C-2843-3627-9F3E3EF4399C}"/>
              </a:ext>
            </a:extLst>
          </p:cNvPr>
          <p:cNvSpPr txBox="1"/>
          <p:nvPr/>
        </p:nvSpPr>
        <p:spPr>
          <a:xfrm>
            <a:off x="6138275" y="6394610"/>
            <a:ext cx="176840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Geometric Sequences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93FA7F5-B40C-39C4-3879-39E4B89966E4}"/>
              </a:ext>
            </a:extLst>
          </p:cNvPr>
          <p:cNvSpPr txBox="1"/>
          <p:nvPr/>
        </p:nvSpPr>
        <p:spPr>
          <a:xfrm>
            <a:off x="7304917" y="7266650"/>
            <a:ext cx="10120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Compound Units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899E765A-9C8F-A794-2067-554603713488}"/>
              </a:ext>
            </a:extLst>
          </p:cNvPr>
          <p:cNvSpPr txBox="1"/>
          <p:nvPr/>
        </p:nvSpPr>
        <p:spPr>
          <a:xfrm>
            <a:off x="8219837" y="7266846"/>
            <a:ext cx="11790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Straight Line Graphs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08D8C4B-D948-CA78-B77E-ED3E8716AE59}"/>
              </a:ext>
            </a:extLst>
          </p:cNvPr>
          <p:cNvSpPr txBox="1"/>
          <p:nvPr/>
        </p:nvSpPr>
        <p:spPr>
          <a:xfrm>
            <a:off x="8683699" y="5996110"/>
            <a:ext cx="14085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Scale, Area and Volume Factors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1C917FE8-9652-0E67-096E-758C62D39143}"/>
              </a:ext>
            </a:extLst>
          </p:cNvPr>
          <p:cNvSpPr txBox="1"/>
          <p:nvPr/>
        </p:nvSpPr>
        <p:spPr>
          <a:xfrm>
            <a:off x="6842524" y="5756694"/>
            <a:ext cx="838366" cy="5390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Scatter Graphs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22AEEBEB-06C3-D68A-2016-6AF54F895214}"/>
              </a:ext>
            </a:extLst>
          </p:cNvPr>
          <p:cNvSpPr txBox="1"/>
          <p:nvPr/>
        </p:nvSpPr>
        <p:spPr>
          <a:xfrm>
            <a:off x="7609867" y="5098457"/>
            <a:ext cx="14707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Unitary Method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8F71461B-7523-DAA5-7961-AE2816791354}"/>
              </a:ext>
            </a:extLst>
          </p:cNvPr>
          <p:cNvSpPr txBox="1"/>
          <p:nvPr/>
        </p:nvSpPr>
        <p:spPr>
          <a:xfrm>
            <a:off x="7888892" y="4269248"/>
            <a:ext cx="1012031" cy="309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Proportion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32A5270D-762F-0231-C321-FA2816BA4970}"/>
              </a:ext>
            </a:extLst>
          </p:cNvPr>
          <p:cNvSpPr txBox="1"/>
          <p:nvPr/>
        </p:nvSpPr>
        <p:spPr>
          <a:xfrm>
            <a:off x="7072556" y="4250645"/>
            <a:ext cx="905185" cy="311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Gradients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972AF54-ABE0-5F87-A6A9-46C2A0A01685}"/>
              </a:ext>
            </a:extLst>
          </p:cNvPr>
          <p:cNvSpPr txBox="1"/>
          <p:nvPr/>
        </p:nvSpPr>
        <p:spPr>
          <a:xfrm>
            <a:off x="6535038" y="5077711"/>
            <a:ext cx="104317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Sequences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359FDF7C-407C-0B3C-534A-5E5B04BC6582}"/>
              </a:ext>
            </a:extLst>
          </p:cNvPr>
          <p:cNvSpPr txBox="1"/>
          <p:nvPr/>
        </p:nvSpPr>
        <p:spPr>
          <a:xfrm>
            <a:off x="6139711" y="4100466"/>
            <a:ext cx="12753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Mutually Exclusive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07684ED8-A3A8-B21E-DBAE-80DE27E0BCE8}"/>
              </a:ext>
            </a:extLst>
          </p:cNvPr>
          <p:cNvSpPr txBox="1"/>
          <p:nvPr/>
        </p:nvSpPr>
        <p:spPr>
          <a:xfrm>
            <a:off x="4919645" y="5079916"/>
            <a:ext cx="164439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Relative Frequency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329154EE-9EBE-422F-8F78-07377384C14B}"/>
              </a:ext>
            </a:extLst>
          </p:cNvPr>
          <p:cNvSpPr txBox="1"/>
          <p:nvPr/>
        </p:nvSpPr>
        <p:spPr>
          <a:xfrm>
            <a:off x="5087935" y="4056977"/>
            <a:ext cx="10993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Number and accuracy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40C156AE-6AD2-99DE-4BAE-D11B4DF611DC}"/>
              </a:ext>
            </a:extLst>
          </p:cNvPr>
          <p:cNvSpPr txBox="1"/>
          <p:nvPr/>
        </p:nvSpPr>
        <p:spPr>
          <a:xfrm>
            <a:off x="4110604" y="5034368"/>
            <a:ext cx="8134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Vectors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CB66A00C-CA73-8BFD-D7A9-25CDC4F14298}"/>
              </a:ext>
            </a:extLst>
          </p:cNvPr>
          <p:cNvSpPr txBox="1"/>
          <p:nvPr/>
        </p:nvSpPr>
        <p:spPr>
          <a:xfrm>
            <a:off x="4417706" y="4186198"/>
            <a:ext cx="70602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Circles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E2EF01ED-5B35-E37B-185A-A2EEF4ABBFF3}"/>
              </a:ext>
            </a:extLst>
          </p:cNvPr>
          <p:cNvSpPr txBox="1"/>
          <p:nvPr/>
        </p:nvSpPr>
        <p:spPr>
          <a:xfrm>
            <a:off x="523510" y="3550452"/>
            <a:ext cx="904079" cy="5210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Linear Algebra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68F3B1DA-E932-61C9-9F12-37209912D7B6}"/>
              </a:ext>
            </a:extLst>
          </p:cNvPr>
          <p:cNvSpPr txBox="1"/>
          <p:nvPr/>
        </p:nvSpPr>
        <p:spPr>
          <a:xfrm>
            <a:off x="3575184" y="4056977"/>
            <a:ext cx="904079" cy="5210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Linear Algebra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F35ED239-8298-AC46-A3C7-7C5E3368718B}"/>
              </a:ext>
            </a:extLst>
          </p:cNvPr>
          <p:cNvSpPr txBox="1"/>
          <p:nvPr/>
        </p:nvSpPr>
        <p:spPr>
          <a:xfrm>
            <a:off x="3184203" y="5012245"/>
            <a:ext cx="9792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Functions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4CA2C178-DBE8-B3A0-EF23-A9FF552A740B}"/>
              </a:ext>
            </a:extLst>
          </p:cNvPr>
          <p:cNvSpPr txBox="1"/>
          <p:nvPr/>
        </p:nvSpPr>
        <p:spPr>
          <a:xfrm>
            <a:off x="2418539" y="4249182"/>
            <a:ext cx="1177353" cy="30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Trigonometry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1D0F0A60-F1D1-220E-B86B-5F3A1F8D2DA7}"/>
              </a:ext>
            </a:extLst>
          </p:cNvPr>
          <p:cNvSpPr txBox="1"/>
          <p:nvPr/>
        </p:nvSpPr>
        <p:spPr>
          <a:xfrm>
            <a:off x="1669637" y="5055845"/>
            <a:ext cx="14689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Measures &amp; units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1F27A6E2-E7E0-3902-1917-FEB4075D39F5}"/>
              </a:ext>
            </a:extLst>
          </p:cNvPr>
          <p:cNvSpPr txBox="1"/>
          <p:nvPr/>
        </p:nvSpPr>
        <p:spPr>
          <a:xfrm>
            <a:off x="116414" y="4290713"/>
            <a:ext cx="18431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Quadratic Equations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1F9CA278-4765-F892-FEEC-2A21BF9A5D70}"/>
              </a:ext>
            </a:extLst>
          </p:cNvPr>
          <p:cNvSpPr txBox="1"/>
          <p:nvPr/>
        </p:nvSpPr>
        <p:spPr>
          <a:xfrm>
            <a:off x="433130" y="2190708"/>
            <a:ext cx="11580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Pythagoras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CCCD3D20-72E3-C235-E7A7-04CD9FE6FE8A}"/>
              </a:ext>
            </a:extLst>
          </p:cNvPr>
          <p:cNvSpPr txBox="1"/>
          <p:nvPr/>
        </p:nvSpPr>
        <p:spPr>
          <a:xfrm>
            <a:off x="1292933" y="1786710"/>
            <a:ext cx="1177353" cy="30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Trigonometry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E60CFA33-2F01-DA5D-B108-810CDF58D782}"/>
              </a:ext>
            </a:extLst>
          </p:cNvPr>
          <p:cNvSpPr txBox="1"/>
          <p:nvPr/>
        </p:nvSpPr>
        <p:spPr>
          <a:xfrm>
            <a:off x="1448185" y="2636480"/>
            <a:ext cx="70602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Circles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574516A-B7F1-4DAB-A815-ECCFB244277E}"/>
              </a:ext>
            </a:extLst>
          </p:cNvPr>
          <p:cNvSpPr txBox="1"/>
          <p:nvPr/>
        </p:nvSpPr>
        <p:spPr>
          <a:xfrm>
            <a:off x="2311293" y="2635062"/>
            <a:ext cx="147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Linear Equations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C68F9328-0CA8-3E76-3EB3-BEE346EDB1AB}"/>
              </a:ext>
            </a:extLst>
          </p:cNvPr>
          <p:cNvSpPr txBox="1"/>
          <p:nvPr/>
        </p:nvSpPr>
        <p:spPr>
          <a:xfrm>
            <a:off x="2623992" y="1525426"/>
            <a:ext cx="1239522" cy="536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Quadratic Equations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3F857D27-7FC2-FE52-8558-A55459615B4D}"/>
              </a:ext>
            </a:extLst>
          </p:cNvPr>
          <p:cNvSpPr txBox="1"/>
          <p:nvPr/>
        </p:nvSpPr>
        <p:spPr>
          <a:xfrm>
            <a:off x="3936462" y="2656118"/>
            <a:ext cx="17726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Simultaneous Equations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662EF8E3-1D9D-70A9-C710-D10985ACBC35}"/>
              </a:ext>
            </a:extLst>
          </p:cNvPr>
          <p:cNvSpPr txBox="1"/>
          <p:nvPr/>
        </p:nvSpPr>
        <p:spPr>
          <a:xfrm>
            <a:off x="4056185" y="1696664"/>
            <a:ext cx="12753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Statistics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2BCD752B-B2F6-E4E3-8722-E7E6A47D873A}"/>
              </a:ext>
            </a:extLst>
          </p:cNvPr>
          <p:cNvSpPr txBox="1"/>
          <p:nvPr/>
        </p:nvSpPr>
        <p:spPr>
          <a:xfrm>
            <a:off x="5080392" y="1758435"/>
            <a:ext cx="18963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Post Mock intervention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0C7180F6-8795-D65B-0AF8-F0241F71D8B7}"/>
              </a:ext>
            </a:extLst>
          </p:cNvPr>
          <p:cNvSpPr txBox="1"/>
          <p:nvPr/>
        </p:nvSpPr>
        <p:spPr>
          <a:xfrm>
            <a:off x="5478033" y="2675406"/>
            <a:ext cx="30888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Review and extend material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B7372BAA-3915-4DA7-B622-3607163CE1D6}"/>
              </a:ext>
            </a:extLst>
          </p:cNvPr>
          <p:cNvSpPr txBox="1"/>
          <p:nvPr/>
        </p:nvSpPr>
        <p:spPr>
          <a:xfrm>
            <a:off x="9014214" y="1211464"/>
            <a:ext cx="11999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GCSE Examinations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69703717-B82E-B9CC-FE27-1C4310AFC2BA}"/>
              </a:ext>
            </a:extLst>
          </p:cNvPr>
          <p:cNvSpPr txBox="1"/>
          <p:nvPr/>
        </p:nvSpPr>
        <p:spPr>
          <a:xfrm>
            <a:off x="2030011" y="304800"/>
            <a:ext cx="5231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Mathematics Curriculum Journey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446CED47-D3CB-C7BE-58D7-45D28A049A57}"/>
              </a:ext>
            </a:extLst>
          </p:cNvPr>
          <p:cNvSpPr txBox="1"/>
          <p:nvPr/>
        </p:nvSpPr>
        <p:spPr>
          <a:xfrm>
            <a:off x="3504864" y="1249680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2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80E24D5A-22FC-C9C4-FD05-7ABA66BFB1BC}"/>
              </a:ext>
            </a:extLst>
          </p:cNvPr>
          <p:cNvSpPr txBox="1"/>
          <p:nvPr/>
        </p:nvSpPr>
        <p:spPr>
          <a:xfrm>
            <a:off x="3426610" y="10006003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3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590C40AB-A5C3-33ED-4FA1-6CD801DCF4D8}"/>
              </a:ext>
            </a:extLst>
          </p:cNvPr>
          <p:cNvSpPr txBox="1"/>
          <p:nvPr/>
        </p:nvSpPr>
        <p:spPr>
          <a:xfrm>
            <a:off x="3426741" y="7797163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3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17B738A3-DD6A-74FE-9865-48CB59712BB9}"/>
              </a:ext>
            </a:extLst>
          </p:cNvPr>
          <p:cNvSpPr txBox="1"/>
          <p:nvPr/>
        </p:nvSpPr>
        <p:spPr>
          <a:xfrm>
            <a:off x="3170807" y="579095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91730411-3933-8E33-A398-4F6452A7A9CD}"/>
              </a:ext>
            </a:extLst>
          </p:cNvPr>
          <p:cNvSpPr txBox="1"/>
          <p:nvPr/>
        </p:nvSpPr>
        <p:spPr>
          <a:xfrm>
            <a:off x="3069192" y="3556002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8E36D664-3C88-181B-2A1C-B0B677431088}"/>
              </a:ext>
            </a:extLst>
          </p:cNvPr>
          <p:cNvSpPr txBox="1"/>
          <p:nvPr/>
        </p:nvSpPr>
        <p:spPr>
          <a:xfrm>
            <a:off x="2873455" y="111697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</p:spTree>
    <p:extLst>
      <p:ext uri="{BB962C8B-B14F-4D97-AF65-F5344CB8AC3E}">
        <p14:creationId xmlns:p14="http://schemas.microsoft.com/office/powerpoint/2010/main" val="616789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232</Words>
  <Application>Microsoft Office PowerPoint</Application>
  <PresentationFormat>Custom</PresentationFormat>
  <Paragraphs>104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Costantini</dc:creator>
  <cp:lastModifiedBy>Chris Komodromos</cp:lastModifiedBy>
  <cp:revision>9</cp:revision>
  <dcterms:created xsi:type="dcterms:W3CDTF">2020-04-29T13:07:49Z</dcterms:created>
  <dcterms:modified xsi:type="dcterms:W3CDTF">2024-02-14T10:31:31Z</dcterms:modified>
</cp:coreProperties>
</file>