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BCD"/>
    <a:srgbClr val="105BA6"/>
    <a:srgbClr val="D7D7D7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C5CA35-F076-4799-8154-B5E3A770651B}" v="9" dt="2025-09-23T10:03:13.9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9" autoAdjust="0"/>
    <p:restoredTop sz="94694"/>
  </p:normalViewPr>
  <p:slideViewPr>
    <p:cSldViewPr snapToGrid="0">
      <p:cViewPr>
        <p:scale>
          <a:sx n="74" d="100"/>
          <a:sy n="74" d="100"/>
        </p:scale>
        <p:origin x="2872" y="-1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Cox" userId="964f5d37-5b08-4099-8552-2515d610905c" providerId="ADAL" clId="{619CA36A-ADFF-2D48-A7BF-8B067BECCF34}"/>
    <pc:docChg chg="custSel modSld">
      <pc:chgData name="Lauren Cox" userId="964f5d37-5b08-4099-8552-2515d610905c" providerId="ADAL" clId="{619CA36A-ADFF-2D48-A7BF-8B067BECCF34}" dt="2025-07-17T13:19:52.995" v="20" actId="478"/>
      <pc:docMkLst>
        <pc:docMk/>
      </pc:docMkLst>
      <pc:sldChg chg="delSp modSp mod">
        <pc:chgData name="Lauren Cox" userId="964f5d37-5b08-4099-8552-2515d610905c" providerId="ADAL" clId="{619CA36A-ADFF-2D48-A7BF-8B067BECCF34}" dt="2025-07-17T13:19:52.995" v="20" actId="478"/>
        <pc:sldMkLst>
          <pc:docMk/>
          <pc:sldMk cId="616789543" sldId="257"/>
        </pc:sldMkLst>
      </pc:sldChg>
    </pc:docChg>
  </pc:docChgLst>
  <pc:docChgLst>
    <pc:chgData name="Lauren Cox" userId="964f5d37-5b08-4099-8552-2515d610905c" providerId="ADAL" clId="{11C5CA35-F076-4799-8154-B5E3A770651B}"/>
    <pc:docChg chg="undo custSel modSld">
      <pc:chgData name="Lauren Cox" userId="964f5d37-5b08-4099-8552-2515d610905c" providerId="ADAL" clId="{11C5CA35-F076-4799-8154-B5E3A770651B}" dt="2025-09-23T14:51:08.024" v="274" actId="5793"/>
      <pc:docMkLst>
        <pc:docMk/>
      </pc:docMkLst>
      <pc:sldChg chg="modSp mod">
        <pc:chgData name="Lauren Cox" userId="964f5d37-5b08-4099-8552-2515d610905c" providerId="ADAL" clId="{11C5CA35-F076-4799-8154-B5E3A770651B}" dt="2025-09-23T14:51:08.024" v="274" actId="5793"/>
        <pc:sldMkLst>
          <pc:docMk/>
          <pc:sldMk cId="616789543" sldId="257"/>
        </pc:sldMkLst>
        <pc:spChg chg="mod">
          <ac:chgData name="Lauren Cox" userId="964f5d37-5b08-4099-8552-2515d610905c" providerId="ADAL" clId="{11C5CA35-F076-4799-8154-B5E3A770651B}" dt="2025-09-23T09:59:08.105" v="148" actId="1076"/>
          <ac:spMkLst>
            <pc:docMk/>
            <pc:sldMk cId="616789543" sldId="257"/>
            <ac:spMk id="185" creationId="{68F3B1DA-E932-61C9-9F12-37209912D7B6}"/>
          </ac:spMkLst>
        </pc:spChg>
        <pc:graphicFrameChg chg="mod">
          <ac:chgData name="Lauren Cox" userId="964f5d37-5b08-4099-8552-2515d610905c" providerId="ADAL" clId="{11C5CA35-F076-4799-8154-B5E3A770651B}" dt="2025-09-23T10:03:13.936" v="205"/>
          <ac:graphicFrameMkLst>
            <pc:docMk/>
            <pc:sldMk cId="616789543" sldId="257"/>
            <ac:graphicFrameMk id="10" creationId="{53000830-E6E1-2423-FA97-036AEB0A392D}"/>
          </ac:graphicFrameMkLst>
        </pc:graphicFrameChg>
        <pc:graphicFrameChg chg="modGraphic">
          <ac:chgData name="Lauren Cox" userId="964f5d37-5b08-4099-8552-2515d610905c" providerId="ADAL" clId="{11C5CA35-F076-4799-8154-B5E3A770651B}" dt="2025-09-23T14:51:08.024" v="274" actId="5793"/>
          <ac:graphicFrameMkLst>
            <pc:docMk/>
            <pc:sldMk cId="616789543" sldId="257"/>
            <ac:graphicFrameMk id="12" creationId="{4D57F787-7F8E-547C-E931-B5D4562238B9}"/>
          </ac:graphicFrameMkLst>
        </pc:graphicFrameChg>
        <pc:graphicFrameChg chg="mod modGraphic">
          <ac:chgData name="Lauren Cox" userId="964f5d37-5b08-4099-8552-2515d610905c" providerId="ADAL" clId="{11C5CA35-F076-4799-8154-B5E3A770651B}" dt="2025-09-23T10:00:05.179" v="186" actId="1076"/>
          <ac:graphicFrameMkLst>
            <pc:docMk/>
            <pc:sldMk cId="616789543" sldId="257"/>
            <ac:graphicFrameMk id="14" creationId="{9631EF7F-1BEB-4724-B169-8EFCA098406B}"/>
          </ac:graphicFrameMkLst>
        </pc:graphicFrameChg>
        <pc:graphicFrameChg chg="modGraphic">
          <ac:chgData name="Lauren Cox" userId="964f5d37-5b08-4099-8552-2515d610905c" providerId="ADAL" clId="{11C5CA35-F076-4799-8154-B5E3A770651B}" dt="2025-09-23T14:50:33.979" v="239" actId="20577"/>
          <ac:graphicFrameMkLst>
            <pc:docMk/>
            <pc:sldMk cId="616789543" sldId="257"/>
            <ac:graphicFrameMk id="15" creationId="{E8AED875-95C3-991E-1C49-FFFED1568A04}"/>
          </ac:graphicFrameMkLst>
        </pc:graphicFrameChg>
        <pc:graphicFrameChg chg="mod modGraphic">
          <ac:chgData name="Lauren Cox" userId="964f5d37-5b08-4099-8552-2515d610905c" providerId="ADAL" clId="{11C5CA35-F076-4799-8154-B5E3A770651B}" dt="2025-09-23T10:01:20.203" v="200" actId="14734"/>
          <ac:graphicFrameMkLst>
            <pc:docMk/>
            <pc:sldMk cId="616789543" sldId="257"/>
            <ac:graphicFrameMk id="16" creationId="{36EF97A0-2255-1B11-5A21-12C83D991D1E}"/>
          </ac:graphicFrameMkLst>
        </pc:graphicFrameChg>
      </pc:sldChg>
    </pc:docChg>
  </pc:docChgLst>
  <pc:docChgLst>
    <pc:chgData name="Lauren Cox" userId="964f5d37-5b08-4099-8552-2515d610905c" providerId="ADAL" clId="{9833ED92-55B3-4F14-BFD4-0CB61C02B237}"/>
    <pc:docChg chg="undo custSel modSld">
      <pc:chgData name="Lauren Cox" userId="964f5d37-5b08-4099-8552-2515d610905c" providerId="ADAL" clId="{9833ED92-55B3-4F14-BFD4-0CB61C02B237}" dt="2025-09-18T14:03:37.252" v="613" actId="1076"/>
      <pc:docMkLst>
        <pc:docMk/>
      </pc:docMkLst>
      <pc:sldChg chg="addSp delSp modSp mod">
        <pc:chgData name="Lauren Cox" userId="964f5d37-5b08-4099-8552-2515d610905c" providerId="ADAL" clId="{9833ED92-55B3-4F14-BFD4-0CB61C02B237}" dt="2025-09-18T14:03:37.252" v="613" actId="1076"/>
        <pc:sldMkLst>
          <pc:docMk/>
          <pc:sldMk cId="616789543" sldId="257"/>
        </pc:sldMkLst>
        <pc:spChg chg="mod">
          <ac:chgData name="Lauren Cox" userId="964f5d37-5b08-4099-8552-2515d610905c" providerId="ADAL" clId="{9833ED92-55B3-4F14-BFD4-0CB61C02B237}" dt="2025-09-18T14:03:37.252" v="613" actId="1076"/>
          <ac:spMkLst>
            <pc:docMk/>
            <pc:sldMk cId="616789543" sldId="257"/>
            <ac:spMk id="73" creationId="{2F6DE3A4-05FA-DF33-1789-7FFBFA21ADE8}"/>
          </ac:spMkLst>
        </pc:spChg>
        <pc:spChg chg="mod">
          <ac:chgData name="Lauren Cox" userId="964f5d37-5b08-4099-8552-2515d610905c" providerId="ADAL" clId="{9833ED92-55B3-4F14-BFD4-0CB61C02B237}" dt="2025-09-18T14:03:29.362" v="612" actId="1076"/>
          <ac:spMkLst>
            <pc:docMk/>
            <pc:sldMk cId="616789543" sldId="257"/>
            <ac:spMk id="77" creationId="{29E6904F-295B-F7FD-E4AA-F4DD24795771}"/>
          </ac:spMkLst>
        </pc:spChg>
        <pc:spChg chg="mod">
          <ac:chgData name="Lauren Cox" userId="964f5d37-5b08-4099-8552-2515d610905c" providerId="ADAL" clId="{9833ED92-55B3-4F14-BFD4-0CB61C02B237}" dt="2025-09-18T14:02:16.569" v="565" actId="1076"/>
          <ac:spMkLst>
            <pc:docMk/>
            <pc:sldMk cId="616789543" sldId="257"/>
            <ac:spMk id="81" creationId="{C2AFD2B3-8266-5182-450B-A682ACE83CC8}"/>
          </ac:spMkLst>
        </pc:spChg>
        <pc:spChg chg="mod">
          <ac:chgData name="Lauren Cox" userId="964f5d37-5b08-4099-8552-2515d610905c" providerId="ADAL" clId="{9833ED92-55B3-4F14-BFD4-0CB61C02B237}" dt="2025-09-17T10:37:33.779" v="47" actId="1076"/>
          <ac:spMkLst>
            <pc:docMk/>
            <pc:sldMk cId="616789543" sldId="257"/>
            <ac:spMk id="203" creationId="{3F857D27-7FC2-FE52-8558-A55459615B4D}"/>
          </ac:spMkLst>
        </pc:spChg>
        <pc:graphicFrameChg chg="modGraphic">
          <ac:chgData name="Lauren Cox" userId="964f5d37-5b08-4099-8552-2515d610905c" providerId="ADAL" clId="{9833ED92-55B3-4F14-BFD4-0CB61C02B237}" dt="2025-09-18T13:56:57.287" v="551" actId="20577"/>
          <ac:graphicFrameMkLst>
            <pc:docMk/>
            <pc:sldMk cId="616789543" sldId="257"/>
            <ac:graphicFrameMk id="8" creationId="{95EBBD8E-B5BF-E90B-3518-EDF4DF74A3FB}"/>
          </ac:graphicFrameMkLst>
        </pc:graphicFrameChg>
        <pc:graphicFrameChg chg="mod modGraphic">
          <ac:chgData name="Lauren Cox" userId="964f5d37-5b08-4099-8552-2515d610905c" providerId="ADAL" clId="{9833ED92-55B3-4F14-BFD4-0CB61C02B237}" dt="2025-09-18T14:03:14.440" v="611" actId="313"/>
          <ac:graphicFrameMkLst>
            <pc:docMk/>
            <pc:sldMk cId="616789543" sldId="257"/>
            <ac:graphicFrameMk id="10" creationId="{53000830-E6E1-2423-FA97-036AEB0A392D}"/>
          </ac:graphicFrameMkLst>
        </pc:graphicFrameChg>
        <pc:graphicFrameChg chg="mod modGraphic">
          <ac:chgData name="Lauren Cox" userId="964f5d37-5b08-4099-8552-2515d610905c" providerId="ADAL" clId="{9833ED92-55B3-4F14-BFD4-0CB61C02B237}" dt="2025-09-18T14:02:09.088" v="564" actId="20577"/>
          <ac:graphicFrameMkLst>
            <pc:docMk/>
            <pc:sldMk cId="616789543" sldId="257"/>
            <ac:graphicFrameMk id="12" creationId="{4D57F787-7F8E-547C-E931-B5D4562238B9}"/>
          </ac:graphicFrameMkLst>
        </pc:graphicFrameChg>
        <pc:graphicFrameChg chg="add del mod modGraphic">
          <ac:chgData name="Lauren Cox" userId="964f5d37-5b08-4099-8552-2515d610905c" providerId="ADAL" clId="{9833ED92-55B3-4F14-BFD4-0CB61C02B237}" dt="2025-09-17T11:02:10.335" v="411" actId="1076"/>
          <ac:graphicFrameMkLst>
            <pc:docMk/>
            <pc:sldMk cId="616789543" sldId="257"/>
            <ac:graphicFrameMk id="14" creationId="{9631EF7F-1BEB-4724-B169-8EFCA098406B}"/>
          </ac:graphicFrameMkLst>
        </pc:graphicFrameChg>
        <pc:graphicFrameChg chg="mod modGraphic">
          <ac:chgData name="Lauren Cox" userId="964f5d37-5b08-4099-8552-2515d610905c" providerId="ADAL" clId="{9833ED92-55B3-4F14-BFD4-0CB61C02B237}" dt="2025-09-17T11:01:04.520" v="393" actId="313"/>
          <ac:graphicFrameMkLst>
            <pc:docMk/>
            <pc:sldMk cId="616789543" sldId="257"/>
            <ac:graphicFrameMk id="15" creationId="{E8AED875-95C3-991E-1C49-FFFED1568A04}"/>
          </ac:graphicFrameMkLst>
        </pc:graphicFrameChg>
        <pc:graphicFrameChg chg="add del mod modGraphic">
          <ac:chgData name="Lauren Cox" userId="964f5d37-5b08-4099-8552-2515d610905c" providerId="ADAL" clId="{9833ED92-55B3-4F14-BFD4-0CB61C02B237}" dt="2025-09-17T10:39:49.558" v="63" actId="14100"/>
          <ac:graphicFrameMkLst>
            <pc:docMk/>
            <pc:sldMk cId="616789543" sldId="257"/>
            <ac:graphicFrameMk id="16" creationId="{36EF97A0-2255-1B11-5A21-12C83D991D1E}"/>
          </ac:graphicFrameMkLst>
        </pc:graphicFrameChg>
      </pc:sldChg>
    </pc:docChg>
  </pc:docChgLst>
  <pc:docChgLst>
    <pc:chgData name="Lauren Cox" userId="964f5d37-5b08-4099-8552-2515d610905c" providerId="ADAL" clId="{7B16696A-9ED5-5068-B182-05D2719888AC}"/>
    <pc:docChg chg="modSld">
      <pc:chgData name="Lauren Cox" userId="964f5d37-5b08-4099-8552-2515d610905c" providerId="ADAL" clId="{7B16696A-9ED5-5068-B182-05D2719888AC}" dt="2025-09-23T17:58:51.643" v="62" actId="1076"/>
      <pc:docMkLst>
        <pc:docMk/>
      </pc:docMkLst>
      <pc:sldChg chg="modSp mod">
        <pc:chgData name="Lauren Cox" userId="964f5d37-5b08-4099-8552-2515d610905c" providerId="ADAL" clId="{7B16696A-9ED5-5068-B182-05D2719888AC}" dt="2025-09-23T17:58:51.643" v="62" actId="1076"/>
        <pc:sldMkLst>
          <pc:docMk/>
          <pc:sldMk cId="616789543" sldId="257"/>
        </pc:sldMkLst>
        <pc:graphicFrameChg chg="mod modGraphic">
          <ac:chgData name="Lauren Cox" userId="964f5d37-5b08-4099-8552-2515d610905c" providerId="ADAL" clId="{7B16696A-9ED5-5068-B182-05D2719888AC}" dt="2025-09-23T17:58:51.643" v="62" actId="1076"/>
          <ac:graphicFrameMkLst>
            <pc:docMk/>
            <pc:sldMk cId="616789543" sldId="257"/>
            <ac:graphicFrameMk id="15" creationId="{E8AED875-95C3-991E-1C49-FFFED1568A0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17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34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2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4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09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7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35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1BAE-6E1F-4CD7-9A1D-6183FC94DDC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84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40885BD-2C7D-5227-4FAB-AD3116BFB1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142941"/>
              </p:ext>
            </p:extLst>
          </p:nvPr>
        </p:nvGraphicFramePr>
        <p:xfrm>
          <a:off x="1302941" y="7713834"/>
          <a:ext cx="958449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49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3CB366-B64C-7308-245E-CD4B2CF913F5}"/>
              </a:ext>
            </a:extLst>
          </p:cNvPr>
          <p:cNvSpPr/>
          <p:nvPr/>
        </p:nvSpPr>
        <p:spPr>
          <a:xfrm>
            <a:off x="0" y="10225906"/>
            <a:ext cx="1473200" cy="812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5EBBD8E-B5BF-E90B-3518-EDF4DF74A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65287"/>
              </p:ext>
            </p:extLst>
          </p:nvPr>
        </p:nvGraphicFramePr>
        <p:xfrm>
          <a:off x="1400992" y="13640764"/>
          <a:ext cx="7127876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4075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152394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215025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290181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197689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138512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Our World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rivers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Physical Processes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Settlements and Land Use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Economics &amp; Trade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Geographical Skills &amp; Fieldwork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3000830-E6E1-2423-FA97-036AEB0A3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16052"/>
              </p:ext>
            </p:extLst>
          </p:nvPr>
        </p:nvGraphicFramePr>
        <p:xfrm>
          <a:off x="1473200" y="11125022"/>
          <a:ext cx="7196335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9267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439267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439267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439267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439267">
                  <a:extLst>
                    <a:ext uri="{9D8B030D-6E8A-4147-A177-3AD203B41FA5}">
                      <a16:colId xmlns:a16="http://schemas.microsoft.com/office/drawing/2014/main" val="3227217564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Geographical Skills  (Mapwork)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The united kingdom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Cold Environments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settlements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692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Development Gap </a:t>
                      </a:r>
                    </a:p>
                    <a:p>
                      <a:pPr algn="ctr"/>
                      <a:endParaRPr lang="en-US" sz="1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D57F787-7F8E-547C-E931-B5D456223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158316"/>
              </p:ext>
            </p:extLst>
          </p:nvPr>
        </p:nvGraphicFramePr>
        <p:xfrm>
          <a:off x="1265457" y="8842260"/>
          <a:ext cx="7477082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6791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215552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370596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209301">
                  <a:extLst>
                    <a:ext uri="{9D8B030D-6E8A-4147-A177-3AD203B41FA5}">
                      <a16:colId xmlns:a16="http://schemas.microsoft.com/office/drawing/2014/main" val="1174837723"/>
                    </a:ext>
                  </a:extLst>
                </a:gridCol>
                <a:gridCol w="1082642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67101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Population and migration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ecosystems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India </a:t>
                      </a:r>
                      <a:endParaRPr lang="en-US" sz="1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Energy  resources and climate change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Globalisation</a:t>
                      </a:r>
                      <a:r>
                        <a:rPr lang="en-US" sz="1400" dirty="0"/>
                        <a:t> and superpowers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Tourism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959BA8A-7FA0-D6DF-A0BC-21F433F98B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523668"/>
              </p:ext>
            </p:extLst>
          </p:nvPr>
        </p:nvGraphicFramePr>
        <p:xfrm>
          <a:off x="1473201" y="12278920"/>
          <a:ext cx="990006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006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569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631EF7F-1BEB-4724-B169-8EFCA0984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262085"/>
              </p:ext>
            </p:extLst>
          </p:nvPr>
        </p:nvGraphicFramePr>
        <p:xfrm>
          <a:off x="1601467" y="4648334"/>
          <a:ext cx="7165303" cy="7513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2548">
                  <a:extLst>
                    <a:ext uri="{9D8B030D-6E8A-4147-A177-3AD203B41FA5}">
                      <a16:colId xmlns:a16="http://schemas.microsoft.com/office/drawing/2014/main" val="281064679"/>
                    </a:ext>
                  </a:extLst>
                </a:gridCol>
                <a:gridCol w="1249023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58327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510227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  <a:gridCol w="1510227">
                  <a:extLst>
                    <a:ext uri="{9D8B030D-6E8A-4147-A177-3AD203B41FA5}">
                      <a16:colId xmlns:a16="http://schemas.microsoft.com/office/drawing/2014/main" val="3073311226"/>
                    </a:ext>
                  </a:extLst>
                </a:gridCol>
              </a:tblGrid>
              <a:tr h="7513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ecosystems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692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Water and Desertification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Economic Development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The Living World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fieldwork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8AED875-95C3-991E-1C49-FFFED156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437237"/>
              </p:ext>
            </p:extLst>
          </p:nvPr>
        </p:nvGraphicFramePr>
        <p:xfrm>
          <a:off x="1361277" y="6701549"/>
          <a:ext cx="7565277" cy="6942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84244">
                  <a:extLst>
                    <a:ext uri="{9D8B030D-6E8A-4147-A177-3AD203B41FA5}">
                      <a16:colId xmlns:a16="http://schemas.microsoft.com/office/drawing/2014/main" val="856061857"/>
                    </a:ext>
                  </a:extLst>
                </a:gridCol>
                <a:gridCol w="1648206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2010173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2022654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69425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Natural Hazards</a:t>
                      </a:r>
                    </a:p>
                  </a:txBody>
                  <a:tcPr>
                    <a:solidFill>
                      <a:srgbClr val="9C5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Weather</a:t>
                      </a:r>
                    </a:p>
                    <a:p>
                      <a:pPr algn="ctr"/>
                      <a:r>
                        <a:rPr lang="en-US" sz="1400" dirty="0"/>
                        <a:t>And climate change</a:t>
                      </a:r>
                    </a:p>
                  </a:txBody>
                  <a:tcPr>
                    <a:solidFill>
                      <a:srgbClr val="9C5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Asia</a:t>
                      </a:r>
                    </a:p>
                  </a:txBody>
                  <a:tcPr>
                    <a:solidFill>
                      <a:srgbClr val="9C5B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Urban issues and challenges </a:t>
                      </a:r>
                    </a:p>
                  </a:txBody>
                  <a:tcPr>
                    <a:solidFill>
                      <a:srgbClr val="9C5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6EF97A0-2255-1B11-5A21-12C83D991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398666"/>
              </p:ext>
            </p:extLst>
          </p:nvPr>
        </p:nvGraphicFramePr>
        <p:xfrm>
          <a:off x="1160843" y="2098773"/>
          <a:ext cx="7690264" cy="7609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74557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739900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587500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688307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76099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UK Landscapes</a:t>
                      </a:r>
                    </a:p>
                    <a:p>
                      <a:pPr algn="ctr"/>
                      <a:r>
                        <a:rPr lang="en-US" sz="1400" dirty="0"/>
                        <a:t>(Coasts and rivers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Resource Management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Issue Evaluation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GCSE examinations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3095C2C-7C18-6C98-EE0A-9415129A3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804767"/>
              </p:ext>
            </p:extLst>
          </p:nvPr>
        </p:nvGraphicFramePr>
        <p:xfrm>
          <a:off x="7639845" y="9836748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6FDBBDC7-1C40-6651-1020-C6FE57FDAFE0}"/>
              </a:ext>
            </a:extLst>
          </p:cNvPr>
          <p:cNvSpPr/>
          <p:nvPr/>
        </p:nvSpPr>
        <p:spPr>
          <a:xfrm>
            <a:off x="8988022" y="13477393"/>
            <a:ext cx="1473200" cy="812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1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0C298CD-C7B5-FD81-2EC5-644D69CBF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875700"/>
              </p:ext>
            </p:extLst>
          </p:nvPr>
        </p:nvGraphicFramePr>
        <p:xfrm>
          <a:off x="7751329" y="5804101"/>
          <a:ext cx="991210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1210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277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C5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2765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C5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77799C40-A268-1C01-F86C-BE16EE4D7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733022"/>
              </p:ext>
            </p:extLst>
          </p:nvPr>
        </p:nvGraphicFramePr>
        <p:xfrm>
          <a:off x="1523996" y="3244897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45BEF57-AC6E-E92A-574B-4282E43F743F}"/>
              </a:ext>
            </a:extLst>
          </p:cNvPr>
          <p:cNvSpPr/>
          <p:nvPr/>
        </p:nvSpPr>
        <p:spPr>
          <a:xfrm>
            <a:off x="8851106" y="8545626"/>
            <a:ext cx="1473200" cy="8128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3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713DA129-A307-9130-2A46-4F7B215AD451}"/>
              </a:ext>
            </a:extLst>
          </p:cNvPr>
          <p:cNvSpPr/>
          <p:nvPr/>
        </p:nvSpPr>
        <p:spPr>
          <a:xfrm>
            <a:off x="2810" y="5795149"/>
            <a:ext cx="1473200" cy="812800"/>
          </a:xfrm>
          <a:prstGeom prst="roundRect">
            <a:avLst/>
          </a:prstGeom>
          <a:solidFill>
            <a:srgbClr val="9C5BC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4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9C37AB28-B3DD-1A72-38CA-EFE3BFDC0CA9}"/>
              </a:ext>
            </a:extLst>
          </p:cNvPr>
          <p:cNvSpPr/>
          <p:nvPr/>
        </p:nvSpPr>
        <p:spPr>
          <a:xfrm>
            <a:off x="8925316" y="4080133"/>
            <a:ext cx="1473200" cy="812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5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6FC4D106-4161-D6B2-A5FC-293E52B6E2B2}"/>
              </a:ext>
            </a:extLst>
          </p:cNvPr>
          <p:cNvSpPr/>
          <p:nvPr/>
        </p:nvSpPr>
        <p:spPr>
          <a:xfrm>
            <a:off x="165600" y="884539"/>
            <a:ext cx="1473200" cy="812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6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B59A7899-25A5-EBFE-6A19-F1EEFF03E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813813"/>
              </p:ext>
            </p:extLst>
          </p:nvPr>
        </p:nvGraphicFramePr>
        <p:xfrm>
          <a:off x="7661204" y="1018940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70273B28-BB6B-9EA0-BFEF-8FC7F6454255}"/>
              </a:ext>
            </a:extLst>
          </p:cNvPr>
          <p:cNvSpPr txBox="1"/>
          <p:nvPr/>
        </p:nvSpPr>
        <p:spPr>
          <a:xfrm>
            <a:off x="7639256" y="14341258"/>
            <a:ext cx="119019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4 &amp; 6 Figure Grid References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DD451FD-ABB8-0421-F6F9-5E1857C03DE4}"/>
              </a:ext>
            </a:extLst>
          </p:cNvPr>
          <p:cNvSpPr txBox="1"/>
          <p:nvPr/>
        </p:nvSpPr>
        <p:spPr>
          <a:xfrm>
            <a:off x="7659212" y="13297588"/>
            <a:ext cx="100395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OS Maps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9F3C1E-BC64-2FE0-3836-CF05D62A84E5}"/>
              </a:ext>
            </a:extLst>
          </p:cNvPr>
          <p:cNvSpPr txBox="1"/>
          <p:nvPr/>
        </p:nvSpPr>
        <p:spPr>
          <a:xfrm>
            <a:off x="6147045" y="14307033"/>
            <a:ext cx="13652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People &amp; Their Movement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3CB909E-D44D-E724-DD3F-3833973B7345}"/>
              </a:ext>
            </a:extLst>
          </p:cNvPr>
          <p:cNvSpPr txBox="1"/>
          <p:nvPr/>
        </p:nvSpPr>
        <p:spPr>
          <a:xfrm>
            <a:off x="5098136" y="13278441"/>
            <a:ext cx="14732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Settlement Types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F817138-6E09-A55C-38E4-E1332ACCF05F}"/>
              </a:ext>
            </a:extLst>
          </p:cNvPr>
          <p:cNvSpPr txBox="1"/>
          <p:nvPr/>
        </p:nvSpPr>
        <p:spPr>
          <a:xfrm>
            <a:off x="5227038" y="14352394"/>
            <a:ext cx="101673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Location, Scale &amp; Planning</a:t>
            </a:r>
            <a:endParaRPr lang="en-US" sz="14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E2025D5-CEA9-A9CB-3E80-CEAB51BBAEC5}"/>
              </a:ext>
            </a:extLst>
          </p:cNvPr>
          <p:cNvSpPr txBox="1"/>
          <p:nvPr/>
        </p:nvSpPr>
        <p:spPr>
          <a:xfrm>
            <a:off x="2954614" y="14361559"/>
            <a:ext cx="10483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Climate &amp; Landscapes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68152F1-3DD1-AB09-0E60-FD56A665F2DF}"/>
              </a:ext>
            </a:extLst>
          </p:cNvPr>
          <p:cNvSpPr txBox="1"/>
          <p:nvPr/>
        </p:nvSpPr>
        <p:spPr>
          <a:xfrm>
            <a:off x="4182939" y="13262190"/>
            <a:ext cx="100395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Mountains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95794F4-30D3-4C7B-86D3-FEDB12F60E8C}"/>
              </a:ext>
            </a:extLst>
          </p:cNvPr>
          <p:cNvSpPr txBox="1"/>
          <p:nvPr/>
        </p:nvSpPr>
        <p:spPr>
          <a:xfrm>
            <a:off x="1541286" y="14361559"/>
            <a:ext cx="15369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Human &amp; Physical Features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9D006DD-1F75-2586-1C2F-A4D0CD0ECEDF}"/>
              </a:ext>
            </a:extLst>
          </p:cNvPr>
          <p:cNvSpPr txBox="1"/>
          <p:nvPr/>
        </p:nvSpPr>
        <p:spPr>
          <a:xfrm>
            <a:off x="409377" y="14280171"/>
            <a:ext cx="13013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Latitude &amp; Longitude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CEEACFE-3A8E-8564-ADBD-DB7D8B45ED1B}"/>
              </a:ext>
            </a:extLst>
          </p:cNvPr>
          <p:cNvSpPr txBox="1"/>
          <p:nvPr/>
        </p:nvSpPr>
        <p:spPr>
          <a:xfrm>
            <a:off x="186786" y="13416079"/>
            <a:ext cx="107867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Continents, Countries &amp; Cities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53C5D72-9B70-0B72-CAC3-053AD3E1AF81}"/>
              </a:ext>
            </a:extLst>
          </p:cNvPr>
          <p:cNvSpPr txBox="1"/>
          <p:nvPr/>
        </p:nvSpPr>
        <p:spPr>
          <a:xfrm>
            <a:off x="1530924" y="13262190"/>
            <a:ext cx="10786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Biomes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AABE906-2C7F-D6C7-C237-DF89105FA236}"/>
              </a:ext>
            </a:extLst>
          </p:cNvPr>
          <p:cNvSpPr txBox="1"/>
          <p:nvPr/>
        </p:nvSpPr>
        <p:spPr>
          <a:xfrm>
            <a:off x="357945" y="12314338"/>
            <a:ext cx="127590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Using technology responsibly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B82FB73-CA7E-B032-5B7F-6CE0A755C56B}"/>
              </a:ext>
            </a:extLst>
          </p:cNvPr>
          <p:cNvSpPr txBox="1"/>
          <p:nvPr/>
        </p:nvSpPr>
        <p:spPr>
          <a:xfrm>
            <a:off x="186786" y="11055498"/>
            <a:ext cx="11732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Longitude &amp; Latitude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EB35869-AD24-D841-A55C-A69F3F9683EF}"/>
              </a:ext>
            </a:extLst>
          </p:cNvPr>
          <p:cNvSpPr txBox="1"/>
          <p:nvPr/>
        </p:nvSpPr>
        <p:spPr>
          <a:xfrm>
            <a:off x="1313092" y="11872721"/>
            <a:ext cx="170871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Contour Lines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742A69A-ABD5-05E1-3B30-EF578C49C88B}"/>
              </a:ext>
            </a:extLst>
          </p:cNvPr>
          <p:cNvSpPr txBox="1"/>
          <p:nvPr/>
        </p:nvSpPr>
        <p:spPr>
          <a:xfrm>
            <a:off x="1633852" y="10814752"/>
            <a:ext cx="13237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OS Maps</a:t>
            </a:r>
            <a:endParaRPr lang="en-US" sz="14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F6DE3A4-05FA-DF33-1789-7FFBFA21ADE8}"/>
              </a:ext>
            </a:extLst>
          </p:cNvPr>
          <p:cNvSpPr txBox="1"/>
          <p:nvPr/>
        </p:nvSpPr>
        <p:spPr>
          <a:xfrm>
            <a:off x="3133948" y="11824433"/>
            <a:ext cx="10416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Settlement Shapes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9E6904F-295B-F7FD-E4AA-F4DD24795771}"/>
              </a:ext>
            </a:extLst>
          </p:cNvPr>
          <p:cNvSpPr txBox="1"/>
          <p:nvPr/>
        </p:nvSpPr>
        <p:spPr>
          <a:xfrm>
            <a:off x="5216563" y="11897609"/>
            <a:ext cx="113941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Site &amp; Situation</a:t>
            </a:r>
            <a:endParaRPr lang="en-US" sz="1400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2BEB0C7-E7EA-CB32-BECF-6DF973AA67C8}"/>
              </a:ext>
            </a:extLst>
          </p:cNvPr>
          <p:cNvSpPr txBox="1"/>
          <p:nvPr/>
        </p:nvSpPr>
        <p:spPr>
          <a:xfrm>
            <a:off x="3007178" y="10678350"/>
            <a:ext cx="138754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Settlement Sizes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2AFD2B3-8266-5182-450B-A682ACE83CC8}"/>
              </a:ext>
            </a:extLst>
          </p:cNvPr>
          <p:cNvSpPr txBox="1"/>
          <p:nvPr/>
        </p:nvSpPr>
        <p:spPr>
          <a:xfrm>
            <a:off x="2438605" y="9601591"/>
            <a:ext cx="20326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Tropical Rainforests, Deserts &amp; Polar Regions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A1C8604-F0E5-A864-DE81-635A11CA9D6B}"/>
              </a:ext>
            </a:extLst>
          </p:cNvPr>
          <p:cNvSpPr txBox="1"/>
          <p:nvPr/>
        </p:nvSpPr>
        <p:spPr>
          <a:xfrm>
            <a:off x="4600255" y="10744177"/>
            <a:ext cx="134998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Climate Zones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26BA92D-49B3-C089-82BC-D1F71230305C}"/>
              </a:ext>
            </a:extLst>
          </p:cNvPr>
          <p:cNvSpPr txBox="1"/>
          <p:nvPr/>
        </p:nvSpPr>
        <p:spPr>
          <a:xfrm>
            <a:off x="5909087" y="10750643"/>
            <a:ext cx="15534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Adaptation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E173C37-25AC-DE19-95D6-FD2D6CB62235}"/>
              </a:ext>
            </a:extLst>
          </p:cNvPr>
          <p:cNvSpPr txBox="1"/>
          <p:nvPr/>
        </p:nvSpPr>
        <p:spPr>
          <a:xfrm>
            <a:off x="7376037" y="10814752"/>
            <a:ext cx="216796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a typeface="Times New Roman" panose="02020603050405020304" pitchFamily="18" charset="0"/>
              </a:rPr>
              <a:t>Measuring Development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FEF3AD7-157B-B635-C91E-EBFC7AD7AF9D}"/>
              </a:ext>
            </a:extLst>
          </p:cNvPr>
          <p:cNvSpPr txBox="1"/>
          <p:nvPr/>
        </p:nvSpPr>
        <p:spPr>
          <a:xfrm>
            <a:off x="6571336" y="11863399"/>
            <a:ext cx="19373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LICs, HICs &amp; NEEs</a:t>
            </a:r>
            <a:endParaRPr lang="en-US" sz="1400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E78AAC0-9B5A-1564-1F1B-E0B53CDD5F92}"/>
              </a:ext>
            </a:extLst>
          </p:cNvPr>
          <p:cNvSpPr txBox="1"/>
          <p:nvPr/>
        </p:nvSpPr>
        <p:spPr>
          <a:xfrm>
            <a:off x="8609850" y="11717165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a typeface="Times New Roman" panose="02020603050405020304" pitchFamily="18" charset="0"/>
              </a:rPr>
              <a:t>China and Lesotho</a:t>
            </a:r>
            <a:endParaRPr lang="en-US" sz="140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898DB7A-5B9F-CCB9-B3FF-4EB5FA451688}"/>
              </a:ext>
            </a:extLst>
          </p:cNvPr>
          <p:cNvSpPr txBox="1"/>
          <p:nvPr/>
        </p:nvSpPr>
        <p:spPr>
          <a:xfrm>
            <a:off x="8718949" y="9950985"/>
            <a:ext cx="173751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Types of relationships and their impact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853EFCD-8504-59CB-D36A-46B5E09411A2}"/>
              </a:ext>
            </a:extLst>
          </p:cNvPr>
          <p:cNvSpPr txBox="1"/>
          <p:nvPr/>
        </p:nvSpPr>
        <p:spPr>
          <a:xfrm>
            <a:off x="7421782" y="8373883"/>
            <a:ext cx="17375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Mitigation &amp; adaptation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6EBBDD4-C678-E886-8504-D3419F8EF181}"/>
              </a:ext>
            </a:extLst>
          </p:cNvPr>
          <p:cNvSpPr txBox="1"/>
          <p:nvPr/>
        </p:nvSpPr>
        <p:spPr>
          <a:xfrm>
            <a:off x="7371415" y="9488364"/>
            <a:ext cx="23715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Growth of Tourism</a:t>
            </a:r>
            <a:endParaRPr lang="en-US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C0F0EB3-3CFB-6653-F147-86048A0BD0FD}"/>
              </a:ext>
            </a:extLst>
          </p:cNvPr>
          <p:cNvSpPr txBox="1"/>
          <p:nvPr/>
        </p:nvSpPr>
        <p:spPr>
          <a:xfrm>
            <a:off x="6372348" y="8368744"/>
            <a:ext cx="11676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Greenhouse Effect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25377C5-B7A2-4504-EC94-3B4112175C7D}"/>
              </a:ext>
            </a:extLst>
          </p:cNvPr>
          <p:cNvSpPr txBox="1"/>
          <p:nvPr/>
        </p:nvSpPr>
        <p:spPr>
          <a:xfrm>
            <a:off x="6208440" y="9479113"/>
            <a:ext cx="165751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Global Effects </a:t>
            </a:r>
            <a:endParaRPr lang="en-US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8C4558D-42B9-9697-A509-5BCE200251CE}"/>
              </a:ext>
            </a:extLst>
          </p:cNvPr>
          <p:cNvSpPr txBox="1"/>
          <p:nvPr/>
        </p:nvSpPr>
        <p:spPr>
          <a:xfrm>
            <a:off x="4964930" y="8367044"/>
            <a:ext cx="13625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River &amp; Coastal Processes</a:t>
            </a:r>
            <a:endParaRPr lang="en-US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E948B34-4B78-7DD3-1DEC-8AE6029B666D}"/>
              </a:ext>
            </a:extLst>
          </p:cNvPr>
          <p:cNvSpPr txBox="1"/>
          <p:nvPr/>
        </p:nvSpPr>
        <p:spPr>
          <a:xfrm>
            <a:off x="239278" y="9516428"/>
            <a:ext cx="14302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/>
              <a:t>Birth and Death Rates</a:t>
            </a:r>
            <a:endParaRPr lang="en-US" sz="14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916190C-535D-0C72-E1A6-4251265495B6}"/>
              </a:ext>
            </a:extLst>
          </p:cNvPr>
          <p:cNvSpPr txBox="1"/>
          <p:nvPr/>
        </p:nvSpPr>
        <p:spPr>
          <a:xfrm>
            <a:off x="5052772" y="9494695"/>
            <a:ext cx="127383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a typeface="Times New Roman" panose="02020603050405020304" pitchFamily="18" charset="0"/>
              </a:rPr>
              <a:t>Management </a:t>
            </a:r>
          </a:p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Strategies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EFBDD0A-5F2D-B375-3CC5-733BF8C5D85C}"/>
              </a:ext>
            </a:extLst>
          </p:cNvPr>
          <p:cNvSpPr txBox="1"/>
          <p:nvPr/>
        </p:nvSpPr>
        <p:spPr>
          <a:xfrm>
            <a:off x="1523996" y="9725626"/>
            <a:ext cx="119952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Sustainability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2A93093-F152-A7B1-9081-C35BA40097B9}"/>
              </a:ext>
            </a:extLst>
          </p:cNvPr>
          <p:cNvSpPr txBox="1"/>
          <p:nvPr/>
        </p:nvSpPr>
        <p:spPr>
          <a:xfrm>
            <a:off x="1160842" y="8538074"/>
            <a:ext cx="17555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Aging Population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54655DED-6847-31DB-5859-1F03ED658423}"/>
              </a:ext>
            </a:extLst>
          </p:cNvPr>
          <p:cNvSpPr txBox="1"/>
          <p:nvPr/>
        </p:nvSpPr>
        <p:spPr>
          <a:xfrm>
            <a:off x="3703679" y="8566589"/>
            <a:ext cx="13820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/>
              <a:t>River Profile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2F21495-A5E3-324A-2E52-F5C8C7C9C171}"/>
              </a:ext>
            </a:extLst>
          </p:cNvPr>
          <p:cNvSpPr txBox="1"/>
          <p:nvPr/>
        </p:nvSpPr>
        <p:spPr>
          <a:xfrm>
            <a:off x="171934" y="8681277"/>
            <a:ext cx="112933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cs typeface="Times New Roman" panose="02020603050405020304" pitchFamily="18" charset="0"/>
              </a:rPr>
              <a:t>Population Density &amp; Distribution</a:t>
            </a:r>
            <a:endParaRPr lang="en-GB" sz="1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4D637610-8DD1-A578-C14F-3CB308E9CFE7}"/>
              </a:ext>
            </a:extLst>
          </p:cNvPr>
          <p:cNvSpPr txBox="1"/>
          <p:nvPr/>
        </p:nvSpPr>
        <p:spPr>
          <a:xfrm>
            <a:off x="186786" y="6852779"/>
            <a:ext cx="15352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Hazard Risks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4780355-7220-6C0D-0B60-2AA82E5BBDD9}"/>
              </a:ext>
            </a:extLst>
          </p:cNvPr>
          <p:cNvSpPr txBox="1"/>
          <p:nvPr/>
        </p:nvSpPr>
        <p:spPr>
          <a:xfrm>
            <a:off x="2027298" y="7418706"/>
            <a:ext cx="21852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Immediate and Long-term Responses</a:t>
            </a:r>
            <a:endParaRPr lang="en-GB" sz="1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2D89BCB-B682-6421-C6DF-1F2821A1C14C}"/>
              </a:ext>
            </a:extLst>
          </p:cNvPr>
          <p:cNvSpPr txBox="1"/>
          <p:nvPr/>
        </p:nvSpPr>
        <p:spPr>
          <a:xfrm>
            <a:off x="1455911" y="6319712"/>
            <a:ext cx="272702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Primary and Secondary Effects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7397C0B8-ABF2-643F-CC09-EEE90D2EAD3E}"/>
              </a:ext>
            </a:extLst>
          </p:cNvPr>
          <p:cNvSpPr txBox="1"/>
          <p:nvPr/>
        </p:nvSpPr>
        <p:spPr>
          <a:xfrm>
            <a:off x="3622065" y="6233693"/>
            <a:ext cx="18905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</a:rPr>
              <a:t>G</a:t>
            </a:r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lobal Atmospheric Circulation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24C5E56-2C2D-C89E-3D9B-A130D0E9CC9B}"/>
              </a:ext>
            </a:extLst>
          </p:cNvPr>
          <p:cNvSpPr txBox="1"/>
          <p:nvPr/>
        </p:nvSpPr>
        <p:spPr>
          <a:xfrm>
            <a:off x="4196227" y="7381561"/>
            <a:ext cx="10619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Tropical Storms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27636AB7-BDB1-0B80-EA9E-83CF5A4323AD}"/>
              </a:ext>
            </a:extLst>
          </p:cNvPr>
          <p:cNvSpPr txBox="1"/>
          <p:nvPr/>
        </p:nvSpPr>
        <p:spPr>
          <a:xfrm>
            <a:off x="5288040" y="6195672"/>
            <a:ext cx="1067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Greenhouse Gas Effect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C9F0886-8F81-96EC-31FA-51D779C36F70}"/>
              </a:ext>
            </a:extLst>
          </p:cNvPr>
          <p:cNvSpPr txBox="1"/>
          <p:nvPr/>
        </p:nvSpPr>
        <p:spPr>
          <a:xfrm>
            <a:off x="4997417" y="7364748"/>
            <a:ext cx="12053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Milankovitch Cycles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13A4A988-2B40-4840-B237-C53C98C50815}"/>
              </a:ext>
            </a:extLst>
          </p:cNvPr>
          <p:cNvSpPr txBox="1"/>
          <p:nvPr/>
        </p:nvSpPr>
        <p:spPr>
          <a:xfrm>
            <a:off x="6273354" y="6244821"/>
            <a:ext cx="15258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Adaptation and Mitigation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EE3A1C5-5F56-CDBA-4228-E491A2A8056D}"/>
              </a:ext>
            </a:extLst>
          </p:cNvPr>
          <p:cNvSpPr txBox="1"/>
          <p:nvPr/>
        </p:nvSpPr>
        <p:spPr>
          <a:xfrm>
            <a:off x="6251380" y="7401743"/>
            <a:ext cx="14864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Natural and Human Causes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6550443D-D64C-2843-3627-9F3E3EF4399C}"/>
              </a:ext>
            </a:extLst>
          </p:cNvPr>
          <p:cNvSpPr txBox="1"/>
          <p:nvPr/>
        </p:nvSpPr>
        <p:spPr>
          <a:xfrm>
            <a:off x="8979647" y="6488739"/>
            <a:ext cx="162305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Urban Growth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A93FA7F5-B40C-39C4-3879-39E4B89966E4}"/>
              </a:ext>
            </a:extLst>
          </p:cNvPr>
          <p:cNvSpPr txBox="1"/>
          <p:nvPr/>
        </p:nvSpPr>
        <p:spPr>
          <a:xfrm>
            <a:off x="7702327" y="7497120"/>
            <a:ext cx="15153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Migration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899E765A-9C8F-A794-2067-554603713488}"/>
              </a:ext>
            </a:extLst>
          </p:cNvPr>
          <p:cNvSpPr txBox="1"/>
          <p:nvPr/>
        </p:nvSpPr>
        <p:spPr>
          <a:xfrm>
            <a:off x="8992766" y="7137990"/>
            <a:ext cx="164060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Natural Increase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08D8C4B-D948-CA78-B77E-ED3E8716AE59}"/>
              </a:ext>
            </a:extLst>
          </p:cNvPr>
          <p:cNvSpPr txBox="1"/>
          <p:nvPr/>
        </p:nvSpPr>
        <p:spPr>
          <a:xfrm>
            <a:off x="8690391" y="5902880"/>
            <a:ext cx="16406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Rural-Urban Migration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1C917FE8-9652-0E67-096E-758C62D39143}"/>
              </a:ext>
            </a:extLst>
          </p:cNvPr>
          <p:cNvSpPr txBox="1"/>
          <p:nvPr/>
        </p:nvSpPr>
        <p:spPr>
          <a:xfrm>
            <a:off x="9329365" y="6811710"/>
            <a:ext cx="100816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Favelas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22AEEBEB-06C3-D68A-2016-6AF54F895214}"/>
              </a:ext>
            </a:extLst>
          </p:cNvPr>
          <p:cNvSpPr txBox="1"/>
          <p:nvPr/>
        </p:nvSpPr>
        <p:spPr>
          <a:xfrm>
            <a:off x="8690391" y="5003217"/>
            <a:ext cx="14707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Biomes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2972AF54-ABE0-5F87-A6A9-46C2A0A01685}"/>
              </a:ext>
            </a:extLst>
          </p:cNvPr>
          <p:cNvSpPr txBox="1"/>
          <p:nvPr/>
        </p:nvSpPr>
        <p:spPr>
          <a:xfrm>
            <a:off x="2439537" y="4174188"/>
            <a:ext cx="18355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Fluvial Processes and Landforms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359FDF7C-407C-0B3C-534A-5E5B04BC6582}"/>
              </a:ext>
            </a:extLst>
          </p:cNvPr>
          <p:cNvSpPr txBox="1"/>
          <p:nvPr/>
        </p:nvSpPr>
        <p:spPr>
          <a:xfrm>
            <a:off x="7562414" y="3891009"/>
            <a:ext cx="141723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Biotic and </a:t>
            </a:r>
          </a:p>
          <a:p>
            <a:pPr algn="ctr"/>
            <a:r>
              <a:rPr lang="en-GB" sz="1400" dirty="0">
                <a:solidFill>
                  <a:srgbClr val="000000"/>
                </a:solidFill>
              </a:rPr>
              <a:t>Abiotic Components</a:t>
            </a:r>
            <a:endParaRPr lang="en-US" sz="1400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07684ED8-A3A8-B21E-DBAE-80DE27E0BCE8}"/>
              </a:ext>
            </a:extLst>
          </p:cNvPr>
          <p:cNvSpPr txBox="1"/>
          <p:nvPr/>
        </p:nvSpPr>
        <p:spPr>
          <a:xfrm>
            <a:off x="5415662" y="5363464"/>
            <a:ext cx="28604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</a:rPr>
              <a:t>Tropical Rain Forests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329154EE-9EBE-422F-8F78-07377384C14B}"/>
              </a:ext>
            </a:extLst>
          </p:cNvPr>
          <p:cNvSpPr txBox="1"/>
          <p:nvPr/>
        </p:nvSpPr>
        <p:spPr>
          <a:xfrm>
            <a:off x="8276149" y="5333197"/>
            <a:ext cx="17436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Interrelationships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68F3B1DA-E932-61C9-9F12-37209912D7B6}"/>
              </a:ext>
            </a:extLst>
          </p:cNvPr>
          <p:cNvSpPr txBox="1"/>
          <p:nvPr/>
        </p:nvSpPr>
        <p:spPr>
          <a:xfrm>
            <a:off x="4344470" y="3991367"/>
            <a:ext cx="16792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Uplands and Low Land Areas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F35ED239-8298-AC46-A3C7-7C5E3368718B}"/>
              </a:ext>
            </a:extLst>
          </p:cNvPr>
          <p:cNvSpPr txBox="1"/>
          <p:nvPr/>
        </p:nvSpPr>
        <p:spPr>
          <a:xfrm>
            <a:off x="3123469" y="5312323"/>
            <a:ext cx="21879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Coastal Processes and Landforms</a:t>
            </a:r>
            <a:endParaRPr lang="en-US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4CA2C178-DBE8-B3A0-EF23-A9FF552A740B}"/>
              </a:ext>
            </a:extLst>
          </p:cNvPr>
          <p:cNvSpPr txBox="1"/>
          <p:nvPr/>
        </p:nvSpPr>
        <p:spPr>
          <a:xfrm>
            <a:off x="573064" y="4257393"/>
            <a:ext cx="21683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Geographical Enquiry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1D0F0A60-F1D1-220E-B86B-5F3A1F8D2DA7}"/>
              </a:ext>
            </a:extLst>
          </p:cNvPr>
          <p:cNvSpPr txBox="1"/>
          <p:nvPr/>
        </p:nvSpPr>
        <p:spPr>
          <a:xfrm>
            <a:off x="1601847" y="5341112"/>
            <a:ext cx="17436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Management Strategies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1F27A6E2-E7E0-3902-1917-FEB4075D39F5}"/>
              </a:ext>
            </a:extLst>
          </p:cNvPr>
          <p:cNvSpPr txBox="1"/>
          <p:nvPr/>
        </p:nvSpPr>
        <p:spPr>
          <a:xfrm>
            <a:off x="-115474" y="4514587"/>
            <a:ext cx="18431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Primary and Secondary Evidence</a:t>
            </a:r>
            <a:endParaRPr lang="en-US" sz="1400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1F9CA278-4765-F892-FEEC-2A21BF9A5D70}"/>
              </a:ext>
            </a:extLst>
          </p:cNvPr>
          <p:cNvSpPr txBox="1"/>
          <p:nvPr/>
        </p:nvSpPr>
        <p:spPr>
          <a:xfrm>
            <a:off x="29399" y="1954346"/>
            <a:ext cx="13004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Development Gap</a:t>
            </a:r>
            <a:endParaRPr lang="en-US" dirty="0"/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CCCD3D20-72E3-C235-E7A7-04CD9FE6FE8A}"/>
              </a:ext>
            </a:extLst>
          </p:cNvPr>
          <p:cNvSpPr txBox="1"/>
          <p:nvPr/>
        </p:nvSpPr>
        <p:spPr>
          <a:xfrm>
            <a:off x="1197736" y="1755318"/>
            <a:ext cx="17568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Quality of Life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E60CFA33-2F01-DA5D-B108-810CDF58D782}"/>
              </a:ext>
            </a:extLst>
          </p:cNvPr>
          <p:cNvSpPr txBox="1"/>
          <p:nvPr/>
        </p:nvSpPr>
        <p:spPr>
          <a:xfrm>
            <a:off x="806108" y="2919964"/>
            <a:ext cx="38022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Social &amp; Economic Measures of Development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C68F9328-0CA8-3E76-3EB3-BEE346EDB1AB}"/>
              </a:ext>
            </a:extLst>
          </p:cNvPr>
          <p:cNvSpPr txBox="1"/>
          <p:nvPr/>
        </p:nvSpPr>
        <p:spPr>
          <a:xfrm>
            <a:off x="2439537" y="1822331"/>
            <a:ext cx="12395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Tourism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3F857D27-7FC2-FE52-8558-A55459615B4D}"/>
              </a:ext>
            </a:extLst>
          </p:cNvPr>
          <p:cNvSpPr txBox="1"/>
          <p:nvPr/>
        </p:nvSpPr>
        <p:spPr>
          <a:xfrm>
            <a:off x="4759882" y="3101803"/>
            <a:ext cx="17726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Economic &amp; Social Well-being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2BCD752B-B2F6-E4E3-8722-E7E6A47D873A}"/>
              </a:ext>
            </a:extLst>
          </p:cNvPr>
          <p:cNvSpPr txBox="1"/>
          <p:nvPr/>
        </p:nvSpPr>
        <p:spPr>
          <a:xfrm>
            <a:off x="4886268" y="1611151"/>
            <a:ext cx="25594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Changing Demand &amp; Provision of UK Resources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0C7180F6-8795-D65B-0AF8-F0241F71D8B7}"/>
              </a:ext>
            </a:extLst>
          </p:cNvPr>
          <p:cNvSpPr txBox="1"/>
          <p:nvPr/>
        </p:nvSpPr>
        <p:spPr>
          <a:xfrm>
            <a:off x="6450623" y="2923289"/>
            <a:ext cx="30888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Areas of Surplus (security) and </a:t>
            </a:r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</a:t>
            </a:r>
            <a:r>
              <a:rPr lang="en-GB" sz="14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eficit (insecurity)</a:t>
            </a:r>
            <a:endParaRPr lang="en-GB" sz="1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B7372BAA-3915-4DA7-B622-3607163CE1D6}"/>
              </a:ext>
            </a:extLst>
          </p:cNvPr>
          <p:cNvSpPr txBox="1"/>
          <p:nvPr/>
        </p:nvSpPr>
        <p:spPr>
          <a:xfrm>
            <a:off x="8769549" y="1075222"/>
            <a:ext cx="11999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</a:rPr>
              <a:t>Geography for Life</a:t>
            </a:r>
            <a:endParaRPr lang="en-US" sz="1400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69703717-B82E-B9CC-FE27-1C4310AFC2BA}"/>
              </a:ext>
            </a:extLst>
          </p:cNvPr>
          <p:cNvSpPr txBox="1"/>
          <p:nvPr/>
        </p:nvSpPr>
        <p:spPr>
          <a:xfrm>
            <a:off x="2090736" y="167962"/>
            <a:ext cx="5947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Geography Curriculum Journey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46CED47-D3CB-C7BE-58D7-45D28A049A57}"/>
              </a:ext>
            </a:extLst>
          </p:cNvPr>
          <p:cNvSpPr txBox="1"/>
          <p:nvPr/>
        </p:nvSpPr>
        <p:spPr>
          <a:xfrm>
            <a:off x="3504864" y="1249680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2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0E24D5A-22FC-C9C4-FD05-7ABA66BFB1BC}"/>
              </a:ext>
            </a:extLst>
          </p:cNvPr>
          <p:cNvSpPr txBox="1"/>
          <p:nvPr/>
        </p:nvSpPr>
        <p:spPr>
          <a:xfrm>
            <a:off x="3426610" y="1000600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590C40AB-A5C3-33ED-4FA1-6CD801DCF4D8}"/>
              </a:ext>
            </a:extLst>
          </p:cNvPr>
          <p:cNvSpPr txBox="1"/>
          <p:nvPr/>
        </p:nvSpPr>
        <p:spPr>
          <a:xfrm>
            <a:off x="3189382" y="7865127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17B738A3-DD6A-74FE-9865-48CB59712BB9}"/>
              </a:ext>
            </a:extLst>
          </p:cNvPr>
          <p:cNvSpPr txBox="1"/>
          <p:nvPr/>
        </p:nvSpPr>
        <p:spPr>
          <a:xfrm>
            <a:off x="3170807" y="579095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91730411-3933-8E33-A398-4F6452A7A9CD}"/>
              </a:ext>
            </a:extLst>
          </p:cNvPr>
          <p:cNvSpPr txBox="1"/>
          <p:nvPr/>
        </p:nvSpPr>
        <p:spPr>
          <a:xfrm>
            <a:off x="3069192" y="3556002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8E36D664-3C88-181B-2A1C-B0B677431088}"/>
              </a:ext>
            </a:extLst>
          </p:cNvPr>
          <p:cNvSpPr txBox="1"/>
          <p:nvPr/>
        </p:nvSpPr>
        <p:spPr>
          <a:xfrm>
            <a:off x="3021803" y="98650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0FB098-0DF5-5DED-425B-613C49C11CD6}"/>
              </a:ext>
            </a:extLst>
          </p:cNvPr>
          <p:cNvSpPr txBox="1"/>
          <p:nvPr/>
        </p:nvSpPr>
        <p:spPr>
          <a:xfrm>
            <a:off x="251158" y="7280710"/>
            <a:ext cx="12590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</a:rPr>
              <a:t>Tectonic Plates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0CAD81-CF84-39AE-474F-58B50DE3E421}"/>
              </a:ext>
            </a:extLst>
          </p:cNvPr>
          <p:cNvSpPr txBox="1"/>
          <p:nvPr/>
        </p:nvSpPr>
        <p:spPr>
          <a:xfrm>
            <a:off x="6121370" y="4261514"/>
            <a:ext cx="12753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Deserts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9B6CE3-B6F8-000B-176E-8CFB59E78D9C}"/>
              </a:ext>
            </a:extLst>
          </p:cNvPr>
          <p:cNvSpPr txBox="1"/>
          <p:nvPr/>
        </p:nvSpPr>
        <p:spPr>
          <a:xfrm>
            <a:off x="6802662" y="4385107"/>
            <a:ext cx="12753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Food Webs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D31575-422B-2288-2B5E-F383B5FD1532}"/>
              </a:ext>
            </a:extLst>
          </p:cNvPr>
          <p:cNvSpPr txBox="1"/>
          <p:nvPr/>
        </p:nvSpPr>
        <p:spPr>
          <a:xfrm>
            <a:off x="7100142" y="5380277"/>
            <a:ext cx="12753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Nutrient Cycle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2A68B3-670F-7A6C-5723-297AFEE8B85D}"/>
              </a:ext>
            </a:extLst>
          </p:cNvPr>
          <p:cNvSpPr txBox="1"/>
          <p:nvPr/>
        </p:nvSpPr>
        <p:spPr>
          <a:xfrm>
            <a:off x="-164123" y="5028676"/>
            <a:ext cx="18431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</a:rPr>
              <a:t>Data Collection, Interpretation &amp; Presentation 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933DFF-DE3C-FBB9-21EA-47359842814A}"/>
              </a:ext>
            </a:extLst>
          </p:cNvPr>
          <p:cNvSpPr txBox="1"/>
          <p:nvPr/>
        </p:nvSpPr>
        <p:spPr>
          <a:xfrm>
            <a:off x="29399" y="2464113"/>
            <a:ext cx="13004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Uneven Development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6F5576-98A2-6837-6106-F253693B0CBD}"/>
              </a:ext>
            </a:extLst>
          </p:cNvPr>
          <p:cNvSpPr txBox="1"/>
          <p:nvPr/>
        </p:nvSpPr>
        <p:spPr>
          <a:xfrm>
            <a:off x="3021803" y="1602410"/>
            <a:ext cx="18330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Rapid Economic Growth in LIC/NEE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45477BF-870A-227E-9B8F-C84E832BD102}"/>
              </a:ext>
            </a:extLst>
          </p:cNvPr>
          <p:cNvSpPr txBox="1"/>
          <p:nvPr/>
        </p:nvSpPr>
        <p:spPr>
          <a:xfrm>
            <a:off x="3164170" y="3131706"/>
            <a:ext cx="183309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UK Economy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E3152CE-1400-51F7-281A-1F9E918DBC8B}"/>
              </a:ext>
            </a:extLst>
          </p:cNvPr>
          <p:cNvSpPr txBox="1"/>
          <p:nvPr/>
        </p:nvSpPr>
        <p:spPr>
          <a:xfrm>
            <a:off x="8769549" y="2320467"/>
            <a:ext cx="18330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/>
              <a:t>S</a:t>
            </a:r>
            <a:r>
              <a:rPr lang="en-GB" sz="14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trategies to Increase </a:t>
            </a:r>
            <a:r>
              <a:rPr lang="en-GB" sz="1400" dirty="0"/>
              <a:t>W</a:t>
            </a:r>
            <a:r>
              <a:rPr lang="en-GB" sz="14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ater </a:t>
            </a:r>
            <a:r>
              <a:rPr lang="en-GB" sz="1400" dirty="0"/>
              <a:t>S</a:t>
            </a:r>
            <a:r>
              <a:rPr lang="en-GB" sz="14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upply</a:t>
            </a:r>
            <a:endParaRPr lang="en-US" sz="1400" dirty="0">
              <a:latin typeface="+mn-lt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AE72925-26DA-BA84-1CAB-BDF567908F9E}"/>
              </a:ext>
            </a:extLst>
          </p:cNvPr>
          <p:cNvSpPr txBox="1"/>
          <p:nvPr/>
        </p:nvSpPr>
        <p:spPr>
          <a:xfrm>
            <a:off x="3834014" y="9482783"/>
            <a:ext cx="138209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/>
              <a:t>Hydrological Cycle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D75BBBE-6064-88BB-115E-F8BD046CFC20}"/>
              </a:ext>
            </a:extLst>
          </p:cNvPr>
          <p:cNvSpPr txBox="1"/>
          <p:nvPr/>
        </p:nvSpPr>
        <p:spPr>
          <a:xfrm>
            <a:off x="8839438" y="9590504"/>
            <a:ext cx="16130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Impacts &amp; Conflicts</a:t>
            </a:r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3FA2590-0F28-E17E-89DB-BF233164902C}"/>
              </a:ext>
            </a:extLst>
          </p:cNvPr>
          <p:cNvSpPr txBox="1"/>
          <p:nvPr/>
        </p:nvSpPr>
        <p:spPr>
          <a:xfrm>
            <a:off x="-69670" y="11594932"/>
            <a:ext cx="17087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/>
              <a:t>Human &amp; Physical Features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FA4A64-E9C2-697D-7053-3BDBDD191A0B}"/>
              </a:ext>
            </a:extLst>
          </p:cNvPr>
          <p:cNvSpPr txBox="1"/>
          <p:nvPr/>
        </p:nvSpPr>
        <p:spPr>
          <a:xfrm>
            <a:off x="1735544" y="10375803"/>
            <a:ext cx="13237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/>
              <a:t>4 &amp; 6 Figure Grids</a:t>
            </a:r>
            <a:endParaRPr lang="en-US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9B626C-63B0-3A9C-7B86-687F56900A74}"/>
              </a:ext>
            </a:extLst>
          </p:cNvPr>
          <p:cNvSpPr txBox="1"/>
          <p:nvPr/>
        </p:nvSpPr>
        <p:spPr>
          <a:xfrm>
            <a:off x="8769549" y="11189730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a typeface="Times New Roman" panose="02020603050405020304" pitchFamily="18" charset="0"/>
              </a:rPr>
              <a:t>Population &amp; Migration</a:t>
            </a:r>
            <a:endParaRPr lang="en-US" sz="1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C4BFAED-A09D-8194-1518-4F772AC253F5}"/>
              </a:ext>
            </a:extLst>
          </p:cNvPr>
          <p:cNvSpPr txBox="1"/>
          <p:nvPr/>
        </p:nvSpPr>
        <p:spPr>
          <a:xfrm>
            <a:off x="2333836" y="13125527"/>
            <a:ext cx="19021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Eastern Europe, North &amp; South America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55E6578-B0E4-C73A-6B33-2BDAFD22D1DB}"/>
              </a:ext>
            </a:extLst>
          </p:cNvPr>
          <p:cNvSpPr txBox="1"/>
          <p:nvPr/>
        </p:nvSpPr>
        <p:spPr>
          <a:xfrm>
            <a:off x="3976779" y="14405928"/>
            <a:ext cx="10923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Earthquakes &amp; Volcanoes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37753B6-7CA0-0ABA-9E82-BC4559F161F0}"/>
              </a:ext>
            </a:extLst>
          </p:cNvPr>
          <p:cNvSpPr txBox="1"/>
          <p:nvPr/>
        </p:nvSpPr>
        <p:spPr>
          <a:xfrm>
            <a:off x="6587623" y="13125527"/>
            <a:ext cx="10039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cs typeface="Times New Roman" panose="02020603050405020304" pitchFamily="18" charset="0"/>
              </a:rPr>
              <a:t>Imports &amp; Exports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C11DFA0-1711-5049-BEF4-8B914A507791}"/>
              </a:ext>
            </a:extLst>
          </p:cNvPr>
          <p:cNvSpPr txBox="1"/>
          <p:nvPr/>
        </p:nvSpPr>
        <p:spPr>
          <a:xfrm>
            <a:off x="6643944" y="14765001"/>
            <a:ext cx="114095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cs typeface="Times New Roman" panose="02020603050405020304" pitchFamily="18" charset="0"/>
              </a:rPr>
              <a:t>Fair Trade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7485589-0923-111B-C2A0-23BA47A94424}"/>
              </a:ext>
            </a:extLst>
          </p:cNvPr>
          <p:cNvSpPr txBox="1"/>
          <p:nvPr/>
        </p:nvSpPr>
        <p:spPr>
          <a:xfrm>
            <a:off x="8601076" y="14520777"/>
            <a:ext cx="12423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222222"/>
                </a:solidFill>
                <a:ea typeface="Roboto" panose="02000000000000000000" pitchFamily="2" charset="0"/>
                <a:cs typeface="Roboto" panose="02000000000000000000" pitchFamily="2" charset="0"/>
              </a:rPr>
              <a:t>E</a:t>
            </a:r>
            <a:r>
              <a:rPr lang="en-GB" sz="1400" b="0" i="0" dirty="0">
                <a:solidFill>
                  <a:srgbClr val="222222"/>
                </a:solidFill>
                <a:effectLst/>
                <a:ea typeface="Roboto" panose="02000000000000000000" pitchFamily="2" charset="0"/>
                <a:cs typeface="Roboto" panose="02000000000000000000" pitchFamily="2" charset="0"/>
              </a:rPr>
              <a:t>ight </a:t>
            </a:r>
            <a:r>
              <a:rPr lang="en-GB" sz="1400" dirty="0">
                <a:solidFill>
                  <a:srgbClr val="222222"/>
                </a:solidFill>
                <a:ea typeface="Roboto" panose="02000000000000000000" pitchFamily="2" charset="0"/>
                <a:cs typeface="Roboto" panose="02000000000000000000" pitchFamily="2" charset="0"/>
              </a:rPr>
              <a:t>P</a:t>
            </a:r>
            <a:r>
              <a:rPr lang="en-GB" sz="1400" b="0" i="0" dirty="0">
                <a:solidFill>
                  <a:srgbClr val="222222"/>
                </a:solidFill>
                <a:effectLst/>
                <a:ea typeface="Roboto" panose="02000000000000000000" pitchFamily="2" charset="0"/>
                <a:cs typeface="Roboto" panose="02000000000000000000" pitchFamily="2" charset="0"/>
              </a:rPr>
              <a:t>oints </a:t>
            </a:r>
            <a:r>
              <a:rPr lang="en-GB" sz="1400" dirty="0">
                <a:solidFill>
                  <a:srgbClr val="222222"/>
                </a:solidFill>
                <a:ea typeface="Roboto" panose="02000000000000000000" pitchFamily="2" charset="0"/>
                <a:cs typeface="Roboto" panose="02000000000000000000" pitchFamily="2" charset="0"/>
              </a:rPr>
              <a:t>C</a:t>
            </a:r>
            <a:r>
              <a:rPr lang="en-GB" sz="1400" b="0" i="0" dirty="0">
                <a:solidFill>
                  <a:srgbClr val="222222"/>
                </a:solidFill>
                <a:effectLst/>
                <a:ea typeface="Roboto" panose="02000000000000000000" pitchFamily="2" charset="0"/>
                <a:cs typeface="Roboto" panose="02000000000000000000" pitchFamily="2" charset="0"/>
              </a:rPr>
              <a:t>ompass</a:t>
            </a:r>
            <a:endParaRPr lang="en-US" sz="1400" dirty="0"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6898491-968E-757C-7F46-F0B698EF0144}"/>
              </a:ext>
            </a:extLst>
          </p:cNvPr>
          <p:cNvSpPr txBox="1"/>
          <p:nvPr/>
        </p:nvSpPr>
        <p:spPr>
          <a:xfrm>
            <a:off x="8159745" y="13120978"/>
            <a:ext cx="11184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Orienteering</a:t>
            </a:r>
            <a:endParaRPr lang="en-US" sz="1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789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8205</TotalTime>
  <Words>384</Words>
  <Application>Microsoft Macintosh PowerPoint</Application>
  <PresentationFormat>Custom</PresentationFormat>
  <Paragraphs>135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Costantini</dc:creator>
  <cp:lastModifiedBy>Lauren Cox</cp:lastModifiedBy>
  <cp:revision>27</cp:revision>
  <dcterms:created xsi:type="dcterms:W3CDTF">2020-04-29T13:07:49Z</dcterms:created>
  <dcterms:modified xsi:type="dcterms:W3CDTF">2025-09-23T17:59:01Z</dcterms:modified>
</cp:coreProperties>
</file>