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5BA6"/>
    <a:srgbClr val="D7D7D7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>
        <p:scale>
          <a:sx n="60" d="100"/>
          <a:sy n="60" d="100"/>
        </p:scale>
        <p:origin x="1968" y="-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17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34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8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09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07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35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1BAE-6E1F-4CD7-9A1D-6183FC94DDC3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84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03CB366-B64C-7308-245E-CD4B2CF913F5}"/>
              </a:ext>
            </a:extLst>
          </p:cNvPr>
          <p:cNvSpPr/>
          <p:nvPr/>
        </p:nvSpPr>
        <p:spPr>
          <a:xfrm>
            <a:off x="0" y="10225906"/>
            <a:ext cx="1473200" cy="8128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5EBBD8E-B5BF-E90B-3518-EDF4DF74A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236078"/>
              </p:ext>
            </p:extLst>
          </p:nvPr>
        </p:nvGraphicFramePr>
        <p:xfrm>
          <a:off x="1473200" y="13677672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3000830-E6E1-2423-FA97-036AEB0A3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0946"/>
              </p:ext>
            </p:extLst>
          </p:nvPr>
        </p:nvGraphicFramePr>
        <p:xfrm>
          <a:off x="1523997" y="11261926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958680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77856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57F787-7F8E-547C-E931-B5D456223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589681"/>
              </p:ext>
            </p:extLst>
          </p:nvPr>
        </p:nvGraphicFramePr>
        <p:xfrm>
          <a:off x="1497103" y="8869388"/>
          <a:ext cx="7154770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2110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22110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22110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22110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22110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22110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22110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079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631EF7F-1BEB-4724-B169-8EFCA0984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547855"/>
              </p:ext>
            </p:extLst>
          </p:nvPr>
        </p:nvGraphicFramePr>
        <p:xfrm>
          <a:off x="1516454" y="4650749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8AED875-95C3-991E-1C49-FFFED1568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846980"/>
              </p:ext>
            </p:extLst>
          </p:nvPr>
        </p:nvGraphicFramePr>
        <p:xfrm>
          <a:off x="1516454" y="6806905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6EF97A0-2255-1B11-5A21-12C83D991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750459"/>
              </p:ext>
            </p:extLst>
          </p:nvPr>
        </p:nvGraphicFramePr>
        <p:xfrm>
          <a:off x="1473200" y="2151184"/>
          <a:ext cx="7127876" cy="4648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4648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FDBBDC7-1C40-6651-1020-C6FE57FDAFE0}"/>
              </a:ext>
            </a:extLst>
          </p:cNvPr>
          <p:cNvSpPr/>
          <p:nvPr/>
        </p:nvSpPr>
        <p:spPr>
          <a:xfrm>
            <a:off x="8988022" y="13477393"/>
            <a:ext cx="147320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1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45BEF57-AC6E-E92A-574B-4282E43F743F}"/>
              </a:ext>
            </a:extLst>
          </p:cNvPr>
          <p:cNvSpPr/>
          <p:nvPr/>
        </p:nvSpPr>
        <p:spPr>
          <a:xfrm>
            <a:off x="8851106" y="8545626"/>
            <a:ext cx="1473200" cy="8128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3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13DA129-A307-9130-2A46-4F7B215AD451}"/>
              </a:ext>
            </a:extLst>
          </p:cNvPr>
          <p:cNvSpPr/>
          <p:nvPr/>
        </p:nvSpPr>
        <p:spPr>
          <a:xfrm>
            <a:off x="2810" y="5795149"/>
            <a:ext cx="1473200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4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C37AB28-B3DD-1A72-38CA-EFE3BFDC0CA9}"/>
              </a:ext>
            </a:extLst>
          </p:cNvPr>
          <p:cNvSpPr/>
          <p:nvPr/>
        </p:nvSpPr>
        <p:spPr>
          <a:xfrm>
            <a:off x="8925316" y="4080133"/>
            <a:ext cx="1473200" cy="812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5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FC4D106-4161-D6B2-A5FC-293E52B6E2B2}"/>
              </a:ext>
            </a:extLst>
          </p:cNvPr>
          <p:cNvSpPr/>
          <p:nvPr/>
        </p:nvSpPr>
        <p:spPr>
          <a:xfrm>
            <a:off x="0" y="905527"/>
            <a:ext cx="1473200" cy="812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A9F3C1E-BC64-2FE0-3836-CF05D62A84E5}"/>
              </a:ext>
            </a:extLst>
          </p:cNvPr>
          <p:cNvSpPr txBox="1"/>
          <p:nvPr/>
        </p:nvSpPr>
        <p:spPr>
          <a:xfrm>
            <a:off x="6828916" y="14074509"/>
            <a:ext cx="136525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Dialogue in narrative</a:t>
            </a:r>
            <a:r>
              <a:rPr lang="en-GB" sz="1100" b="1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GB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Cosmic by Frank Cottrell-Boyce and The Book of Hopes by Katherine </a:t>
            </a:r>
            <a:r>
              <a:rPr lang="en-GB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Rundell</a:t>
            </a:r>
            <a:r>
              <a:rPr lang="en-GB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F817138-6E09-A55C-38E4-E1332ACCF05F}"/>
              </a:ext>
            </a:extLst>
          </p:cNvPr>
          <p:cNvSpPr txBox="1"/>
          <p:nvPr/>
        </p:nvSpPr>
        <p:spPr>
          <a:xfrm>
            <a:off x="5702123" y="14061482"/>
            <a:ext cx="1222037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Non-chronological report</a:t>
            </a:r>
            <a:r>
              <a:rPr lang="en-GB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origin of Species by Sabina </a:t>
            </a:r>
            <a:r>
              <a:rPr lang="en-GB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Radeva</a:t>
            </a:r>
            <a:endParaRPr lang="en-US" sz="110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E2025D5-CEA9-A9CB-3E80-CEAB51BBAEC5}"/>
              </a:ext>
            </a:extLst>
          </p:cNvPr>
          <p:cNvSpPr txBox="1"/>
          <p:nvPr/>
        </p:nvSpPr>
        <p:spPr>
          <a:xfrm>
            <a:off x="3690881" y="14098463"/>
            <a:ext cx="182414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Explanatory texts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(Digestion explanation based on Gut Garden – a Journey into the Wonderful World of your Microbiome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95794F4-30D3-4C7B-86D3-FEDB12F60E8C}"/>
              </a:ext>
            </a:extLst>
          </p:cNvPr>
          <p:cNvSpPr txBox="1"/>
          <p:nvPr/>
        </p:nvSpPr>
        <p:spPr>
          <a:xfrm>
            <a:off x="2363380" y="14033049"/>
            <a:ext cx="1423901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Third person stories set in another culture.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(The Firework-Makers Daughter by Phillip Pullman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EB35869-AD24-D841-A55C-A69F3F9683EF}"/>
              </a:ext>
            </a:extLst>
          </p:cNvPr>
          <p:cNvSpPr txBox="1"/>
          <p:nvPr/>
        </p:nvSpPr>
        <p:spPr>
          <a:xfrm>
            <a:off x="996870" y="11708746"/>
            <a:ext cx="17195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latin typeface="Times New Roman" panose="02020603050405020304" pitchFamily="18" charset="0"/>
              </a:rPr>
              <a:t>Transition unit – The Island </a:t>
            </a:r>
            <a:r>
              <a:rPr lang="en-GB" sz="1200" b="1" dirty="0">
                <a:effectLst/>
              </a:rPr>
              <a:t> </a:t>
            </a:r>
          </a:p>
          <a:p>
            <a:r>
              <a:rPr lang="en-GB" sz="1200" dirty="0"/>
              <a:t>The Explorer by Katherine </a:t>
            </a:r>
            <a:r>
              <a:rPr lang="en-GB" sz="1200" dirty="0" err="1"/>
              <a:t>Rundell</a:t>
            </a:r>
            <a:endParaRPr lang="en-US" sz="12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F6DE3A4-05FA-DF33-1789-7FFBFA21ADE8}"/>
              </a:ext>
            </a:extLst>
          </p:cNvPr>
          <p:cNvSpPr txBox="1"/>
          <p:nvPr/>
        </p:nvSpPr>
        <p:spPr>
          <a:xfrm>
            <a:off x="2448163" y="11668255"/>
            <a:ext cx="104165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latin typeface="Times New Roman" panose="02020603050405020304" pitchFamily="18" charset="0"/>
              </a:rPr>
              <a:t>Non-fiction Reading &amp; Writing</a:t>
            </a:r>
            <a:r>
              <a:rPr lang="en-GB" sz="1200" b="1" dirty="0">
                <a:effectLst/>
              </a:rPr>
              <a:t> (News and Media)</a:t>
            </a:r>
          </a:p>
          <a:p>
            <a:r>
              <a:rPr lang="en-GB" sz="1200" dirty="0"/>
              <a:t>Media articles</a:t>
            </a:r>
            <a:endParaRPr lang="en-US" sz="12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9E6904F-295B-F7FD-E4AA-F4DD24795771}"/>
              </a:ext>
            </a:extLst>
          </p:cNvPr>
          <p:cNvSpPr txBox="1"/>
          <p:nvPr/>
        </p:nvSpPr>
        <p:spPr>
          <a:xfrm>
            <a:off x="3436310" y="11672434"/>
            <a:ext cx="164408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/>
              <a:t>Narrative writing</a:t>
            </a:r>
          </a:p>
          <a:p>
            <a:r>
              <a:rPr lang="en-US" sz="1400" b="1" dirty="0"/>
              <a:t>Myths &amp; Legends</a:t>
            </a:r>
          </a:p>
          <a:p>
            <a:r>
              <a:rPr lang="en-US" sz="1400" dirty="0"/>
              <a:t>The Odyssey by Homer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2AFD2B3-8266-5182-450B-A682ACE83CC8}"/>
              </a:ext>
            </a:extLst>
          </p:cNvPr>
          <p:cNvSpPr txBox="1"/>
          <p:nvPr/>
        </p:nvSpPr>
        <p:spPr>
          <a:xfrm>
            <a:off x="4880455" y="11674168"/>
            <a:ext cx="169842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Writing for audience and purpose</a:t>
            </a:r>
          </a:p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Non-fiction articles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1E3C019-6C7D-F27B-A5A3-4E2D4DDEF636}"/>
              </a:ext>
            </a:extLst>
          </p:cNvPr>
          <p:cNvSpPr txBox="1"/>
          <p:nvPr/>
        </p:nvSpPr>
        <p:spPr>
          <a:xfrm>
            <a:off x="6488488" y="11704817"/>
            <a:ext cx="131550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</a:rPr>
              <a:t>Biography/Autobiography</a:t>
            </a:r>
          </a:p>
          <a:p>
            <a:r>
              <a:rPr lang="en-GB" sz="1400" dirty="0">
                <a:latin typeface="Times New Roman" panose="02020603050405020304" pitchFamily="18" charset="0"/>
              </a:rPr>
              <a:t>I am Malala</a:t>
            </a:r>
            <a:endParaRPr lang="en-US" sz="14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FEF3AD7-157B-B635-C91E-EBFC7AD7AF9D}"/>
              </a:ext>
            </a:extLst>
          </p:cNvPr>
          <p:cNvSpPr txBox="1"/>
          <p:nvPr/>
        </p:nvSpPr>
        <p:spPr>
          <a:xfrm>
            <a:off x="7764674" y="11693075"/>
            <a:ext cx="177937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</a:rPr>
              <a:t>19</a:t>
            </a:r>
            <a:r>
              <a:rPr lang="en-GB" sz="1400" b="1" baseline="30000" dirty="0">
                <a:latin typeface="Times New Roman" panose="02020603050405020304" pitchFamily="18" charset="0"/>
              </a:rPr>
              <a:t>th</a:t>
            </a:r>
            <a:r>
              <a:rPr lang="en-GB" sz="1400" b="1" dirty="0">
                <a:latin typeface="Times New Roman" panose="02020603050405020304" pitchFamily="18" charset="0"/>
              </a:rPr>
              <a:t> Century reading and writing (gothic genre)</a:t>
            </a:r>
          </a:p>
          <a:p>
            <a:r>
              <a:rPr lang="en-GB" sz="1400" dirty="0">
                <a:effectLst/>
                <a:latin typeface="Times New Roman" panose="02020603050405020304" pitchFamily="18" charset="0"/>
              </a:rPr>
              <a:t>Dracula by Bram Stoker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3EE02D2-F2C2-C7FD-C1DE-6E5E60CBFB91}"/>
              </a:ext>
            </a:extLst>
          </p:cNvPr>
          <p:cNvSpPr txBox="1"/>
          <p:nvPr/>
        </p:nvSpPr>
        <p:spPr>
          <a:xfrm>
            <a:off x="7473350" y="9288948"/>
            <a:ext cx="1345019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Intro to Science Fiction</a:t>
            </a:r>
          </a:p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Pale by Chris Wooding </a:t>
            </a:r>
          </a:p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Time Machine by HG Wells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6EBBDD4-C678-E886-8504-D3419F8EF181}"/>
              </a:ext>
            </a:extLst>
          </p:cNvPr>
          <p:cNvSpPr txBox="1"/>
          <p:nvPr/>
        </p:nvSpPr>
        <p:spPr>
          <a:xfrm>
            <a:off x="6479047" y="9248329"/>
            <a:ext cx="108686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effectLst/>
                <a:latin typeface="Times New Roman" panose="02020603050405020304" pitchFamily="18" charset="0"/>
              </a:rPr>
              <a:t>A Moment in Time</a:t>
            </a:r>
          </a:p>
          <a:p>
            <a:r>
              <a:rPr lang="en-GB" sz="1400" dirty="0">
                <a:latin typeface="Times New Roman" panose="02020603050405020304" pitchFamily="18" charset="0"/>
              </a:rPr>
              <a:t>Call of the Titanic by Lindsay Galvin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25377C5-B7A2-4504-EC94-3B4112175C7D}"/>
              </a:ext>
            </a:extLst>
          </p:cNvPr>
          <p:cNvSpPr txBox="1"/>
          <p:nvPr/>
        </p:nvSpPr>
        <p:spPr>
          <a:xfrm>
            <a:off x="5349621" y="9246595"/>
            <a:ext cx="1614043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</a:rPr>
              <a:t>   </a:t>
            </a:r>
            <a:r>
              <a:rPr lang="en-GB" sz="1400" b="1" dirty="0">
                <a:effectLst/>
                <a:latin typeface="Times New Roman" panose="02020603050405020304" pitchFamily="18" charset="0"/>
              </a:rPr>
              <a:t>Creative</a:t>
            </a:r>
          </a:p>
          <a:p>
            <a:r>
              <a:rPr lang="en-GB" sz="1400" b="1" dirty="0">
                <a:effectLst/>
                <a:latin typeface="Times New Roman" panose="02020603050405020304" pitchFamily="18" charset="0"/>
              </a:rPr>
              <a:t> Writing</a:t>
            </a:r>
          </a:p>
          <a:p>
            <a:r>
              <a:rPr lang="en-GB" sz="1400" dirty="0">
                <a:latin typeface="Times New Roman" panose="02020603050405020304" pitchFamily="18" charset="0"/>
              </a:rPr>
              <a:t>Modern texts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916190C-535D-0C72-E1A6-4251265495B6}"/>
              </a:ext>
            </a:extLst>
          </p:cNvPr>
          <p:cNvSpPr txBox="1"/>
          <p:nvPr/>
        </p:nvSpPr>
        <p:spPr>
          <a:xfrm>
            <a:off x="3944481" y="9267785"/>
            <a:ext cx="157054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Language through time</a:t>
            </a:r>
          </a:p>
          <a:p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Beowulf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2EFBDD0A-5F2D-B375-3CC5-733BF8C5D85C}"/>
              </a:ext>
            </a:extLst>
          </p:cNvPr>
          <p:cNvSpPr txBox="1"/>
          <p:nvPr/>
        </p:nvSpPr>
        <p:spPr>
          <a:xfrm>
            <a:off x="2858518" y="9288686"/>
            <a:ext cx="119766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Intro to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Shakespeare</a:t>
            </a:r>
          </a:p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Extracts from plays and ballads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275FAE75-11DA-FE29-BCF5-C80B40B8AADE}"/>
              </a:ext>
            </a:extLst>
          </p:cNvPr>
          <p:cNvSpPr txBox="1"/>
          <p:nvPr/>
        </p:nvSpPr>
        <p:spPr>
          <a:xfrm>
            <a:off x="1286583" y="9288686"/>
            <a:ext cx="178500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Famous Speeches</a:t>
            </a:r>
          </a:p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Persuasive writing</a:t>
            </a:r>
          </a:p>
          <a:p>
            <a:r>
              <a:rPr lang="en-GB" sz="1400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Oracy/</a:t>
            </a:r>
          </a:p>
          <a:p>
            <a:r>
              <a:rPr lang="en-GB" sz="1400" dirty="0"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Spoken language </a:t>
            </a:r>
            <a:endParaRPr lang="en-GB" sz="1400" dirty="0">
              <a:effectLst/>
              <a:highlight>
                <a:srgbClr val="FF00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4D637610-8DD1-A578-C14F-3CB308E9CFE7}"/>
              </a:ext>
            </a:extLst>
          </p:cNvPr>
          <p:cNvSpPr txBox="1"/>
          <p:nvPr/>
        </p:nvSpPr>
        <p:spPr>
          <a:xfrm>
            <a:off x="1292933" y="7227486"/>
            <a:ext cx="138209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Dare to Debate</a:t>
            </a:r>
          </a:p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Topical argument</a:t>
            </a:r>
          </a:p>
          <a:p>
            <a:r>
              <a:rPr lang="en-GB" sz="1400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Oracy/spoken language 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4780355-7220-6C0D-0B60-2AA82E5BBDD9}"/>
              </a:ext>
            </a:extLst>
          </p:cNvPr>
          <p:cNvSpPr txBox="1"/>
          <p:nvPr/>
        </p:nvSpPr>
        <p:spPr>
          <a:xfrm>
            <a:off x="2540061" y="7204983"/>
            <a:ext cx="157054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</a:t>
            </a:r>
            <a:r>
              <a:rPr lang="en-GB" sz="14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GB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Century text</a:t>
            </a:r>
          </a:p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Christmas Carol</a:t>
            </a:r>
          </a:p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GCSE Literature text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624C5E56-2C2D-C89E-3D9B-A130D0E9CC9B}"/>
              </a:ext>
            </a:extLst>
          </p:cNvPr>
          <p:cNvSpPr txBox="1"/>
          <p:nvPr/>
        </p:nvSpPr>
        <p:spPr>
          <a:xfrm>
            <a:off x="3905788" y="7138128"/>
            <a:ext cx="1609235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Inspirational Lives</a:t>
            </a:r>
          </a:p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Non-fiction articles</a:t>
            </a:r>
          </a:p>
          <a:p>
            <a:r>
              <a:rPr lang="en-GB" sz="1400" dirty="0">
                <a:effectLst/>
                <a:highlight>
                  <a:srgbClr val="FF00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Oracy/spoken language </a:t>
            </a:r>
          </a:p>
          <a:p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EE3A1C5-5F56-CDBA-4228-E491A2A8056D}"/>
              </a:ext>
            </a:extLst>
          </p:cNvPr>
          <p:cNvSpPr txBox="1"/>
          <p:nvPr/>
        </p:nvSpPr>
        <p:spPr>
          <a:xfrm>
            <a:off x="5405245" y="7259821"/>
            <a:ext cx="159602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</a:rPr>
              <a:t>Creative/narrative Writing</a:t>
            </a:r>
            <a:r>
              <a:rPr lang="en-GB" sz="1400" b="1" dirty="0">
                <a:effectLst/>
              </a:rPr>
              <a:t> </a:t>
            </a:r>
          </a:p>
          <a:p>
            <a:r>
              <a:rPr lang="en-GB" sz="1400" dirty="0"/>
              <a:t>Modern texts</a:t>
            </a:r>
            <a:endParaRPr lang="en-US" sz="1400" dirty="0"/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93FA7F5-B40C-39C4-3879-39E4B89966E4}"/>
              </a:ext>
            </a:extLst>
          </p:cNvPr>
          <p:cNvSpPr txBox="1"/>
          <p:nvPr/>
        </p:nvSpPr>
        <p:spPr>
          <a:xfrm>
            <a:off x="6944571" y="7268617"/>
            <a:ext cx="131596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Short stories from around the world</a:t>
            </a:r>
          </a:p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Diverse selection of short stories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899E765A-9C8F-A794-2067-554603713488}"/>
              </a:ext>
            </a:extLst>
          </p:cNvPr>
          <p:cNvSpPr txBox="1"/>
          <p:nvPr/>
        </p:nvSpPr>
        <p:spPr>
          <a:xfrm>
            <a:off x="8219837" y="7266846"/>
            <a:ext cx="1179043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</a:rPr>
              <a:t>20</a:t>
            </a:r>
            <a:r>
              <a:rPr lang="en-GB" sz="1400" b="1" baseline="30000" dirty="0">
                <a:latin typeface="Times New Roman" panose="02020603050405020304" pitchFamily="18" charset="0"/>
              </a:rPr>
              <a:t>th</a:t>
            </a:r>
            <a:r>
              <a:rPr lang="en-GB" sz="1400" b="1" dirty="0">
                <a:latin typeface="Times New Roman" panose="02020603050405020304" pitchFamily="18" charset="0"/>
              </a:rPr>
              <a:t> Century novel study</a:t>
            </a:r>
          </a:p>
          <a:p>
            <a:r>
              <a:rPr lang="en-GB" sz="1400" dirty="0">
                <a:latin typeface="Times New Roman" panose="02020603050405020304" pitchFamily="18" charset="0"/>
              </a:rPr>
              <a:t>Of Mice and Men or alternative </a:t>
            </a:r>
            <a:endParaRPr lang="en-US" sz="1400" dirty="0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22AEEBEB-06C3-D68A-2016-6AF54F895214}"/>
              </a:ext>
            </a:extLst>
          </p:cNvPr>
          <p:cNvSpPr txBox="1"/>
          <p:nvPr/>
        </p:nvSpPr>
        <p:spPr>
          <a:xfrm>
            <a:off x="6789763" y="5089456"/>
            <a:ext cx="147077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</a:t>
            </a:r>
            <a:r>
              <a:rPr lang="en-GB" sz="1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-21</a:t>
            </a:r>
            <a:r>
              <a:rPr lang="en-GB" sz="1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Century Reading &amp; Writing Skills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972AF54-ABE0-5F87-A6A9-46C2A0A01685}"/>
              </a:ext>
            </a:extLst>
          </p:cNvPr>
          <p:cNvSpPr txBox="1"/>
          <p:nvPr/>
        </p:nvSpPr>
        <p:spPr>
          <a:xfrm>
            <a:off x="5637631" y="5076492"/>
            <a:ext cx="1403843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Intro to LP2: Writing Skills</a:t>
            </a:r>
          </a:p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Jekyll &amp; Hyde</a:t>
            </a:r>
          </a:p>
          <a:p>
            <a:r>
              <a:rPr lang="en-GB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GCSE Literature text </a:t>
            </a:r>
            <a:endParaRPr lang="en-GB" sz="1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40C156AE-6AD2-99DE-4BAE-D11B4DF611DC}"/>
              </a:ext>
            </a:extLst>
          </p:cNvPr>
          <p:cNvSpPr txBox="1"/>
          <p:nvPr/>
        </p:nvSpPr>
        <p:spPr>
          <a:xfrm>
            <a:off x="4110604" y="5034368"/>
            <a:ext cx="159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Intro to LP2: Reading Skills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F35ED239-8298-AC46-A3C7-7C5E3368718B}"/>
              </a:ext>
            </a:extLst>
          </p:cNvPr>
          <p:cNvSpPr txBox="1"/>
          <p:nvPr/>
        </p:nvSpPr>
        <p:spPr>
          <a:xfrm>
            <a:off x="2923455" y="5012245"/>
            <a:ext cx="1239971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Intro to LP1: Writing Skills</a:t>
            </a:r>
          </a:p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Woman in Black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1D0F0A60-F1D1-220E-B86B-5F3A1F8D2DA7}"/>
              </a:ext>
            </a:extLst>
          </p:cNvPr>
          <p:cNvSpPr txBox="1"/>
          <p:nvPr/>
        </p:nvSpPr>
        <p:spPr>
          <a:xfrm>
            <a:off x="1669637" y="5055845"/>
            <a:ext cx="146895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Intro to LP1; Reading Skills</a:t>
            </a:r>
          </a:p>
          <a:p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60CFA33-2F01-DA5D-B108-810CDF58D782}"/>
              </a:ext>
            </a:extLst>
          </p:cNvPr>
          <p:cNvSpPr txBox="1"/>
          <p:nvPr/>
        </p:nvSpPr>
        <p:spPr>
          <a:xfrm>
            <a:off x="1078683" y="2636480"/>
            <a:ext cx="122061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Language Paper 1&amp;2 revision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7574516A-B7F1-4DAB-A815-ECCFB244277E}"/>
              </a:ext>
            </a:extLst>
          </p:cNvPr>
          <p:cNvSpPr txBox="1"/>
          <p:nvPr/>
        </p:nvSpPr>
        <p:spPr>
          <a:xfrm>
            <a:off x="2311293" y="2635062"/>
            <a:ext cx="1470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Mock exams &amp; self-reflection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B7372BAA-3915-4DA7-B622-3607163CE1D6}"/>
              </a:ext>
            </a:extLst>
          </p:cNvPr>
          <p:cNvSpPr txBox="1"/>
          <p:nvPr/>
        </p:nvSpPr>
        <p:spPr>
          <a:xfrm>
            <a:off x="8601076" y="1211464"/>
            <a:ext cx="18601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GCSE Examinations</a:t>
            </a:r>
            <a:r>
              <a:rPr lang="en-GB" sz="2000" b="1" dirty="0">
                <a:solidFill>
                  <a:srgbClr val="FF0000"/>
                </a:solidFill>
                <a:effectLst/>
              </a:rPr>
              <a:t>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69703717-B82E-B9CC-FE27-1C4310AFC2BA}"/>
              </a:ext>
            </a:extLst>
          </p:cNvPr>
          <p:cNvSpPr txBox="1"/>
          <p:nvPr/>
        </p:nvSpPr>
        <p:spPr>
          <a:xfrm>
            <a:off x="2030011" y="304800"/>
            <a:ext cx="5231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English Curriculum Journey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446CED47-D3CB-C7BE-58D7-45D28A049A57}"/>
              </a:ext>
            </a:extLst>
          </p:cNvPr>
          <p:cNvSpPr txBox="1"/>
          <p:nvPr/>
        </p:nvSpPr>
        <p:spPr>
          <a:xfrm>
            <a:off x="3504864" y="12627996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2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0E24D5A-22FC-C9C4-FD05-7ABA66BFB1BC}"/>
              </a:ext>
            </a:extLst>
          </p:cNvPr>
          <p:cNvSpPr txBox="1"/>
          <p:nvPr/>
        </p:nvSpPr>
        <p:spPr>
          <a:xfrm>
            <a:off x="3409620" y="10725943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590C40AB-A5C3-33ED-4FA1-6CD801DCF4D8}"/>
              </a:ext>
            </a:extLst>
          </p:cNvPr>
          <p:cNvSpPr txBox="1"/>
          <p:nvPr/>
        </p:nvSpPr>
        <p:spPr>
          <a:xfrm>
            <a:off x="3170905" y="8324922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7B738A3-DD6A-74FE-9865-48CB59712BB9}"/>
              </a:ext>
            </a:extLst>
          </p:cNvPr>
          <p:cNvSpPr txBox="1"/>
          <p:nvPr/>
        </p:nvSpPr>
        <p:spPr>
          <a:xfrm>
            <a:off x="3188010" y="6204497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91730411-3933-8E33-A398-4F6452A7A9CD}"/>
              </a:ext>
            </a:extLst>
          </p:cNvPr>
          <p:cNvSpPr txBox="1"/>
          <p:nvPr/>
        </p:nvSpPr>
        <p:spPr>
          <a:xfrm>
            <a:off x="3069192" y="3556002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8E36D664-3C88-181B-2A1C-B0B677431088}"/>
              </a:ext>
            </a:extLst>
          </p:cNvPr>
          <p:cNvSpPr txBox="1"/>
          <p:nvPr/>
        </p:nvSpPr>
        <p:spPr>
          <a:xfrm>
            <a:off x="2873455" y="111697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4D4C7B-1D6B-135D-695A-51F3CEAF31B2}"/>
              </a:ext>
            </a:extLst>
          </p:cNvPr>
          <p:cNvSpPr txBox="1"/>
          <p:nvPr/>
        </p:nvSpPr>
        <p:spPr>
          <a:xfrm>
            <a:off x="8134933" y="5147192"/>
            <a:ext cx="17585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Mock Exam Revision</a:t>
            </a:r>
          </a:p>
          <a:p>
            <a:r>
              <a:rPr lang="en-GB" sz="1400" dirty="0">
                <a:highlight>
                  <a:srgbClr val="FF00FF"/>
                </a:highlight>
              </a:rPr>
              <a:t>GCSE Spoken language assessments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634C57-F141-190F-F263-B26E16C9CEB9}"/>
              </a:ext>
            </a:extLst>
          </p:cNvPr>
          <p:cNvSpPr txBox="1"/>
          <p:nvPr/>
        </p:nvSpPr>
        <p:spPr>
          <a:xfrm>
            <a:off x="3781293" y="2628784"/>
            <a:ext cx="17679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Language Paper 1 &amp; 2</a:t>
            </a:r>
          </a:p>
          <a:p>
            <a:r>
              <a:rPr lang="en-GB" sz="1400" dirty="0"/>
              <a:t>Reading &amp; Writing</a:t>
            </a:r>
          </a:p>
          <a:p>
            <a:endParaRPr lang="en-GB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36AAA5-B011-B3C1-5854-1CD54C490EF6}"/>
              </a:ext>
            </a:extLst>
          </p:cNvPr>
          <p:cNvSpPr txBox="1"/>
          <p:nvPr/>
        </p:nvSpPr>
        <p:spPr>
          <a:xfrm>
            <a:off x="6620159" y="2638697"/>
            <a:ext cx="15147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Language paper 2</a:t>
            </a:r>
          </a:p>
          <a:p>
            <a:r>
              <a:rPr lang="en-GB" sz="1400" dirty="0"/>
              <a:t>Reading &amp; Writing</a:t>
            </a:r>
          </a:p>
          <a:p>
            <a:endParaRPr lang="en-GB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2CB58F-B52C-1670-07F7-167322E1B8C0}"/>
              </a:ext>
            </a:extLst>
          </p:cNvPr>
          <p:cNvSpPr txBox="1"/>
          <p:nvPr/>
        </p:nvSpPr>
        <p:spPr>
          <a:xfrm>
            <a:off x="8067148" y="2673894"/>
            <a:ext cx="1067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GCSE Exams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F3B997-0E3F-53A7-DF12-C1128A808E34}"/>
              </a:ext>
            </a:extLst>
          </p:cNvPr>
          <p:cNvSpPr txBox="1"/>
          <p:nvPr/>
        </p:nvSpPr>
        <p:spPr>
          <a:xfrm rot="10800000" flipV="1">
            <a:off x="5462214" y="2683119"/>
            <a:ext cx="12292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Mock exams &amp;self-reflections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6EC2C2-70C1-2DDE-599A-6F2A5EA17D55}"/>
              </a:ext>
            </a:extLst>
          </p:cNvPr>
          <p:cNvSpPr txBox="1"/>
          <p:nvPr/>
        </p:nvSpPr>
        <p:spPr>
          <a:xfrm>
            <a:off x="1136391" y="14153461"/>
            <a:ext cx="130134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Dialogue in narrative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(Varmints by Marc </a:t>
            </a:r>
            <a:r>
              <a:rPr lang="en-GB" sz="11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Craste</a:t>
            </a:r>
            <a:r>
              <a:rPr lang="en-GB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</a:t>
            </a:r>
            <a:endParaRPr lang="en-GB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F5EBE8-9F57-BA8D-90FA-E80DBB79DAD2}"/>
              </a:ext>
            </a:extLst>
          </p:cNvPr>
          <p:cNvSpPr txBox="1"/>
          <p:nvPr/>
        </p:nvSpPr>
        <p:spPr>
          <a:xfrm>
            <a:off x="7973449" y="14117419"/>
            <a:ext cx="1037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KS2 SATS</a:t>
            </a:r>
          </a:p>
        </p:txBody>
      </p:sp>
    </p:spTree>
    <p:extLst>
      <p:ext uri="{BB962C8B-B14F-4D97-AF65-F5344CB8AC3E}">
        <p14:creationId xmlns:p14="http://schemas.microsoft.com/office/powerpoint/2010/main" val="61678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14615</TotalTime>
  <Words>343</Words>
  <Application>Microsoft Office PowerPoint</Application>
  <PresentationFormat>Custom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Costantini</dc:creator>
  <cp:lastModifiedBy>Dean Rowley</cp:lastModifiedBy>
  <cp:revision>19</cp:revision>
  <dcterms:created xsi:type="dcterms:W3CDTF">2020-04-29T13:07:49Z</dcterms:created>
  <dcterms:modified xsi:type="dcterms:W3CDTF">2024-02-06T09:54:52Z</dcterms:modified>
</cp:coreProperties>
</file>