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35D13-F386-4DDC-BECB-392B279D4C1F}" v="1" dt="2025-09-25T18:46:43.6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41" d="100"/>
          <a:sy n="41" d="100"/>
        </p:scale>
        <p:origin x="25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0" y="1022590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236078"/>
              </p:ext>
            </p:extLst>
          </p:nvPr>
        </p:nvGraphicFramePr>
        <p:xfrm>
          <a:off x="1473200" y="13677672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80946"/>
              </p:ext>
            </p:extLst>
          </p:nvPr>
        </p:nvGraphicFramePr>
        <p:xfrm>
          <a:off x="1523997" y="11261926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5868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589681"/>
              </p:ext>
            </p:extLst>
          </p:nvPr>
        </p:nvGraphicFramePr>
        <p:xfrm>
          <a:off x="1497103" y="8869388"/>
          <a:ext cx="7154770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2110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07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547855"/>
              </p:ext>
            </p:extLst>
          </p:nvPr>
        </p:nvGraphicFramePr>
        <p:xfrm>
          <a:off x="1516454" y="4650749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846980"/>
              </p:ext>
            </p:extLst>
          </p:nvPr>
        </p:nvGraphicFramePr>
        <p:xfrm>
          <a:off x="1516454" y="6806905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750459"/>
              </p:ext>
            </p:extLst>
          </p:nvPr>
        </p:nvGraphicFramePr>
        <p:xfrm>
          <a:off x="1473200" y="2151184"/>
          <a:ext cx="7127876" cy="464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4648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810" y="5795149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0" y="905527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828916" y="14074509"/>
            <a:ext cx="136525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Dialogue in narrative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702123" y="14061482"/>
            <a:ext cx="1222037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Non-chronological report</a:t>
            </a:r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origin of Species by Sabina </a:t>
            </a:r>
            <a:r>
              <a:rPr lang="en-GB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Radeva</a:t>
            </a:r>
            <a:endParaRPr lang="en-US" sz="11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690881" y="14098463"/>
            <a:ext cx="1824142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Explanatory texts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(Digestion explanation based on Gut Garden – a Journey into the Wonderful World of your Microbiome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363380" y="14033049"/>
            <a:ext cx="142390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Third person stories set in another culture.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996870" y="11708746"/>
            <a:ext cx="17195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</a:rPr>
              <a:t>Transition unit – The Island </a:t>
            </a:r>
            <a:r>
              <a:rPr lang="en-GB" sz="1200" b="1" dirty="0">
                <a:effectLst/>
              </a:rPr>
              <a:t> </a:t>
            </a:r>
          </a:p>
          <a:p>
            <a:r>
              <a:rPr lang="en-GB" sz="1200" dirty="0"/>
              <a:t>Treasure Island</a:t>
            </a:r>
            <a:endParaRPr lang="en-US" sz="12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448163" y="11668255"/>
            <a:ext cx="104165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</a:rPr>
              <a:t>Non-fiction Reading &amp; Writing</a:t>
            </a:r>
            <a:r>
              <a:rPr lang="en-GB" sz="1200" b="1" dirty="0">
                <a:effectLst/>
              </a:rPr>
              <a:t> (News and Media)</a:t>
            </a:r>
          </a:p>
          <a:p>
            <a:r>
              <a:rPr lang="en-GB" sz="1200" dirty="0"/>
              <a:t>Media articles</a:t>
            </a:r>
            <a:endParaRPr lang="en-US" sz="12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436310" y="11672434"/>
            <a:ext cx="16440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/>
              <a:t>Narrative writing</a:t>
            </a:r>
          </a:p>
          <a:p>
            <a:r>
              <a:rPr lang="en-US" sz="1400" b="1" dirty="0"/>
              <a:t>Myths &amp; Legends</a:t>
            </a:r>
          </a:p>
          <a:p>
            <a:r>
              <a:rPr lang="en-US" sz="1400" dirty="0"/>
              <a:t>The Odyssey by Homer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880455" y="11674168"/>
            <a:ext cx="16984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Writing for audience and purpose</a:t>
            </a:r>
          </a:p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Non-fiction articles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1E3C019-6C7D-F27B-A5A3-4E2D4DDEF636}"/>
              </a:ext>
            </a:extLst>
          </p:cNvPr>
          <p:cNvSpPr txBox="1"/>
          <p:nvPr/>
        </p:nvSpPr>
        <p:spPr>
          <a:xfrm>
            <a:off x="6488488" y="11704817"/>
            <a:ext cx="131550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Biography/Autobiography</a:t>
            </a:r>
          </a:p>
          <a:p>
            <a:endParaRPr lang="en-US" sz="14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7764674" y="11693075"/>
            <a:ext cx="177937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19</a:t>
            </a:r>
            <a:r>
              <a:rPr lang="en-GB" sz="1400" b="1" baseline="30000" dirty="0">
                <a:latin typeface="Times New Roman" panose="02020603050405020304" pitchFamily="18" charset="0"/>
              </a:rPr>
              <a:t>th</a:t>
            </a:r>
            <a:r>
              <a:rPr lang="en-GB" sz="1400" b="1" dirty="0">
                <a:latin typeface="Times New Roman" panose="02020603050405020304" pitchFamily="18" charset="0"/>
              </a:rPr>
              <a:t> Century reading and writing (gothic genre)</a:t>
            </a:r>
          </a:p>
          <a:p>
            <a:r>
              <a:rPr lang="en-GB" sz="1400" dirty="0">
                <a:effectLst/>
                <a:latin typeface="Times New Roman" panose="02020603050405020304" pitchFamily="18" charset="0"/>
              </a:rPr>
              <a:t>Frankenstein (play version)</a:t>
            </a:r>
            <a:endParaRPr lang="en-US" sz="1400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EE02D2-F2C2-C7FD-C1DE-6E5E60CBFB91}"/>
              </a:ext>
            </a:extLst>
          </p:cNvPr>
          <p:cNvSpPr txBox="1"/>
          <p:nvPr/>
        </p:nvSpPr>
        <p:spPr>
          <a:xfrm>
            <a:off x="7473350" y="9288948"/>
            <a:ext cx="13450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Dystopian/ </a:t>
            </a:r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cience Fiction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6479047" y="9248329"/>
            <a:ext cx="108686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Times New Roman" panose="02020603050405020304" pitchFamily="18" charset="0"/>
              </a:rPr>
              <a:t>A Moment in Time</a:t>
            </a:r>
          </a:p>
          <a:p>
            <a:r>
              <a:rPr lang="en-GB" sz="1400" dirty="0">
                <a:latin typeface="Times New Roman" panose="02020603050405020304" pitchFamily="18" charset="0"/>
              </a:rPr>
              <a:t>Call of the Titanic by Lindsay Galvin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5349621" y="9246595"/>
            <a:ext cx="1614043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</a:rPr>
              <a:t>   </a:t>
            </a:r>
            <a:r>
              <a:rPr lang="en-GB" sz="1400" b="1" dirty="0">
                <a:effectLst/>
                <a:latin typeface="Times New Roman" panose="02020603050405020304" pitchFamily="18" charset="0"/>
              </a:rPr>
              <a:t>Creative</a:t>
            </a:r>
          </a:p>
          <a:p>
            <a:r>
              <a:rPr lang="en-GB" sz="1400" b="1" dirty="0">
                <a:effectLst/>
                <a:latin typeface="Times New Roman" panose="02020603050405020304" pitchFamily="18" charset="0"/>
              </a:rPr>
              <a:t> Writing</a:t>
            </a:r>
          </a:p>
          <a:p>
            <a:r>
              <a:rPr lang="en-GB" sz="1400" dirty="0">
                <a:latin typeface="Times New Roman" panose="02020603050405020304" pitchFamily="18" charset="0"/>
              </a:rPr>
              <a:t>Modern texts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3944481" y="9267785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>
                <a:latin typeface="Times New Roman" panose="02020603050405020304" pitchFamily="18" charset="0"/>
                <a:ea typeface="Times New Roman" panose="02020603050405020304" pitchFamily="18" charset="0"/>
              </a:rPr>
              <a:t>Intro to</a:t>
            </a:r>
            <a:r>
              <a:rPr lang="en-GB" sz="140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400" b="1">
                <a:latin typeface="Times New Roman" panose="02020603050405020304" pitchFamily="18" charset="0"/>
                <a:ea typeface="Times New Roman" panose="02020603050405020304" pitchFamily="18" charset="0"/>
              </a:rPr>
              <a:t>Shakespeare</a:t>
            </a:r>
            <a:endParaRPr lang="en-GB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2858518" y="9288686"/>
            <a:ext cx="11976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Private Peaceful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75FAE75-11DA-FE29-BCF5-C80B40B8AADE}"/>
              </a:ext>
            </a:extLst>
          </p:cNvPr>
          <p:cNvSpPr txBox="1"/>
          <p:nvPr/>
        </p:nvSpPr>
        <p:spPr>
          <a:xfrm>
            <a:off x="1286583" y="9288686"/>
            <a:ext cx="17850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Famous Speeches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Persuasive writing</a:t>
            </a:r>
          </a:p>
          <a:p>
            <a:r>
              <a:rPr lang="en-GB" sz="1400" dirty="0">
                <a:effectLst/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Oracy/</a:t>
            </a:r>
          </a:p>
          <a:p>
            <a:r>
              <a:rPr lang="en-GB" sz="1400" dirty="0"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Spoken language </a:t>
            </a:r>
            <a:endParaRPr lang="en-GB" sz="1400" dirty="0">
              <a:effectLst/>
              <a:highlight>
                <a:srgbClr val="FF00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1292933" y="7227486"/>
            <a:ext cx="138209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Dare to Debate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Topical argument</a:t>
            </a:r>
          </a:p>
          <a:p>
            <a:r>
              <a:rPr lang="en-GB" sz="1400" dirty="0">
                <a:effectLst/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Oracy/spoken language 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540061" y="7204983"/>
            <a:ext cx="157054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en-GB" sz="1400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Century text</a:t>
            </a:r>
          </a:p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Christmas Carol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GCSE Literature text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4002075" y="7186435"/>
            <a:ext cx="160923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Gothic </a:t>
            </a:r>
          </a:p>
          <a:p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Literature</a:t>
            </a:r>
            <a:endParaRPr lang="en-GB" sz="1400" dirty="0">
              <a:effectLst/>
              <a:highlight>
                <a:srgbClr val="FF00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6648623" y="7235827"/>
            <a:ext cx="159602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Creative/narrative Writing</a:t>
            </a:r>
            <a:r>
              <a:rPr lang="en-GB" sz="1400" b="1" dirty="0">
                <a:effectLst/>
              </a:rPr>
              <a:t> </a:t>
            </a:r>
          </a:p>
          <a:p>
            <a:r>
              <a:rPr lang="en-GB" sz="1400" dirty="0"/>
              <a:t>Modern texts</a:t>
            </a:r>
            <a:endParaRPr lang="en-US" sz="1400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5429819" y="7186435"/>
            <a:ext cx="13159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World Literature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8219837" y="7266846"/>
            <a:ext cx="117904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20</a:t>
            </a:r>
            <a:r>
              <a:rPr lang="en-GB" sz="1400" b="1" baseline="30000" dirty="0">
                <a:latin typeface="Times New Roman" panose="02020603050405020304" pitchFamily="18" charset="0"/>
              </a:rPr>
              <a:t>th</a:t>
            </a:r>
            <a:r>
              <a:rPr lang="en-GB" sz="1400" b="1" dirty="0">
                <a:latin typeface="Times New Roman" panose="02020603050405020304" pitchFamily="18" charset="0"/>
              </a:rPr>
              <a:t> Century novel study</a:t>
            </a:r>
          </a:p>
          <a:p>
            <a:r>
              <a:rPr lang="en-GB" sz="1400" dirty="0">
                <a:latin typeface="Times New Roman" panose="02020603050405020304" pitchFamily="18" charset="0"/>
              </a:rPr>
              <a:t>Of Mice and Men or alternative </a:t>
            </a:r>
            <a:endParaRPr lang="en-US" sz="14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6789763" y="5089456"/>
            <a:ext cx="147077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en-GB" sz="1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-21</a:t>
            </a:r>
            <a:r>
              <a:rPr lang="en-GB" sz="1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Century Reading &amp; Writing Skills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5637631" y="5076492"/>
            <a:ext cx="140384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 to LP2: Writing Skills</a:t>
            </a:r>
          </a:p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Jekyll &amp; Hyde</a:t>
            </a:r>
          </a:p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GCSE Literature text </a:t>
            </a:r>
            <a:endParaRPr lang="en-GB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40C156AE-6AD2-99DE-4BAE-D11B4DF611DC}"/>
              </a:ext>
            </a:extLst>
          </p:cNvPr>
          <p:cNvSpPr txBox="1"/>
          <p:nvPr/>
        </p:nvSpPr>
        <p:spPr>
          <a:xfrm>
            <a:off x="4110604" y="5034368"/>
            <a:ext cx="159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Intro to LP2: Reading Skills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2923455" y="5012245"/>
            <a:ext cx="1239971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Intro to LP1: Writing Skills</a:t>
            </a:r>
          </a:p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Woman in Black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1669637" y="5055845"/>
            <a:ext cx="146895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Intro to LP1; Reading Skills</a:t>
            </a:r>
          </a:p>
          <a:p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1078683" y="2636480"/>
            <a:ext cx="122061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Language Paper 1&amp;2 revision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574516A-B7F1-4DAB-A815-ECCFB244277E}"/>
              </a:ext>
            </a:extLst>
          </p:cNvPr>
          <p:cNvSpPr txBox="1"/>
          <p:nvPr/>
        </p:nvSpPr>
        <p:spPr>
          <a:xfrm>
            <a:off x="2311293" y="2635062"/>
            <a:ext cx="147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Mock exams &amp; self-reflection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8601076" y="1211464"/>
            <a:ext cx="18601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GCSE Examinations</a:t>
            </a:r>
            <a:r>
              <a:rPr lang="en-GB" sz="2000" b="1" dirty="0">
                <a:solidFill>
                  <a:srgbClr val="FF0000"/>
                </a:solidFill>
                <a:effectLst/>
              </a:rPr>
              <a:t>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30011" y="304800"/>
            <a:ext cx="5231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English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627996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09620" y="1072594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170905" y="832492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88010" y="6204497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4D4C7B-1D6B-135D-695A-51F3CEAF31B2}"/>
              </a:ext>
            </a:extLst>
          </p:cNvPr>
          <p:cNvSpPr txBox="1"/>
          <p:nvPr/>
        </p:nvSpPr>
        <p:spPr>
          <a:xfrm>
            <a:off x="8134933" y="5147192"/>
            <a:ext cx="17585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Mock Exam Revision</a:t>
            </a:r>
          </a:p>
          <a:p>
            <a:r>
              <a:rPr lang="en-GB" sz="1400" dirty="0">
                <a:highlight>
                  <a:srgbClr val="FF00FF"/>
                </a:highlight>
              </a:rPr>
              <a:t>GCSE Spoken language assessments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634C57-F141-190F-F263-B26E16C9CEB9}"/>
              </a:ext>
            </a:extLst>
          </p:cNvPr>
          <p:cNvSpPr txBox="1"/>
          <p:nvPr/>
        </p:nvSpPr>
        <p:spPr>
          <a:xfrm>
            <a:off x="3781293" y="2628784"/>
            <a:ext cx="17679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Language Paper 1 &amp; 2</a:t>
            </a:r>
          </a:p>
          <a:p>
            <a:r>
              <a:rPr lang="en-GB" sz="1400" dirty="0"/>
              <a:t>Reading &amp; Writing</a:t>
            </a:r>
          </a:p>
          <a:p>
            <a:endParaRPr lang="en-GB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36AAA5-B011-B3C1-5854-1CD54C490EF6}"/>
              </a:ext>
            </a:extLst>
          </p:cNvPr>
          <p:cNvSpPr txBox="1"/>
          <p:nvPr/>
        </p:nvSpPr>
        <p:spPr>
          <a:xfrm>
            <a:off x="6620159" y="2638697"/>
            <a:ext cx="151477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Language paper 2</a:t>
            </a:r>
          </a:p>
          <a:p>
            <a:r>
              <a:rPr lang="en-GB" sz="1400" dirty="0"/>
              <a:t>Reading &amp; Writing</a:t>
            </a:r>
          </a:p>
          <a:p>
            <a:endParaRPr lang="en-GB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2CB58F-B52C-1670-07F7-167322E1B8C0}"/>
              </a:ext>
            </a:extLst>
          </p:cNvPr>
          <p:cNvSpPr txBox="1"/>
          <p:nvPr/>
        </p:nvSpPr>
        <p:spPr>
          <a:xfrm>
            <a:off x="8067148" y="2673894"/>
            <a:ext cx="1067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GCSE Exams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F3B997-0E3F-53A7-DF12-C1128A808E34}"/>
              </a:ext>
            </a:extLst>
          </p:cNvPr>
          <p:cNvSpPr txBox="1"/>
          <p:nvPr/>
        </p:nvSpPr>
        <p:spPr>
          <a:xfrm rot="10800000" flipV="1">
            <a:off x="5462214" y="2683119"/>
            <a:ext cx="12292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Mock exams &amp;self-reflections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6EC2C2-70C1-2DDE-599A-6F2A5EA17D55}"/>
              </a:ext>
            </a:extLst>
          </p:cNvPr>
          <p:cNvSpPr txBox="1"/>
          <p:nvPr/>
        </p:nvSpPr>
        <p:spPr>
          <a:xfrm>
            <a:off x="1136391" y="14153461"/>
            <a:ext cx="130134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Dialogue in narrative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(Varmints by Marc </a:t>
            </a:r>
            <a:r>
              <a:rPr lang="en-GB" sz="11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Craste</a:t>
            </a:r>
            <a:endParaRPr lang="en-GB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F5EBE8-9F57-BA8D-90FA-E80DBB79DAD2}"/>
              </a:ext>
            </a:extLst>
          </p:cNvPr>
          <p:cNvSpPr txBox="1"/>
          <p:nvPr/>
        </p:nvSpPr>
        <p:spPr>
          <a:xfrm>
            <a:off x="7973449" y="14117419"/>
            <a:ext cx="1037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KS2 SATS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8375A491194740B82EEA3DA2F7E958" ma:contentTypeVersion="12" ma:contentTypeDescription="Create a new document." ma:contentTypeScope="" ma:versionID="50798e0f2ea1de397e87acb67c955dfb">
  <xsd:schema xmlns:xsd="http://www.w3.org/2001/XMLSchema" xmlns:xs="http://www.w3.org/2001/XMLSchema" xmlns:p="http://schemas.microsoft.com/office/2006/metadata/properties" xmlns:ns3="5e4cb7a2-3c5b-4cf4-bb8b-4d2df34f6439" targetNamespace="http://schemas.microsoft.com/office/2006/metadata/properties" ma:root="true" ma:fieldsID="c7958c32828bbe32e674f8349611805b" ns3:_="">
    <xsd:import namespace="5e4cb7a2-3c5b-4cf4-bb8b-4d2df34f643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4cb7a2-3c5b-4cf4-bb8b-4d2df34f64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4cb7a2-3c5b-4cf4-bb8b-4d2df34f6439" xsi:nil="true"/>
  </documentManagement>
</p:properties>
</file>

<file path=customXml/itemProps1.xml><?xml version="1.0" encoding="utf-8"?>
<ds:datastoreItem xmlns:ds="http://schemas.openxmlformats.org/officeDocument/2006/customXml" ds:itemID="{CD8461EB-B374-4914-B3FC-F4F7832A9F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4cb7a2-3c5b-4cf4-bb8b-4d2df34f64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40ED3C-3AEF-41AF-98AC-1E03FFCE0B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0A7E07-15E7-4908-A609-8E0BEEF8EDBB}">
  <ds:schemaRefs>
    <ds:schemaRef ds:uri="http://purl.org/dc/terms/"/>
    <ds:schemaRef ds:uri="http://www.w3.org/XML/1998/namespace"/>
    <ds:schemaRef ds:uri="http://purl.org/dc/dcmitype/"/>
    <ds:schemaRef ds:uri="5e4cb7a2-3c5b-4cf4-bb8b-4d2df34f64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14765</TotalTime>
  <Words>284</Words>
  <Application>Microsoft Office PowerPoint</Application>
  <PresentationFormat>Custom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Chris Komodromos</cp:lastModifiedBy>
  <cp:revision>21</cp:revision>
  <dcterms:created xsi:type="dcterms:W3CDTF">2020-04-29T13:07:49Z</dcterms:created>
  <dcterms:modified xsi:type="dcterms:W3CDTF">2025-10-01T11:24:46Z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0x0101009D8375A491194740B82EEA3DA2F7E958</vt:lpwstr>
  </property>
</Properties>
</file>