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6" r:id="rId3"/>
    <p:sldId id="258" r:id="rId4"/>
    <p:sldId id="261" r:id="rId5"/>
    <p:sldId id="260" r:id="rId6"/>
    <p:sldId id="259" r:id="rId7"/>
    <p:sldId id="274" r:id="rId8"/>
    <p:sldId id="262" r:id="rId9"/>
    <p:sldId id="263" r:id="rId10"/>
    <p:sldId id="264" r:id="rId11"/>
    <p:sldId id="265" r:id="rId12"/>
    <p:sldId id="273" r:id="rId13"/>
    <p:sldId id="268" r:id="rId14"/>
    <p:sldId id="269" r:id="rId15"/>
    <p:sldId id="276" r:id="rId16"/>
    <p:sldId id="277" r:id="rId17"/>
    <p:sldId id="267" r:id="rId18"/>
    <p:sldId id="270" r:id="rId19"/>
    <p:sldId id="271"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00" autoAdjust="0"/>
    <p:restoredTop sz="94660"/>
  </p:normalViewPr>
  <p:slideViewPr>
    <p:cSldViewPr snapToGrid="0">
      <p:cViewPr varScale="1">
        <p:scale>
          <a:sx n="114" d="100"/>
          <a:sy n="114" d="100"/>
        </p:scale>
        <p:origin x="42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110EF-44A4-4C15-943B-B3D4C4A1A0F9}"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GB"/>
        </a:p>
      </dgm:t>
    </dgm:pt>
    <dgm:pt modelId="{1F4FAE7F-9F28-4739-86F7-CA472AC3CA6D}">
      <dgm:prSet phldrT="[Text]"/>
      <dgm:spPr/>
      <dgm:t>
        <a:bodyPr/>
        <a:lstStyle/>
        <a:p>
          <a:r>
            <a:rPr lang="en-GB" dirty="0"/>
            <a:t>Opportunities for extra visits with parents to the new placements </a:t>
          </a:r>
        </a:p>
      </dgm:t>
    </dgm:pt>
    <dgm:pt modelId="{30B3EB5B-2DF8-4149-8941-7FDD68E466AF}" type="parTrans" cxnId="{324F766E-BAEF-4479-B912-00B323AE4906}">
      <dgm:prSet/>
      <dgm:spPr/>
      <dgm:t>
        <a:bodyPr/>
        <a:lstStyle/>
        <a:p>
          <a:endParaRPr lang="en-GB"/>
        </a:p>
      </dgm:t>
    </dgm:pt>
    <dgm:pt modelId="{A5495101-FD39-41BE-A1D9-F4F0D220FE5C}" type="sibTrans" cxnId="{324F766E-BAEF-4479-B912-00B323AE4906}">
      <dgm:prSet/>
      <dgm:spPr/>
      <dgm:t>
        <a:bodyPr/>
        <a:lstStyle/>
        <a:p>
          <a:endParaRPr lang="en-GB"/>
        </a:p>
      </dgm:t>
    </dgm:pt>
    <dgm:pt modelId="{84404BBB-D310-4F3B-88D8-9CDB511C75ED}">
      <dgm:prSet phldrT="[Text]"/>
      <dgm:spPr/>
      <dgm:t>
        <a:bodyPr/>
        <a:lstStyle/>
        <a:p>
          <a:r>
            <a:rPr lang="en-GB" dirty="0"/>
            <a:t>Transition meeting to share information gathered from all professionals involved </a:t>
          </a:r>
        </a:p>
      </dgm:t>
    </dgm:pt>
    <dgm:pt modelId="{689310ED-02D1-48B5-97A3-F25FD77354E0}" type="parTrans" cxnId="{1F74D3A9-A891-42BA-B207-C60A3738BA27}">
      <dgm:prSet/>
      <dgm:spPr/>
      <dgm:t>
        <a:bodyPr/>
        <a:lstStyle/>
        <a:p>
          <a:endParaRPr lang="en-GB"/>
        </a:p>
      </dgm:t>
    </dgm:pt>
    <dgm:pt modelId="{BFB7DBAA-1B9D-4B8B-A495-AC78D25E283B}" type="sibTrans" cxnId="{1F74D3A9-A891-42BA-B207-C60A3738BA27}">
      <dgm:prSet/>
      <dgm:spPr/>
      <dgm:t>
        <a:bodyPr/>
        <a:lstStyle/>
        <a:p>
          <a:endParaRPr lang="en-GB"/>
        </a:p>
      </dgm:t>
    </dgm:pt>
    <dgm:pt modelId="{243CD2BA-C114-430C-B648-0492F07F84E6}">
      <dgm:prSet phldrT="[Text]"/>
      <dgm:spPr/>
      <dgm:t>
        <a:bodyPr/>
        <a:lstStyle/>
        <a:p>
          <a:r>
            <a:rPr lang="en-GB" dirty="0" err="1"/>
            <a:t>SENDCo</a:t>
          </a:r>
          <a:r>
            <a:rPr lang="en-GB" dirty="0"/>
            <a:t> meetings to share current practice and support </a:t>
          </a:r>
        </a:p>
      </dgm:t>
    </dgm:pt>
    <dgm:pt modelId="{C0432443-E8D7-4E6F-A105-59F79893A3CC}" type="parTrans" cxnId="{25A0E478-9715-4BE2-9D7A-BB3C924B818A}">
      <dgm:prSet/>
      <dgm:spPr/>
      <dgm:t>
        <a:bodyPr/>
        <a:lstStyle/>
        <a:p>
          <a:endParaRPr lang="en-GB"/>
        </a:p>
      </dgm:t>
    </dgm:pt>
    <dgm:pt modelId="{115543DE-AD35-4C3B-8D88-A42CF50EFF00}" type="sibTrans" cxnId="{25A0E478-9715-4BE2-9D7A-BB3C924B818A}">
      <dgm:prSet/>
      <dgm:spPr/>
      <dgm:t>
        <a:bodyPr/>
        <a:lstStyle/>
        <a:p>
          <a:endParaRPr lang="en-GB"/>
        </a:p>
      </dgm:t>
    </dgm:pt>
    <dgm:pt modelId="{F8DB60B3-BD34-4BCD-A302-FB169524DC9E}" type="pres">
      <dgm:prSet presAssocID="{DEC110EF-44A4-4C15-943B-B3D4C4A1A0F9}" presName="rootnode" presStyleCnt="0">
        <dgm:presLayoutVars>
          <dgm:chMax/>
          <dgm:chPref/>
          <dgm:dir/>
          <dgm:animLvl val="lvl"/>
        </dgm:presLayoutVars>
      </dgm:prSet>
      <dgm:spPr/>
    </dgm:pt>
    <dgm:pt modelId="{020206DD-5A5E-4F8E-AA64-A8908881E763}" type="pres">
      <dgm:prSet presAssocID="{1F4FAE7F-9F28-4739-86F7-CA472AC3CA6D}" presName="composite" presStyleCnt="0"/>
      <dgm:spPr/>
    </dgm:pt>
    <dgm:pt modelId="{730124E4-1AF4-49D4-93EB-8DE1E2FE29A6}" type="pres">
      <dgm:prSet presAssocID="{1F4FAE7F-9F28-4739-86F7-CA472AC3CA6D}" presName="LShape" presStyleLbl="alignNode1" presStyleIdx="0" presStyleCnt="5" custLinFactNeighborX="-4768" custLinFactNeighborY="-18171"/>
      <dgm:spPr/>
    </dgm:pt>
    <dgm:pt modelId="{6649373B-D3C1-4949-AAF0-9C87157E93C9}" type="pres">
      <dgm:prSet presAssocID="{1F4FAE7F-9F28-4739-86F7-CA472AC3CA6D}" presName="ParentText" presStyleLbl="revTx" presStyleIdx="0" presStyleCnt="3" custLinFactNeighborX="-5261" custLinFactNeighborY="-11883">
        <dgm:presLayoutVars>
          <dgm:chMax val="0"/>
          <dgm:chPref val="0"/>
          <dgm:bulletEnabled val="1"/>
        </dgm:presLayoutVars>
      </dgm:prSet>
      <dgm:spPr/>
    </dgm:pt>
    <dgm:pt modelId="{F60C1D3B-9985-437D-AACE-D4F67BD7EE5E}" type="pres">
      <dgm:prSet presAssocID="{1F4FAE7F-9F28-4739-86F7-CA472AC3CA6D}" presName="Triangle" presStyleLbl="alignNode1" presStyleIdx="1" presStyleCnt="5" custLinFactNeighborX="-40946" custLinFactNeighborY="-34392"/>
      <dgm:spPr/>
    </dgm:pt>
    <dgm:pt modelId="{286DFAF9-E440-48D9-9396-D6D6FF590788}" type="pres">
      <dgm:prSet presAssocID="{A5495101-FD39-41BE-A1D9-F4F0D220FE5C}" presName="sibTrans" presStyleCnt="0"/>
      <dgm:spPr/>
    </dgm:pt>
    <dgm:pt modelId="{2BE7D7A6-5FF5-44A7-B6DB-AD01EAF66D1C}" type="pres">
      <dgm:prSet presAssocID="{A5495101-FD39-41BE-A1D9-F4F0D220FE5C}" presName="space" presStyleCnt="0"/>
      <dgm:spPr/>
    </dgm:pt>
    <dgm:pt modelId="{A6976FA5-09D7-4D86-A363-9A5F38E7E7EE}" type="pres">
      <dgm:prSet presAssocID="{84404BBB-D310-4F3B-88D8-9CDB511C75ED}" presName="composite" presStyleCnt="0"/>
      <dgm:spPr/>
    </dgm:pt>
    <dgm:pt modelId="{BFABD01D-696B-41C4-A608-DABC938E8632}" type="pres">
      <dgm:prSet presAssocID="{84404BBB-D310-4F3B-88D8-9CDB511C75ED}" presName="LShape" presStyleLbl="alignNode1" presStyleIdx="2" presStyleCnt="5" custLinFactNeighborX="-9438" custLinFactNeighborY="-50575"/>
      <dgm:spPr/>
    </dgm:pt>
    <dgm:pt modelId="{EA5DA2AA-5E1E-4A85-83F5-E97BA3A2B95A}" type="pres">
      <dgm:prSet presAssocID="{84404BBB-D310-4F3B-88D8-9CDB511C75ED}" presName="ParentText" presStyleLbl="revTx" presStyleIdx="1" presStyleCnt="3" custLinFactNeighborX="-5701" custLinFactNeighborY="-33121">
        <dgm:presLayoutVars>
          <dgm:chMax val="0"/>
          <dgm:chPref val="0"/>
          <dgm:bulletEnabled val="1"/>
        </dgm:presLayoutVars>
      </dgm:prSet>
      <dgm:spPr/>
    </dgm:pt>
    <dgm:pt modelId="{366E0BC8-3ACE-4790-8E92-020455AEE6D5}" type="pres">
      <dgm:prSet presAssocID="{84404BBB-D310-4F3B-88D8-9CDB511C75ED}" presName="Triangle" presStyleLbl="alignNode1" presStyleIdx="3" presStyleCnt="5" custLinFactY="-30776" custLinFactNeighborX="-54284" custLinFactNeighborY="-100000"/>
      <dgm:spPr/>
    </dgm:pt>
    <dgm:pt modelId="{4DF6BB23-94F6-4766-B8B4-D1ED5EE14B1A}" type="pres">
      <dgm:prSet presAssocID="{BFB7DBAA-1B9D-4B8B-A495-AC78D25E283B}" presName="sibTrans" presStyleCnt="0"/>
      <dgm:spPr/>
    </dgm:pt>
    <dgm:pt modelId="{296ABD20-AD0B-4345-B8E0-D87A951FBCB9}" type="pres">
      <dgm:prSet presAssocID="{BFB7DBAA-1B9D-4B8B-A495-AC78D25E283B}" presName="space" presStyleCnt="0"/>
      <dgm:spPr/>
    </dgm:pt>
    <dgm:pt modelId="{3144333A-A696-40C3-9B14-B423BFD7D121}" type="pres">
      <dgm:prSet presAssocID="{243CD2BA-C114-430C-B648-0492F07F84E6}" presName="composite" presStyleCnt="0"/>
      <dgm:spPr/>
    </dgm:pt>
    <dgm:pt modelId="{BD7C986D-9FFF-424C-AC1C-DD57DE26E312}" type="pres">
      <dgm:prSet presAssocID="{243CD2BA-C114-430C-B648-0492F07F84E6}" presName="LShape" presStyleLbl="alignNode1" presStyleIdx="4" presStyleCnt="5" custLinFactNeighborX="-15468" custLinFactNeighborY="-51443"/>
      <dgm:spPr/>
    </dgm:pt>
    <dgm:pt modelId="{F93A92A4-0353-40A9-85C1-790EA9945574}" type="pres">
      <dgm:prSet presAssocID="{243CD2BA-C114-430C-B648-0492F07F84E6}" presName="ParentText" presStyleLbl="revTx" presStyleIdx="2" presStyleCnt="3" custScaleY="104070" custLinFactNeighborX="-12429" custLinFactNeighborY="-27544">
        <dgm:presLayoutVars>
          <dgm:chMax val="0"/>
          <dgm:chPref val="0"/>
          <dgm:bulletEnabled val="1"/>
        </dgm:presLayoutVars>
      </dgm:prSet>
      <dgm:spPr/>
    </dgm:pt>
  </dgm:ptLst>
  <dgm:cxnLst>
    <dgm:cxn modelId="{2F5B2F19-55F9-4B6E-AB6C-34CB8FBA93DC}" type="presOf" srcId="{243CD2BA-C114-430C-B648-0492F07F84E6}" destId="{F93A92A4-0353-40A9-85C1-790EA9945574}" srcOrd="0" destOrd="0" presId="urn:microsoft.com/office/officeart/2009/3/layout/StepUpProcess"/>
    <dgm:cxn modelId="{22202820-DB53-4839-92DB-63EEAE729E25}" type="presOf" srcId="{1F4FAE7F-9F28-4739-86F7-CA472AC3CA6D}" destId="{6649373B-D3C1-4949-AAF0-9C87157E93C9}" srcOrd="0" destOrd="0" presId="urn:microsoft.com/office/officeart/2009/3/layout/StepUpProcess"/>
    <dgm:cxn modelId="{9FB16049-A692-4733-B0A7-5852AEBA82E9}" type="presOf" srcId="{DEC110EF-44A4-4C15-943B-B3D4C4A1A0F9}" destId="{F8DB60B3-BD34-4BCD-A302-FB169524DC9E}" srcOrd="0" destOrd="0" presId="urn:microsoft.com/office/officeart/2009/3/layout/StepUpProcess"/>
    <dgm:cxn modelId="{324F766E-BAEF-4479-B912-00B323AE4906}" srcId="{DEC110EF-44A4-4C15-943B-B3D4C4A1A0F9}" destId="{1F4FAE7F-9F28-4739-86F7-CA472AC3CA6D}" srcOrd="0" destOrd="0" parTransId="{30B3EB5B-2DF8-4149-8941-7FDD68E466AF}" sibTransId="{A5495101-FD39-41BE-A1D9-F4F0D220FE5C}"/>
    <dgm:cxn modelId="{25A0E478-9715-4BE2-9D7A-BB3C924B818A}" srcId="{DEC110EF-44A4-4C15-943B-B3D4C4A1A0F9}" destId="{243CD2BA-C114-430C-B648-0492F07F84E6}" srcOrd="2" destOrd="0" parTransId="{C0432443-E8D7-4E6F-A105-59F79893A3CC}" sibTransId="{115543DE-AD35-4C3B-8D88-A42CF50EFF00}"/>
    <dgm:cxn modelId="{CB454784-FDD0-446F-89A6-B645F094B033}" type="presOf" srcId="{84404BBB-D310-4F3B-88D8-9CDB511C75ED}" destId="{EA5DA2AA-5E1E-4A85-83F5-E97BA3A2B95A}" srcOrd="0" destOrd="0" presId="urn:microsoft.com/office/officeart/2009/3/layout/StepUpProcess"/>
    <dgm:cxn modelId="{1F74D3A9-A891-42BA-B207-C60A3738BA27}" srcId="{DEC110EF-44A4-4C15-943B-B3D4C4A1A0F9}" destId="{84404BBB-D310-4F3B-88D8-9CDB511C75ED}" srcOrd="1" destOrd="0" parTransId="{689310ED-02D1-48B5-97A3-F25FD77354E0}" sibTransId="{BFB7DBAA-1B9D-4B8B-A495-AC78D25E283B}"/>
    <dgm:cxn modelId="{E81A1CE8-AF4D-4D79-AFA5-CB1031AC5764}" type="presParOf" srcId="{F8DB60B3-BD34-4BCD-A302-FB169524DC9E}" destId="{020206DD-5A5E-4F8E-AA64-A8908881E763}" srcOrd="0" destOrd="0" presId="urn:microsoft.com/office/officeart/2009/3/layout/StepUpProcess"/>
    <dgm:cxn modelId="{D0602710-DB8A-445E-B70F-F96E7B13AC0B}" type="presParOf" srcId="{020206DD-5A5E-4F8E-AA64-A8908881E763}" destId="{730124E4-1AF4-49D4-93EB-8DE1E2FE29A6}" srcOrd="0" destOrd="0" presId="urn:microsoft.com/office/officeart/2009/3/layout/StepUpProcess"/>
    <dgm:cxn modelId="{49B14456-D660-45A1-8122-1290C2C91924}" type="presParOf" srcId="{020206DD-5A5E-4F8E-AA64-A8908881E763}" destId="{6649373B-D3C1-4949-AAF0-9C87157E93C9}" srcOrd="1" destOrd="0" presId="urn:microsoft.com/office/officeart/2009/3/layout/StepUpProcess"/>
    <dgm:cxn modelId="{6C252650-5655-42CE-9993-69241361B023}" type="presParOf" srcId="{020206DD-5A5E-4F8E-AA64-A8908881E763}" destId="{F60C1D3B-9985-437D-AACE-D4F67BD7EE5E}" srcOrd="2" destOrd="0" presId="urn:microsoft.com/office/officeart/2009/3/layout/StepUpProcess"/>
    <dgm:cxn modelId="{587E96DF-C96A-4D68-B8BB-B2EBF3ECF416}" type="presParOf" srcId="{F8DB60B3-BD34-4BCD-A302-FB169524DC9E}" destId="{286DFAF9-E440-48D9-9396-D6D6FF590788}" srcOrd="1" destOrd="0" presId="urn:microsoft.com/office/officeart/2009/3/layout/StepUpProcess"/>
    <dgm:cxn modelId="{1EE3477A-6D62-4AC3-A5CE-EEC44EE2C787}" type="presParOf" srcId="{286DFAF9-E440-48D9-9396-D6D6FF590788}" destId="{2BE7D7A6-5FF5-44A7-B6DB-AD01EAF66D1C}" srcOrd="0" destOrd="0" presId="urn:microsoft.com/office/officeart/2009/3/layout/StepUpProcess"/>
    <dgm:cxn modelId="{CA41F7F3-659C-4BAE-847E-2541D111AF0C}" type="presParOf" srcId="{F8DB60B3-BD34-4BCD-A302-FB169524DC9E}" destId="{A6976FA5-09D7-4D86-A363-9A5F38E7E7EE}" srcOrd="2" destOrd="0" presId="urn:microsoft.com/office/officeart/2009/3/layout/StepUpProcess"/>
    <dgm:cxn modelId="{08367229-4ACD-4A15-B393-901F657D83F1}" type="presParOf" srcId="{A6976FA5-09D7-4D86-A363-9A5F38E7E7EE}" destId="{BFABD01D-696B-41C4-A608-DABC938E8632}" srcOrd="0" destOrd="0" presId="urn:microsoft.com/office/officeart/2009/3/layout/StepUpProcess"/>
    <dgm:cxn modelId="{98DAA176-0D18-457A-B53B-A3FCEE8EA374}" type="presParOf" srcId="{A6976FA5-09D7-4D86-A363-9A5F38E7E7EE}" destId="{EA5DA2AA-5E1E-4A85-83F5-E97BA3A2B95A}" srcOrd="1" destOrd="0" presId="urn:microsoft.com/office/officeart/2009/3/layout/StepUpProcess"/>
    <dgm:cxn modelId="{CC973D18-253A-460C-A604-BA7DB336997B}" type="presParOf" srcId="{A6976FA5-09D7-4D86-A363-9A5F38E7E7EE}" destId="{366E0BC8-3ACE-4790-8E92-020455AEE6D5}" srcOrd="2" destOrd="0" presId="urn:microsoft.com/office/officeart/2009/3/layout/StepUpProcess"/>
    <dgm:cxn modelId="{443D8DF4-3D3C-479B-A50D-BF85B9326395}" type="presParOf" srcId="{F8DB60B3-BD34-4BCD-A302-FB169524DC9E}" destId="{4DF6BB23-94F6-4766-B8B4-D1ED5EE14B1A}" srcOrd="3" destOrd="0" presId="urn:microsoft.com/office/officeart/2009/3/layout/StepUpProcess"/>
    <dgm:cxn modelId="{05339D0B-F0CF-4B05-93AC-19E9D9839C91}" type="presParOf" srcId="{4DF6BB23-94F6-4766-B8B4-D1ED5EE14B1A}" destId="{296ABD20-AD0B-4345-B8E0-D87A951FBCB9}" srcOrd="0" destOrd="0" presId="urn:microsoft.com/office/officeart/2009/3/layout/StepUpProcess"/>
    <dgm:cxn modelId="{5CE12338-0AB1-439C-964A-CA4AD3BD5E85}" type="presParOf" srcId="{F8DB60B3-BD34-4BCD-A302-FB169524DC9E}" destId="{3144333A-A696-40C3-9B14-B423BFD7D121}" srcOrd="4" destOrd="0" presId="urn:microsoft.com/office/officeart/2009/3/layout/StepUpProcess"/>
    <dgm:cxn modelId="{BF6746B0-8B8B-445E-99B9-99BE7D2B1CCF}" type="presParOf" srcId="{3144333A-A696-40C3-9B14-B423BFD7D121}" destId="{BD7C986D-9FFF-424C-AC1C-DD57DE26E312}" srcOrd="0" destOrd="0" presId="urn:microsoft.com/office/officeart/2009/3/layout/StepUpProcess"/>
    <dgm:cxn modelId="{5BA68FB6-140E-4EF9-8673-9941DB4C9D30}" type="presParOf" srcId="{3144333A-A696-40C3-9B14-B423BFD7D121}" destId="{F93A92A4-0353-40A9-85C1-790EA9945574}"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B16A1A-388C-49B3-AEB6-B3C11D5EC904}" type="doc">
      <dgm:prSet loTypeId="urn:microsoft.com/office/officeart/2011/layout/HexagonRadial" loCatId="cycle" qsTypeId="urn:microsoft.com/office/officeart/2005/8/quickstyle/simple1" qsCatId="simple" csTypeId="urn:microsoft.com/office/officeart/2005/8/colors/colorful3" csCatId="colorful" phldr="1"/>
      <dgm:spPr/>
      <dgm:t>
        <a:bodyPr/>
        <a:lstStyle/>
        <a:p>
          <a:endParaRPr lang="en-GB"/>
        </a:p>
      </dgm:t>
    </dgm:pt>
    <dgm:pt modelId="{1390731E-A379-449F-9046-7A9FC931C03B}">
      <dgm:prSet phldrT="[Text]"/>
      <dgm:spPr/>
      <dgm:t>
        <a:bodyPr/>
        <a:lstStyle/>
        <a:p>
          <a:r>
            <a:rPr lang="en-GB" dirty="0"/>
            <a:t>How do we know your child is doing well?</a:t>
          </a:r>
        </a:p>
      </dgm:t>
    </dgm:pt>
    <dgm:pt modelId="{4167EE0A-25D2-4F64-B29E-A784501BB2CE}" type="parTrans" cxnId="{A4882062-E8BE-4492-B0C3-34DC9858FA66}">
      <dgm:prSet/>
      <dgm:spPr/>
      <dgm:t>
        <a:bodyPr/>
        <a:lstStyle/>
        <a:p>
          <a:endParaRPr lang="en-GB"/>
        </a:p>
      </dgm:t>
    </dgm:pt>
    <dgm:pt modelId="{0802CE2E-B678-46F1-BBD5-E9E7BE619E2E}" type="sibTrans" cxnId="{A4882062-E8BE-4492-B0C3-34DC9858FA66}">
      <dgm:prSet/>
      <dgm:spPr/>
      <dgm:t>
        <a:bodyPr/>
        <a:lstStyle/>
        <a:p>
          <a:endParaRPr lang="en-GB"/>
        </a:p>
      </dgm:t>
    </dgm:pt>
    <dgm:pt modelId="{A6FCBE4C-7875-4D83-B1A5-0CB571CF3F03}">
      <dgm:prSet phldrT="[Text]"/>
      <dgm:spPr/>
      <dgm:t>
        <a:bodyPr/>
        <a:lstStyle/>
        <a:p>
          <a:r>
            <a:rPr lang="en-GB" dirty="0"/>
            <a:t>The performance management cycle, including learning walks, book scrutiny and provision mapping. </a:t>
          </a:r>
        </a:p>
      </dgm:t>
    </dgm:pt>
    <dgm:pt modelId="{0DE02A79-2232-4322-9247-C6FF37EAD531}" type="parTrans" cxnId="{CC4D7CF0-AA1D-40A4-ACF4-E8C38A414D1E}">
      <dgm:prSet/>
      <dgm:spPr/>
      <dgm:t>
        <a:bodyPr/>
        <a:lstStyle/>
        <a:p>
          <a:endParaRPr lang="en-GB"/>
        </a:p>
      </dgm:t>
    </dgm:pt>
    <dgm:pt modelId="{4BD57EE9-E6B3-464D-8E2C-8E4C3AF9B8D0}" type="sibTrans" cxnId="{CC4D7CF0-AA1D-40A4-ACF4-E8C38A414D1E}">
      <dgm:prSet/>
      <dgm:spPr/>
      <dgm:t>
        <a:bodyPr/>
        <a:lstStyle/>
        <a:p>
          <a:endParaRPr lang="en-GB"/>
        </a:p>
      </dgm:t>
    </dgm:pt>
    <dgm:pt modelId="{0F5E3EED-7258-4C60-9719-9A6A60B34250}">
      <dgm:prSet phldrT="[Text]"/>
      <dgm:spPr/>
      <dgm:t>
        <a:bodyPr/>
        <a:lstStyle/>
        <a:p>
          <a:r>
            <a:rPr lang="en-GB" dirty="0"/>
            <a:t>Monitoring and impact of interventions, including analysis</a:t>
          </a:r>
        </a:p>
      </dgm:t>
    </dgm:pt>
    <dgm:pt modelId="{6FD3F9DF-3FBF-4096-81B4-71728FC1C36A}" type="parTrans" cxnId="{CE2B9561-7161-4310-BAFF-D53FE7ED1D17}">
      <dgm:prSet/>
      <dgm:spPr/>
      <dgm:t>
        <a:bodyPr/>
        <a:lstStyle/>
        <a:p>
          <a:endParaRPr lang="en-GB"/>
        </a:p>
      </dgm:t>
    </dgm:pt>
    <dgm:pt modelId="{08438ACA-1EE2-437D-A2E0-7A6E8DC4D065}" type="sibTrans" cxnId="{CE2B9561-7161-4310-BAFF-D53FE7ED1D17}">
      <dgm:prSet/>
      <dgm:spPr/>
      <dgm:t>
        <a:bodyPr/>
        <a:lstStyle/>
        <a:p>
          <a:endParaRPr lang="en-GB"/>
        </a:p>
      </dgm:t>
    </dgm:pt>
    <dgm:pt modelId="{2D59D1C5-1A31-4D1A-88BF-8446C2C99DF2}">
      <dgm:prSet phldrT="[Text]"/>
      <dgm:spPr/>
      <dgm:t>
        <a:bodyPr/>
        <a:lstStyle/>
        <a:p>
          <a:r>
            <a:rPr lang="en-GB" dirty="0"/>
            <a:t>Pupil Interviews</a:t>
          </a:r>
        </a:p>
      </dgm:t>
    </dgm:pt>
    <dgm:pt modelId="{2E651C76-CC24-4586-9DCE-D42B4F8839DC}" type="parTrans" cxnId="{466E8EA5-F239-43DB-A454-65D473FBB182}">
      <dgm:prSet/>
      <dgm:spPr/>
      <dgm:t>
        <a:bodyPr/>
        <a:lstStyle/>
        <a:p>
          <a:endParaRPr lang="en-GB"/>
        </a:p>
      </dgm:t>
    </dgm:pt>
    <dgm:pt modelId="{E238319E-DEC3-4351-A4C8-E9B507493EB5}" type="sibTrans" cxnId="{466E8EA5-F239-43DB-A454-65D473FBB182}">
      <dgm:prSet/>
      <dgm:spPr/>
      <dgm:t>
        <a:bodyPr/>
        <a:lstStyle/>
        <a:p>
          <a:endParaRPr lang="en-GB"/>
        </a:p>
      </dgm:t>
    </dgm:pt>
    <dgm:pt modelId="{2CE9882C-C9F1-4C8E-B8DE-F1058FC18683}">
      <dgm:prSet phldrT="[Text]"/>
      <dgm:spPr/>
      <dgm:t>
        <a:bodyPr/>
        <a:lstStyle/>
        <a:p>
          <a:r>
            <a:rPr lang="en-GB" dirty="0"/>
            <a:t>Comparison with local and national data.</a:t>
          </a:r>
        </a:p>
      </dgm:t>
    </dgm:pt>
    <dgm:pt modelId="{C39F69B4-FE18-47AF-9A8F-8D7A24F20E4B}" type="parTrans" cxnId="{653D96C7-7BF6-4136-B779-B18BEB8525AE}">
      <dgm:prSet/>
      <dgm:spPr/>
      <dgm:t>
        <a:bodyPr/>
        <a:lstStyle/>
        <a:p>
          <a:endParaRPr lang="en-GB"/>
        </a:p>
      </dgm:t>
    </dgm:pt>
    <dgm:pt modelId="{AC065980-6D0D-4BBF-B3B6-9479B0CEA71C}" type="sibTrans" cxnId="{653D96C7-7BF6-4136-B779-B18BEB8525AE}">
      <dgm:prSet/>
      <dgm:spPr/>
      <dgm:t>
        <a:bodyPr/>
        <a:lstStyle/>
        <a:p>
          <a:endParaRPr lang="en-GB"/>
        </a:p>
      </dgm:t>
    </dgm:pt>
    <dgm:pt modelId="{CDC34560-D7AC-4494-B7AF-B5FEDC288586}">
      <dgm:prSet phldrT="[Text]"/>
      <dgm:spPr/>
      <dgm:t>
        <a:bodyPr/>
        <a:lstStyle/>
        <a:p>
          <a:r>
            <a:rPr lang="en-GB" dirty="0"/>
            <a:t>Formative and summative assessments.</a:t>
          </a:r>
        </a:p>
      </dgm:t>
    </dgm:pt>
    <dgm:pt modelId="{931ABD60-E0FC-4B37-B3B7-34BB1F25BF1C}" type="parTrans" cxnId="{4CFB9597-586D-4EE6-AF67-B81C88FDBF48}">
      <dgm:prSet/>
      <dgm:spPr/>
      <dgm:t>
        <a:bodyPr/>
        <a:lstStyle/>
        <a:p>
          <a:endParaRPr lang="en-GB"/>
        </a:p>
      </dgm:t>
    </dgm:pt>
    <dgm:pt modelId="{F11B3994-7C36-48F9-B304-E173F2596929}" type="sibTrans" cxnId="{4CFB9597-586D-4EE6-AF67-B81C88FDBF48}">
      <dgm:prSet/>
      <dgm:spPr/>
      <dgm:t>
        <a:bodyPr/>
        <a:lstStyle/>
        <a:p>
          <a:endParaRPr lang="en-GB"/>
        </a:p>
      </dgm:t>
    </dgm:pt>
    <dgm:pt modelId="{48C20A42-D759-4304-A3BA-575670F6D92A}">
      <dgm:prSet phldrT="[Text]" phldr="1"/>
      <dgm:spPr/>
      <dgm:t>
        <a:bodyPr/>
        <a:lstStyle/>
        <a:p>
          <a:endParaRPr lang="en-GB"/>
        </a:p>
      </dgm:t>
    </dgm:pt>
    <dgm:pt modelId="{2ACA9F17-40FE-42C0-A4F0-B411EDA2F584}" type="parTrans" cxnId="{1A348A6A-D2ED-4367-9770-A4D57E35986F}">
      <dgm:prSet/>
      <dgm:spPr/>
      <dgm:t>
        <a:bodyPr/>
        <a:lstStyle/>
        <a:p>
          <a:endParaRPr lang="en-GB"/>
        </a:p>
      </dgm:t>
    </dgm:pt>
    <dgm:pt modelId="{F691F96C-5F40-4ADD-8C03-48304B8DA16E}" type="sibTrans" cxnId="{1A348A6A-D2ED-4367-9770-A4D57E35986F}">
      <dgm:prSet/>
      <dgm:spPr/>
      <dgm:t>
        <a:bodyPr/>
        <a:lstStyle/>
        <a:p>
          <a:endParaRPr lang="en-GB"/>
        </a:p>
      </dgm:t>
    </dgm:pt>
    <dgm:pt modelId="{3CCDBBCF-15BA-488C-B531-FF790D282EC6}">
      <dgm:prSet/>
      <dgm:spPr/>
      <dgm:t>
        <a:bodyPr/>
        <a:lstStyle/>
        <a:p>
          <a:r>
            <a:rPr lang="en-GB"/>
            <a:t>Parent consultations </a:t>
          </a:r>
          <a:endParaRPr lang="en-GB" dirty="0"/>
        </a:p>
      </dgm:t>
    </dgm:pt>
    <dgm:pt modelId="{CA9C11AD-6270-4901-BBE8-F734862A58B5}" type="parTrans" cxnId="{A9C446C3-DF62-4D7E-B021-DE92022309B8}">
      <dgm:prSet/>
      <dgm:spPr/>
      <dgm:t>
        <a:bodyPr/>
        <a:lstStyle/>
        <a:p>
          <a:endParaRPr lang="en-GB"/>
        </a:p>
      </dgm:t>
    </dgm:pt>
    <dgm:pt modelId="{4762DCF8-32EC-4818-8FFD-D4527BC2589E}" type="sibTrans" cxnId="{A9C446C3-DF62-4D7E-B021-DE92022309B8}">
      <dgm:prSet/>
      <dgm:spPr/>
      <dgm:t>
        <a:bodyPr/>
        <a:lstStyle/>
        <a:p>
          <a:endParaRPr lang="en-GB"/>
        </a:p>
      </dgm:t>
    </dgm:pt>
    <dgm:pt modelId="{48384DE4-0A93-4410-B435-4772FB8B9FCE}" type="pres">
      <dgm:prSet presAssocID="{4DB16A1A-388C-49B3-AEB6-B3C11D5EC904}" presName="Name0" presStyleCnt="0">
        <dgm:presLayoutVars>
          <dgm:chMax val="1"/>
          <dgm:chPref val="1"/>
          <dgm:dir/>
          <dgm:animOne val="branch"/>
          <dgm:animLvl val="lvl"/>
        </dgm:presLayoutVars>
      </dgm:prSet>
      <dgm:spPr/>
    </dgm:pt>
    <dgm:pt modelId="{5EB0E9B1-1F65-4678-9D92-9937134FF684}" type="pres">
      <dgm:prSet presAssocID="{1390731E-A379-449F-9046-7A9FC931C03B}" presName="Parent" presStyleLbl="node0" presStyleIdx="0" presStyleCnt="1">
        <dgm:presLayoutVars>
          <dgm:chMax val="6"/>
          <dgm:chPref val="6"/>
        </dgm:presLayoutVars>
      </dgm:prSet>
      <dgm:spPr/>
    </dgm:pt>
    <dgm:pt modelId="{310C7636-F627-4DF5-BD85-46C6AE5C3462}" type="pres">
      <dgm:prSet presAssocID="{A6FCBE4C-7875-4D83-B1A5-0CB571CF3F03}" presName="Accent1" presStyleCnt="0"/>
      <dgm:spPr/>
    </dgm:pt>
    <dgm:pt modelId="{CC0A5F30-7795-4033-A565-09DF661343ED}" type="pres">
      <dgm:prSet presAssocID="{A6FCBE4C-7875-4D83-B1A5-0CB571CF3F03}" presName="Accent" presStyleLbl="bgShp" presStyleIdx="0" presStyleCnt="6"/>
      <dgm:spPr/>
    </dgm:pt>
    <dgm:pt modelId="{C12DBFCE-1D3A-4533-BBB3-45F9D5CED3DC}" type="pres">
      <dgm:prSet presAssocID="{A6FCBE4C-7875-4D83-B1A5-0CB571CF3F03}" presName="Child1" presStyleLbl="node1" presStyleIdx="0" presStyleCnt="6">
        <dgm:presLayoutVars>
          <dgm:chMax val="0"/>
          <dgm:chPref val="0"/>
          <dgm:bulletEnabled val="1"/>
        </dgm:presLayoutVars>
      </dgm:prSet>
      <dgm:spPr/>
    </dgm:pt>
    <dgm:pt modelId="{45529FD2-A658-43DD-AB8E-EDE765711C94}" type="pres">
      <dgm:prSet presAssocID="{0F5E3EED-7258-4C60-9719-9A6A60B34250}" presName="Accent2" presStyleCnt="0"/>
      <dgm:spPr/>
    </dgm:pt>
    <dgm:pt modelId="{ED1DF6E3-9552-4D22-9D1D-BD29B4B1BE4F}" type="pres">
      <dgm:prSet presAssocID="{0F5E3EED-7258-4C60-9719-9A6A60B34250}" presName="Accent" presStyleLbl="bgShp" presStyleIdx="1" presStyleCnt="6"/>
      <dgm:spPr/>
    </dgm:pt>
    <dgm:pt modelId="{BC4CEF09-0E5D-44EE-924A-42A40D323E46}" type="pres">
      <dgm:prSet presAssocID="{0F5E3EED-7258-4C60-9719-9A6A60B34250}" presName="Child2" presStyleLbl="node1" presStyleIdx="1" presStyleCnt="6">
        <dgm:presLayoutVars>
          <dgm:chMax val="0"/>
          <dgm:chPref val="0"/>
          <dgm:bulletEnabled val="1"/>
        </dgm:presLayoutVars>
      </dgm:prSet>
      <dgm:spPr/>
    </dgm:pt>
    <dgm:pt modelId="{B9459DDA-96EF-4460-9C56-FB74CA24AC14}" type="pres">
      <dgm:prSet presAssocID="{2D59D1C5-1A31-4D1A-88BF-8446C2C99DF2}" presName="Accent3" presStyleCnt="0"/>
      <dgm:spPr/>
    </dgm:pt>
    <dgm:pt modelId="{E47D570B-19F7-4B69-938C-F855E345B105}" type="pres">
      <dgm:prSet presAssocID="{2D59D1C5-1A31-4D1A-88BF-8446C2C99DF2}" presName="Accent" presStyleLbl="bgShp" presStyleIdx="2" presStyleCnt="6"/>
      <dgm:spPr/>
    </dgm:pt>
    <dgm:pt modelId="{E171F1D5-5C4C-4168-A3DF-1CBB7CAA9C29}" type="pres">
      <dgm:prSet presAssocID="{2D59D1C5-1A31-4D1A-88BF-8446C2C99DF2}" presName="Child3" presStyleLbl="node1" presStyleIdx="2" presStyleCnt="6">
        <dgm:presLayoutVars>
          <dgm:chMax val="0"/>
          <dgm:chPref val="0"/>
          <dgm:bulletEnabled val="1"/>
        </dgm:presLayoutVars>
      </dgm:prSet>
      <dgm:spPr/>
    </dgm:pt>
    <dgm:pt modelId="{DD6F0BAE-85CA-4AF9-848B-881FB4D7952F}" type="pres">
      <dgm:prSet presAssocID="{2CE9882C-C9F1-4C8E-B8DE-F1058FC18683}" presName="Accent4" presStyleCnt="0"/>
      <dgm:spPr/>
    </dgm:pt>
    <dgm:pt modelId="{88128488-52FA-4F73-8719-9E90D8200289}" type="pres">
      <dgm:prSet presAssocID="{2CE9882C-C9F1-4C8E-B8DE-F1058FC18683}" presName="Accent" presStyleLbl="bgShp" presStyleIdx="3" presStyleCnt="6"/>
      <dgm:spPr/>
    </dgm:pt>
    <dgm:pt modelId="{BEFC15DB-34FD-4356-A646-CFB3EAE0DDA8}" type="pres">
      <dgm:prSet presAssocID="{2CE9882C-C9F1-4C8E-B8DE-F1058FC18683}" presName="Child4" presStyleLbl="node1" presStyleIdx="3" presStyleCnt="6">
        <dgm:presLayoutVars>
          <dgm:chMax val="0"/>
          <dgm:chPref val="0"/>
          <dgm:bulletEnabled val="1"/>
        </dgm:presLayoutVars>
      </dgm:prSet>
      <dgm:spPr/>
    </dgm:pt>
    <dgm:pt modelId="{3925F7F5-BA02-4451-B066-98092D493B6F}" type="pres">
      <dgm:prSet presAssocID="{3CCDBBCF-15BA-488C-B531-FF790D282EC6}" presName="Accent5" presStyleCnt="0"/>
      <dgm:spPr/>
    </dgm:pt>
    <dgm:pt modelId="{D087F7B3-9265-437F-8CA6-8903EFC04818}" type="pres">
      <dgm:prSet presAssocID="{3CCDBBCF-15BA-488C-B531-FF790D282EC6}" presName="Accent" presStyleLbl="bgShp" presStyleIdx="4" presStyleCnt="6"/>
      <dgm:spPr/>
    </dgm:pt>
    <dgm:pt modelId="{B8E7DDB2-090A-4220-9538-7379442FBA17}" type="pres">
      <dgm:prSet presAssocID="{3CCDBBCF-15BA-488C-B531-FF790D282EC6}" presName="Child5" presStyleLbl="node1" presStyleIdx="4" presStyleCnt="6">
        <dgm:presLayoutVars>
          <dgm:chMax val="0"/>
          <dgm:chPref val="0"/>
          <dgm:bulletEnabled val="1"/>
        </dgm:presLayoutVars>
      </dgm:prSet>
      <dgm:spPr/>
    </dgm:pt>
    <dgm:pt modelId="{49E5A396-8B32-4FF8-819C-0AC061F874CF}" type="pres">
      <dgm:prSet presAssocID="{CDC34560-D7AC-4494-B7AF-B5FEDC288586}" presName="Accent6" presStyleCnt="0"/>
      <dgm:spPr/>
    </dgm:pt>
    <dgm:pt modelId="{42EBB154-5FA3-4B4D-8FC0-FACA5CBD59A2}" type="pres">
      <dgm:prSet presAssocID="{CDC34560-D7AC-4494-B7AF-B5FEDC288586}" presName="Accent" presStyleLbl="bgShp" presStyleIdx="5" presStyleCnt="6"/>
      <dgm:spPr/>
    </dgm:pt>
    <dgm:pt modelId="{8FFE7485-2A80-4600-A1D6-ED9919B3BD9E}" type="pres">
      <dgm:prSet presAssocID="{CDC34560-D7AC-4494-B7AF-B5FEDC288586}" presName="Child6" presStyleLbl="node1" presStyleIdx="5" presStyleCnt="6">
        <dgm:presLayoutVars>
          <dgm:chMax val="0"/>
          <dgm:chPref val="0"/>
          <dgm:bulletEnabled val="1"/>
        </dgm:presLayoutVars>
      </dgm:prSet>
      <dgm:spPr/>
    </dgm:pt>
  </dgm:ptLst>
  <dgm:cxnLst>
    <dgm:cxn modelId="{85600B16-3AFA-4C8A-A6A7-2434728BCD4C}" type="presOf" srcId="{A6FCBE4C-7875-4D83-B1A5-0CB571CF3F03}" destId="{C12DBFCE-1D3A-4533-BBB3-45F9D5CED3DC}" srcOrd="0" destOrd="0" presId="urn:microsoft.com/office/officeart/2011/layout/HexagonRadial"/>
    <dgm:cxn modelId="{941F3726-0472-4EE9-A4E0-7689D48A5264}" type="presOf" srcId="{1390731E-A379-449F-9046-7A9FC931C03B}" destId="{5EB0E9B1-1F65-4678-9D92-9937134FF684}" srcOrd="0" destOrd="0" presId="urn:microsoft.com/office/officeart/2011/layout/HexagonRadial"/>
    <dgm:cxn modelId="{EB9CD829-8DC8-476E-82FA-E6A3B533C041}" type="presOf" srcId="{4DB16A1A-388C-49B3-AEB6-B3C11D5EC904}" destId="{48384DE4-0A93-4410-B435-4772FB8B9FCE}" srcOrd="0" destOrd="0" presId="urn:microsoft.com/office/officeart/2011/layout/HexagonRadial"/>
    <dgm:cxn modelId="{B7D46E2D-2370-4057-B28B-2A1C6A9BE8EE}" type="presOf" srcId="{CDC34560-D7AC-4494-B7AF-B5FEDC288586}" destId="{8FFE7485-2A80-4600-A1D6-ED9919B3BD9E}" srcOrd="0" destOrd="0" presId="urn:microsoft.com/office/officeart/2011/layout/HexagonRadial"/>
    <dgm:cxn modelId="{26FB5440-F704-4541-B4FE-F8330B42F7A8}" type="presOf" srcId="{3CCDBBCF-15BA-488C-B531-FF790D282EC6}" destId="{B8E7DDB2-090A-4220-9538-7379442FBA17}" srcOrd="0" destOrd="0" presId="urn:microsoft.com/office/officeart/2011/layout/HexagonRadial"/>
    <dgm:cxn modelId="{CE2B9561-7161-4310-BAFF-D53FE7ED1D17}" srcId="{1390731E-A379-449F-9046-7A9FC931C03B}" destId="{0F5E3EED-7258-4C60-9719-9A6A60B34250}" srcOrd="1" destOrd="0" parTransId="{6FD3F9DF-3FBF-4096-81B4-71728FC1C36A}" sibTransId="{08438ACA-1EE2-437D-A2E0-7A6E8DC4D065}"/>
    <dgm:cxn modelId="{A4882062-E8BE-4492-B0C3-34DC9858FA66}" srcId="{4DB16A1A-388C-49B3-AEB6-B3C11D5EC904}" destId="{1390731E-A379-449F-9046-7A9FC931C03B}" srcOrd="0" destOrd="0" parTransId="{4167EE0A-25D2-4F64-B29E-A784501BB2CE}" sibTransId="{0802CE2E-B678-46F1-BBD5-E9E7BE619E2E}"/>
    <dgm:cxn modelId="{1A348A6A-D2ED-4367-9770-A4D57E35986F}" srcId="{1390731E-A379-449F-9046-7A9FC931C03B}" destId="{48C20A42-D759-4304-A3BA-575670F6D92A}" srcOrd="6" destOrd="0" parTransId="{2ACA9F17-40FE-42C0-A4F0-B411EDA2F584}" sibTransId="{F691F96C-5F40-4ADD-8C03-48304B8DA16E}"/>
    <dgm:cxn modelId="{038DF859-1E2D-4695-AF8F-5A1FB57E468A}" type="presOf" srcId="{2CE9882C-C9F1-4C8E-B8DE-F1058FC18683}" destId="{BEFC15DB-34FD-4356-A646-CFB3EAE0DDA8}" srcOrd="0" destOrd="0" presId="urn:microsoft.com/office/officeart/2011/layout/HexagonRadial"/>
    <dgm:cxn modelId="{5F237081-FF79-4732-BE96-CF6EDC1B8819}" type="presOf" srcId="{2D59D1C5-1A31-4D1A-88BF-8446C2C99DF2}" destId="{E171F1D5-5C4C-4168-A3DF-1CBB7CAA9C29}" srcOrd="0" destOrd="0" presId="urn:microsoft.com/office/officeart/2011/layout/HexagonRadial"/>
    <dgm:cxn modelId="{4CFB9597-586D-4EE6-AF67-B81C88FDBF48}" srcId="{1390731E-A379-449F-9046-7A9FC931C03B}" destId="{CDC34560-D7AC-4494-B7AF-B5FEDC288586}" srcOrd="5" destOrd="0" parTransId="{931ABD60-E0FC-4B37-B3B7-34BB1F25BF1C}" sibTransId="{F11B3994-7C36-48F9-B304-E173F2596929}"/>
    <dgm:cxn modelId="{466E8EA5-F239-43DB-A454-65D473FBB182}" srcId="{1390731E-A379-449F-9046-7A9FC931C03B}" destId="{2D59D1C5-1A31-4D1A-88BF-8446C2C99DF2}" srcOrd="2" destOrd="0" parTransId="{2E651C76-CC24-4586-9DCE-D42B4F8839DC}" sibTransId="{E238319E-DEC3-4351-A4C8-E9B507493EB5}"/>
    <dgm:cxn modelId="{DA3A3EAF-B3E8-4C45-A62D-2EAEA136322E}" type="presOf" srcId="{0F5E3EED-7258-4C60-9719-9A6A60B34250}" destId="{BC4CEF09-0E5D-44EE-924A-42A40D323E46}" srcOrd="0" destOrd="0" presId="urn:microsoft.com/office/officeart/2011/layout/HexagonRadial"/>
    <dgm:cxn modelId="{A9C446C3-DF62-4D7E-B021-DE92022309B8}" srcId="{1390731E-A379-449F-9046-7A9FC931C03B}" destId="{3CCDBBCF-15BA-488C-B531-FF790D282EC6}" srcOrd="4" destOrd="0" parTransId="{CA9C11AD-6270-4901-BBE8-F734862A58B5}" sibTransId="{4762DCF8-32EC-4818-8FFD-D4527BC2589E}"/>
    <dgm:cxn modelId="{653D96C7-7BF6-4136-B779-B18BEB8525AE}" srcId="{1390731E-A379-449F-9046-7A9FC931C03B}" destId="{2CE9882C-C9F1-4C8E-B8DE-F1058FC18683}" srcOrd="3" destOrd="0" parTransId="{C39F69B4-FE18-47AF-9A8F-8D7A24F20E4B}" sibTransId="{AC065980-6D0D-4BBF-B3B6-9479B0CEA71C}"/>
    <dgm:cxn modelId="{CC4D7CF0-AA1D-40A4-ACF4-E8C38A414D1E}" srcId="{1390731E-A379-449F-9046-7A9FC931C03B}" destId="{A6FCBE4C-7875-4D83-B1A5-0CB571CF3F03}" srcOrd="0" destOrd="0" parTransId="{0DE02A79-2232-4322-9247-C6FF37EAD531}" sibTransId="{4BD57EE9-E6B3-464D-8E2C-8E4C3AF9B8D0}"/>
    <dgm:cxn modelId="{71BB5443-9264-4CD5-8C4A-AFE70D4CFF46}" type="presParOf" srcId="{48384DE4-0A93-4410-B435-4772FB8B9FCE}" destId="{5EB0E9B1-1F65-4678-9D92-9937134FF684}" srcOrd="0" destOrd="0" presId="urn:microsoft.com/office/officeart/2011/layout/HexagonRadial"/>
    <dgm:cxn modelId="{B3EA9532-AFCF-4B58-96A3-367091566331}" type="presParOf" srcId="{48384DE4-0A93-4410-B435-4772FB8B9FCE}" destId="{310C7636-F627-4DF5-BD85-46C6AE5C3462}" srcOrd="1" destOrd="0" presId="urn:microsoft.com/office/officeart/2011/layout/HexagonRadial"/>
    <dgm:cxn modelId="{1FA170C9-279D-4522-BC45-F63E4869B98C}" type="presParOf" srcId="{310C7636-F627-4DF5-BD85-46C6AE5C3462}" destId="{CC0A5F30-7795-4033-A565-09DF661343ED}" srcOrd="0" destOrd="0" presId="urn:microsoft.com/office/officeart/2011/layout/HexagonRadial"/>
    <dgm:cxn modelId="{EC48F239-417A-4EA6-80D8-72A6BA349151}" type="presParOf" srcId="{48384DE4-0A93-4410-B435-4772FB8B9FCE}" destId="{C12DBFCE-1D3A-4533-BBB3-45F9D5CED3DC}" srcOrd="2" destOrd="0" presId="urn:microsoft.com/office/officeart/2011/layout/HexagonRadial"/>
    <dgm:cxn modelId="{3D8750FA-4E14-46F2-9814-C2B483E292F1}" type="presParOf" srcId="{48384DE4-0A93-4410-B435-4772FB8B9FCE}" destId="{45529FD2-A658-43DD-AB8E-EDE765711C94}" srcOrd="3" destOrd="0" presId="urn:microsoft.com/office/officeart/2011/layout/HexagonRadial"/>
    <dgm:cxn modelId="{43353789-790F-43E0-B911-2E27E9178CA0}" type="presParOf" srcId="{45529FD2-A658-43DD-AB8E-EDE765711C94}" destId="{ED1DF6E3-9552-4D22-9D1D-BD29B4B1BE4F}" srcOrd="0" destOrd="0" presId="urn:microsoft.com/office/officeart/2011/layout/HexagonRadial"/>
    <dgm:cxn modelId="{0F03B1F5-1597-4D9D-BB9B-E1431D94B2DD}" type="presParOf" srcId="{48384DE4-0A93-4410-B435-4772FB8B9FCE}" destId="{BC4CEF09-0E5D-44EE-924A-42A40D323E46}" srcOrd="4" destOrd="0" presId="urn:microsoft.com/office/officeart/2011/layout/HexagonRadial"/>
    <dgm:cxn modelId="{5784E0B6-769E-493C-AE91-1598BA31EDC7}" type="presParOf" srcId="{48384DE4-0A93-4410-B435-4772FB8B9FCE}" destId="{B9459DDA-96EF-4460-9C56-FB74CA24AC14}" srcOrd="5" destOrd="0" presId="urn:microsoft.com/office/officeart/2011/layout/HexagonRadial"/>
    <dgm:cxn modelId="{3961514F-C3E3-4C3C-92BF-7B56330A07A8}" type="presParOf" srcId="{B9459DDA-96EF-4460-9C56-FB74CA24AC14}" destId="{E47D570B-19F7-4B69-938C-F855E345B105}" srcOrd="0" destOrd="0" presId="urn:microsoft.com/office/officeart/2011/layout/HexagonRadial"/>
    <dgm:cxn modelId="{97BC0066-5290-4C5C-AC89-2CB6E819D787}" type="presParOf" srcId="{48384DE4-0A93-4410-B435-4772FB8B9FCE}" destId="{E171F1D5-5C4C-4168-A3DF-1CBB7CAA9C29}" srcOrd="6" destOrd="0" presId="urn:microsoft.com/office/officeart/2011/layout/HexagonRadial"/>
    <dgm:cxn modelId="{6C296BFD-9977-48DB-89AF-C5E2E86081E6}" type="presParOf" srcId="{48384DE4-0A93-4410-B435-4772FB8B9FCE}" destId="{DD6F0BAE-85CA-4AF9-848B-881FB4D7952F}" srcOrd="7" destOrd="0" presId="urn:microsoft.com/office/officeart/2011/layout/HexagonRadial"/>
    <dgm:cxn modelId="{9278B751-6110-4BB5-8163-A419508A911F}" type="presParOf" srcId="{DD6F0BAE-85CA-4AF9-848B-881FB4D7952F}" destId="{88128488-52FA-4F73-8719-9E90D8200289}" srcOrd="0" destOrd="0" presId="urn:microsoft.com/office/officeart/2011/layout/HexagonRadial"/>
    <dgm:cxn modelId="{B14BC8FC-57EB-4539-9A50-DB8EFF1C1A63}" type="presParOf" srcId="{48384DE4-0A93-4410-B435-4772FB8B9FCE}" destId="{BEFC15DB-34FD-4356-A646-CFB3EAE0DDA8}" srcOrd="8" destOrd="0" presId="urn:microsoft.com/office/officeart/2011/layout/HexagonRadial"/>
    <dgm:cxn modelId="{6BDA3BA4-8BB6-4E01-9D2C-14B4F2864BC5}" type="presParOf" srcId="{48384DE4-0A93-4410-B435-4772FB8B9FCE}" destId="{3925F7F5-BA02-4451-B066-98092D493B6F}" srcOrd="9" destOrd="0" presId="urn:microsoft.com/office/officeart/2011/layout/HexagonRadial"/>
    <dgm:cxn modelId="{E80786B5-C6DE-4FC8-98AB-1E28569928A0}" type="presParOf" srcId="{3925F7F5-BA02-4451-B066-98092D493B6F}" destId="{D087F7B3-9265-437F-8CA6-8903EFC04818}" srcOrd="0" destOrd="0" presId="urn:microsoft.com/office/officeart/2011/layout/HexagonRadial"/>
    <dgm:cxn modelId="{D2278094-23F9-45C0-A7A2-D4CA3B49E8DA}" type="presParOf" srcId="{48384DE4-0A93-4410-B435-4772FB8B9FCE}" destId="{B8E7DDB2-090A-4220-9538-7379442FBA17}" srcOrd="10" destOrd="0" presId="urn:microsoft.com/office/officeart/2011/layout/HexagonRadial"/>
    <dgm:cxn modelId="{11CC89B0-B89B-4DC9-BAFD-7CAF7C1A4099}" type="presParOf" srcId="{48384DE4-0A93-4410-B435-4772FB8B9FCE}" destId="{49E5A396-8B32-4FF8-819C-0AC061F874CF}" srcOrd="11" destOrd="0" presId="urn:microsoft.com/office/officeart/2011/layout/HexagonRadial"/>
    <dgm:cxn modelId="{2BDEB511-B51E-46EE-83E1-0B0540900BC4}" type="presParOf" srcId="{49E5A396-8B32-4FF8-819C-0AC061F874CF}" destId="{42EBB154-5FA3-4B4D-8FC0-FACA5CBD59A2}" srcOrd="0" destOrd="0" presId="urn:microsoft.com/office/officeart/2011/layout/HexagonRadial"/>
    <dgm:cxn modelId="{EC7C713C-8997-469A-B5C7-6653D7E1E7CE}" type="presParOf" srcId="{48384DE4-0A93-4410-B435-4772FB8B9FCE}" destId="{8FFE7485-2A80-4600-A1D6-ED9919B3BD9E}"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AE8F24C-CEE2-41C2-A2BC-772EF171F216}"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9F6CC9FE-DEF3-4DDE-B2DD-D0B32BFE87B5}">
      <dgm:prSet phldrT="[Text]"/>
      <dgm:spPr>
        <a:solidFill>
          <a:srgbClr val="C00000"/>
        </a:solidFill>
      </dgm:spPr>
      <dgm:t>
        <a:bodyPr/>
        <a:lstStyle/>
        <a:p>
          <a:r>
            <a:rPr lang="en-GB" dirty="0"/>
            <a:t>Assess</a:t>
          </a:r>
        </a:p>
      </dgm:t>
    </dgm:pt>
    <dgm:pt modelId="{74A978CA-09E3-4B4A-97C0-8288D61A811E}" type="parTrans" cxnId="{26E41017-A069-4B72-AF21-5EF7750DDFCA}">
      <dgm:prSet/>
      <dgm:spPr/>
      <dgm:t>
        <a:bodyPr/>
        <a:lstStyle/>
        <a:p>
          <a:endParaRPr lang="en-GB"/>
        </a:p>
      </dgm:t>
    </dgm:pt>
    <dgm:pt modelId="{A899BDA0-E4C4-46C5-A26A-865B2530559E}" type="sibTrans" cxnId="{26E41017-A069-4B72-AF21-5EF7750DDFCA}">
      <dgm:prSet/>
      <dgm:spPr/>
      <dgm:t>
        <a:bodyPr/>
        <a:lstStyle/>
        <a:p>
          <a:endParaRPr lang="en-GB"/>
        </a:p>
      </dgm:t>
    </dgm:pt>
    <dgm:pt modelId="{40B3B284-02C8-4E76-9432-2FAD759CAB6B}">
      <dgm:prSet phldrT="[Text]" custT="1"/>
      <dgm:spPr>
        <a:ln>
          <a:noFill/>
        </a:ln>
      </dgm:spPr>
      <dgm:t>
        <a:bodyPr/>
        <a:lstStyle/>
        <a:p>
          <a:r>
            <a:rPr lang="en-GB" sz="1600" dirty="0">
              <a:latin typeface="Calibri" panose="020F0502020204030204" pitchFamily="34" charset="0"/>
              <a:cs typeface="Calibri" panose="020F0502020204030204" pitchFamily="34" charset="0"/>
            </a:rPr>
            <a:t>Teacher assessment and round robins</a:t>
          </a:r>
        </a:p>
      </dgm:t>
    </dgm:pt>
    <dgm:pt modelId="{02BE1545-9590-43CD-BA21-6CCDAEA10F5B}" type="parTrans" cxnId="{5EA6DBA9-539A-4EB4-85AD-8F8D7F982C84}">
      <dgm:prSet/>
      <dgm:spPr/>
      <dgm:t>
        <a:bodyPr/>
        <a:lstStyle/>
        <a:p>
          <a:endParaRPr lang="en-GB"/>
        </a:p>
      </dgm:t>
    </dgm:pt>
    <dgm:pt modelId="{7E570A4F-0CE7-492E-9848-05648E4541EF}" type="sibTrans" cxnId="{5EA6DBA9-539A-4EB4-85AD-8F8D7F982C84}">
      <dgm:prSet/>
      <dgm:spPr/>
      <dgm:t>
        <a:bodyPr/>
        <a:lstStyle/>
        <a:p>
          <a:endParaRPr lang="en-GB"/>
        </a:p>
      </dgm:t>
    </dgm:pt>
    <dgm:pt modelId="{EDF6E5A3-EE77-4683-BE9C-766C49E6F260}">
      <dgm:prSet phldrT="[Text]"/>
      <dgm:spPr>
        <a:solidFill>
          <a:srgbClr val="C00000"/>
        </a:solidFill>
      </dgm:spPr>
      <dgm:t>
        <a:bodyPr/>
        <a:lstStyle/>
        <a:p>
          <a:r>
            <a:rPr lang="en-GB" dirty="0"/>
            <a:t>Plan</a:t>
          </a:r>
        </a:p>
      </dgm:t>
    </dgm:pt>
    <dgm:pt modelId="{0AE01EB1-3F54-40ED-978F-D45658AFA6FE}" type="parTrans" cxnId="{3892E91A-798A-4F3A-9323-A6F519A10D12}">
      <dgm:prSet/>
      <dgm:spPr/>
      <dgm:t>
        <a:bodyPr/>
        <a:lstStyle/>
        <a:p>
          <a:endParaRPr lang="en-GB"/>
        </a:p>
      </dgm:t>
    </dgm:pt>
    <dgm:pt modelId="{21AF1DC5-DE99-4434-B2F8-BA455A6A25D5}" type="sibTrans" cxnId="{3892E91A-798A-4F3A-9323-A6F519A10D12}">
      <dgm:prSet/>
      <dgm:spPr/>
      <dgm:t>
        <a:bodyPr/>
        <a:lstStyle/>
        <a:p>
          <a:endParaRPr lang="en-GB"/>
        </a:p>
      </dgm:t>
    </dgm:pt>
    <dgm:pt modelId="{4F82C2BD-6804-4A90-870A-ADD14313B70C}">
      <dgm:prSet phldrT="[Text]" custT="1"/>
      <dgm:spPr>
        <a:ln>
          <a:noFill/>
        </a:ln>
      </dgm:spPr>
      <dgm:t>
        <a:bodyPr/>
        <a:lstStyle/>
        <a:p>
          <a:pPr algn="ctr"/>
          <a:r>
            <a:rPr lang="en-GB" sz="1600" dirty="0"/>
            <a:t>Reasonable adjustments teacher should make to provide high quality teaching</a:t>
          </a:r>
        </a:p>
      </dgm:t>
    </dgm:pt>
    <dgm:pt modelId="{7379C3D5-4AB0-4D81-9887-0E09D1A59B9B}" type="parTrans" cxnId="{C247B6FC-A18F-4DC8-8062-D12F1A1F2A26}">
      <dgm:prSet/>
      <dgm:spPr/>
      <dgm:t>
        <a:bodyPr/>
        <a:lstStyle/>
        <a:p>
          <a:endParaRPr lang="en-GB"/>
        </a:p>
      </dgm:t>
    </dgm:pt>
    <dgm:pt modelId="{6C4F5565-E70B-4359-8161-F507AA3041DE}" type="sibTrans" cxnId="{C247B6FC-A18F-4DC8-8062-D12F1A1F2A26}">
      <dgm:prSet/>
      <dgm:spPr/>
      <dgm:t>
        <a:bodyPr/>
        <a:lstStyle/>
        <a:p>
          <a:endParaRPr lang="en-GB"/>
        </a:p>
      </dgm:t>
    </dgm:pt>
    <dgm:pt modelId="{23B15895-0F4E-4756-9CF3-4526A410038C}">
      <dgm:prSet phldrT="[Text]"/>
      <dgm:spPr>
        <a:solidFill>
          <a:srgbClr val="C00000"/>
        </a:solidFill>
      </dgm:spPr>
      <dgm:t>
        <a:bodyPr/>
        <a:lstStyle/>
        <a:p>
          <a:r>
            <a:rPr lang="en-GB" dirty="0"/>
            <a:t>Review </a:t>
          </a:r>
        </a:p>
      </dgm:t>
    </dgm:pt>
    <dgm:pt modelId="{4B3D69A9-5FD5-4087-8C2E-D21F014BB77F}" type="parTrans" cxnId="{2A88FD41-678E-44DD-9479-92A9DABE1929}">
      <dgm:prSet/>
      <dgm:spPr/>
      <dgm:t>
        <a:bodyPr/>
        <a:lstStyle/>
        <a:p>
          <a:endParaRPr lang="en-GB"/>
        </a:p>
      </dgm:t>
    </dgm:pt>
    <dgm:pt modelId="{BDC601C8-97DF-426A-8C5B-51A19BF50CBC}" type="sibTrans" cxnId="{2A88FD41-678E-44DD-9479-92A9DABE1929}">
      <dgm:prSet/>
      <dgm:spPr/>
      <dgm:t>
        <a:bodyPr/>
        <a:lstStyle/>
        <a:p>
          <a:endParaRPr lang="en-GB"/>
        </a:p>
      </dgm:t>
    </dgm:pt>
    <dgm:pt modelId="{7BEC9313-5712-4806-BC64-17E27CB5FD52}">
      <dgm:prSet phldrT="[Text]" custT="1"/>
      <dgm:spPr>
        <a:ln>
          <a:noFill/>
        </a:ln>
      </dgm:spPr>
      <dgm:t>
        <a:bodyPr/>
        <a:lstStyle/>
        <a:p>
          <a:endParaRPr lang="en-GB" sz="1600" dirty="0"/>
        </a:p>
      </dgm:t>
    </dgm:pt>
    <dgm:pt modelId="{76E54911-4782-4C52-B698-47C40C9ED25E}" type="parTrans" cxnId="{2B52F4EA-FCAC-4753-9B9C-1F17F1740A50}">
      <dgm:prSet/>
      <dgm:spPr/>
      <dgm:t>
        <a:bodyPr/>
        <a:lstStyle/>
        <a:p>
          <a:endParaRPr lang="en-GB"/>
        </a:p>
      </dgm:t>
    </dgm:pt>
    <dgm:pt modelId="{0A6AD887-EFED-447B-B38E-45FEEF9992C3}" type="sibTrans" cxnId="{2B52F4EA-FCAC-4753-9B9C-1F17F1740A50}">
      <dgm:prSet/>
      <dgm:spPr/>
      <dgm:t>
        <a:bodyPr/>
        <a:lstStyle/>
        <a:p>
          <a:endParaRPr lang="en-GB"/>
        </a:p>
      </dgm:t>
    </dgm:pt>
    <dgm:pt modelId="{648A91D6-DA27-4566-A5B5-23C039277AB4}">
      <dgm:prSet phldrT="[Text]"/>
      <dgm:spPr>
        <a:solidFill>
          <a:srgbClr val="C00000"/>
        </a:solidFill>
      </dgm:spPr>
      <dgm:t>
        <a:bodyPr/>
        <a:lstStyle/>
        <a:p>
          <a:r>
            <a:rPr lang="en-GB" dirty="0"/>
            <a:t>Do</a:t>
          </a:r>
        </a:p>
      </dgm:t>
    </dgm:pt>
    <dgm:pt modelId="{DFEBD948-5BED-4350-8EF5-3570C8FD7515}" type="parTrans" cxnId="{52CC988F-081E-47DE-87AC-6FE8CB2E9870}">
      <dgm:prSet/>
      <dgm:spPr/>
      <dgm:t>
        <a:bodyPr/>
        <a:lstStyle/>
        <a:p>
          <a:endParaRPr lang="en-GB"/>
        </a:p>
      </dgm:t>
    </dgm:pt>
    <dgm:pt modelId="{7F9F0A9F-D217-42FC-9D77-110790EA11EE}" type="sibTrans" cxnId="{52CC988F-081E-47DE-87AC-6FE8CB2E9870}">
      <dgm:prSet/>
      <dgm:spPr/>
      <dgm:t>
        <a:bodyPr/>
        <a:lstStyle/>
        <a:p>
          <a:endParaRPr lang="en-GB"/>
        </a:p>
      </dgm:t>
    </dgm:pt>
    <dgm:pt modelId="{184E6F72-9363-4CC4-98C0-594631FEB104}">
      <dgm:prSet phldrT="[Text]" custT="1"/>
      <dgm:spPr>
        <a:ln>
          <a:noFill/>
        </a:ln>
      </dgm:spPr>
      <dgm:t>
        <a:bodyPr/>
        <a:lstStyle/>
        <a:p>
          <a:endParaRPr lang="en-GB" sz="1600" dirty="0"/>
        </a:p>
      </dgm:t>
    </dgm:pt>
    <dgm:pt modelId="{91F00564-5292-4A1B-9F29-025B6D390AF8}" type="parTrans" cxnId="{76A149B4-F92C-457D-AFD4-FF4A354FBA13}">
      <dgm:prSet/>
      <dgm:spPr/>
      <dgm:t>
        <a:bodyPr/>
        <a:lstStyle/>
        <a:p>
          <a:endParaRPr lang="en-GB"/>
        </a:p>
      </dgm:t>
    </dgm:pt>
    <dgm:pt modelId="{FA60F872-B4D8-4E04-B93C-08C489929F76}" type="sibTrans" cxnId="{76A149B4-F92C-457D-AFD4-FF4A354FBA13}">
      <dgm:prSet/>
      <dgm:spPr/>
      <dgm:t>
        <a:bodyPr/>
        <a:lstStyle/>
        <a:p>
          <a:endParaRPr lang="en-GB"/>
        </a:p>
      </dgm:t>
    </dgm:pt>
    <dgm:pt modelId="{92DEC4E9-043F-41B2-B512-1C49E4E6756A}">
      <dgm:prSet phldrT="[Text]" custT="1"/>
      <dgm:spPr>
        <a:ln>
          <a:noFill/>
        </a:ln>
      </dgm:spPr>
      <dgm:t>
        <a:bodyPr/>
        <a:lstStyle/>
        <a:p>
          <a:r>
            <a:rPr lang="en-GB" sz="1600" dirty="0">
              <a:latin typeface="Calibri" panose="020F0502020204030204" pitchFamily="34" charset="0"/>
              <a:cs typeface="Calibri" panose="020F0502020204030204" pitchFamily="34" charset="0"/>
            </a:rPr>
            <a:t>Data attainment, progress, behaviour and attendance</a:t>
          </a:r>
        </a:p>
      </dgm:t>
    </dgm:pt>
    <dgm:pt modelId="{E65F3984-A6E7-47AE-AAC5-BB91B7FD321D}" type="parTrans" cxnId="{E5590C4B-2E54-4EAB-8C2E-6431C2B5F21D}">
      <dgm:prSet/>
      <dgm:spPr/>
      <dgm:t>
        <a:bodyPr/>
        <a:lstStyle/>
        <a:p>
          <a:endParaRPr lang="en-GB"/>
        </a:p>
      </dgm:t>
    </dgm:pt>
    <dgm:pt modelId="{05B61DCC-0159-4B1B-9211-BEE43131A0F3}" type="sibTrans" cxnId="{E5590C4B-2E54-4EAB-8C2E-6431C2B5F21D}">
      <dgm:prSet/>
      <dgm:spPr/>
      <dgm:t>
        <a:bodyPr/>
        <a:lstStyle/>
        <a:p>
          <a:endParaRPr lang="en-GB"/>
        </a:p>
      </dgm:t>
    </dgm:pt>
    <dgm:pt modelId="{1151821E-D05F-4A47-BE7B-876CBEF1C626}">
      <dgm:prSet phldrT="[Text]" custT="1"/>
      <dgm:spPr>
        <a:ln>
          <a:noFill/>
        </a:ln>
      </dgm:spPr>
      <dgm:t>
        <a:bodyPr/>
        <a:lstStyle/>
        <a:p>
          <a:r>
            <a:rPr lang="en-GB" sz="1600" dirty="0">
              <a:latin typeface="Calibri" panose="020F0502020204030204" pitchFamily="34" charset="0"/>
              <a:cs typeface="Calibri" panose="020F0502020204030204" pitchFamily="34" charset="0"/>
            </a:rPr>
            <a:t>Parent views</a:t>
          </a:r>
        </a:p>
      </dgm:t>
    </dgm:pt>
    <dgm:pt modelId="{6737A719-87FE-4151-B0B9-66EBECD40220}" type="parTrans" cxnId="{83CA15E8-77C1-425F-A517-6D9487A6C14C}">
      <dgm:prSet/>
      <dgm:spPr/>
      <dgm:t>
        <a:bodyPr/>
        <a:lstStyle/>
        <a:p>
          <a:endParaRPr lang="en-GB"/>
        </a:p>
      </dgm:t>
    </dgm:pt>
    <dgm:pt modelId="{A2134BB9-3456-4CD2-A915-24E8FAF07409}" type="sibTrans" cxnId="{83CA15E8-77C1-425F-A517-6D9487A6C14C}">
      <dgm:prSet/>
      <dgm:spPr/>
      <dgm:t>
        <a:bodyPr/>
        <a:lstStyle/>
        <a:p>
          <a:endParaRPr lang="en-GB"/>
        </a:p>
      </dgm:t>
    </dgm:pt>
    <dgm:pt modelId="{35CDBF96-0224-4647-8242-DA662013DB59}">
      <dgm:prSet phldrT="[Text]" custT="1"/>
      <dgm:spPr>
        <a:ln>
          <a:noFill/>
        </a:ln>
      </dgm:spPr>
      <dgm:t>
        <a:bodyPr/>
        <a:lstStyle/>
        <a:p>
          <a:r>
            <a:rPr lang="en-GB" sz="1600" dirty="0">
              <a:latin typeface="Calibri" panose="020F0502020204030204" pitchFamily="34" charset="0"/>
              <a:cs typeface="Calibri" panose="020F0502020204030204" pitchFamily="34" charset="0"/>
            </a:rPr>
            <a:t>Pupil views </a:t>
          </a:r>
        </a:p>
      </dgm:t>
    </dgm:pt>
    <dgm:pt modelId="{16E68D98-642E-4E31-AFC6-A1159BFFD8CD}" type="parTrans" cxnId="{F3DFEE2E-9D2F-4A55-A63C-E85F6F674C00}">
      <dgm:prSet/>
      <dgm:spPr/>
      <dgm:t>
        <a:bodyPr/>
        <a:lstStyle/>
        <a:p>
          <a:endParaRPr lang="en-GB"/>
        </a:p>
      </dgm:t>
    </dgm:pt>
    <dgm:pt modelId="{D0D15ABA-87A8-4466-B239-030A8B9FFD50}" type="sibTrans" cxnId="{F3DFEE2E-9D2F-4A55-A63C-E85F6F674C00}">
      <dgm:prSet/>
      <dgm:spPr/>
      <dgm:t>
        <a:bodyPr/>
        <a:lstStyle/>
        <a:p>
          <a:endParaRPr lang="en-GB"/>
        </a:p>
      </dgm:t>
    </dgm:pt>
    <dgm:pt modelId="{6CE5D786-D267-4B1E-8D84-969F9D1C7F5E}">
      <dgm:prSet phldrT="[Text]" custT="1"/>
      <dgm:spPr>
        <a:ln>
          <a:noFill/>
        </a:ln>
      </dgm:spPr>
      <dgm:t>
        <a:bodyPr/>
        <a:lstStyle/>
        <a:p>
          <a:r>
            <a:rPr lang="en-GB" sz="1600" dirty="0">
              <a:latin typeface="Calibri" panose="020F0502020204030204" pitchFamily="34" charset="0"/>
              <a:cs typeface="Calibri" panose="020F0502020204030204" pitchFamily="34" charset="0"/>
            </a:rPr>
            <a:t>Advice from external agencies</a:t>
          </a:r>
        </a:p>
      </dgm:t>
    </dgm:pt>
    <dgm:pt modelId="{4742381E-0968-4745-8767-129D9F4D0322}" type="parTrans" cxnId="{351913D5-FC1B-4445-9EF5-C11C11F82A20}">
      <dgm:prSet/>
      <dgm:spPr/>
      <dgm:t>
        <a:bodyPr/>
        <a:lstStyle/>
        <a:p>
          <a:endParaRPr lang="en-GB"/>
        </a:p>
      </dgm:t>
    </dgm:pt>
    <dgm:pt modelId="{EAD72CED-88C3-4A41-8238-6BF24203489D}" type="sibTrans" cxnId="{351913D5-FC1B-4445-9EF5-C11C11F82A20}">
      <dgm:prSet/>
      <dgm:spPr/>
      <dgm:t>
        <a:bodyPr/>
        <a:lstStyle/>
        <a:p>
          <a:endParaRPr lang="en-GB"/>
        </a:p>
      </dgm:t>
    </dgm:pt>
    <dgm:pt modelId="{CE89E42E-226D-48F2-B9C3-50353F92E056}">
      <dgm:prSet phldrT="[Text]" custT="1"/>
      <dgm:spPr>
        <a:ln>
          <a:noFill/>
        </a:ln>
      </dgm:spPr>
      <dgm:t>
        <a:bodyPr/>
        <a:lstStyle/>
        <a:p>
          <a:r>
            <a:rPr lang="en-GB" sz="1600" dirty="0">
              <a:latin typeface="Calibri" panose="020F0502020204030204" pitchFamily="34" charset="0"/>
              <a:cs typeface="Calibri" panose="020F0502020204030204" pitchFamily="34" charset="0"/>
            </a:rPr>
            <a:t>Work samples</a:t>
          </a:r>
        </a:p>
      </dgm:t>
    </dgm:pt>
    <dgm:pt modelId="{C1868E34-6C0B-4015-93D9-4C1AE50D24F7}" type="parTrans" cxnId="{FC44F1B2-1B37-4DEA-9A30-12B2E67DA4B9}">
      <dgm:prSet/>
      <dgm:spPr/>
      <dgm:t>
        <a:bodyPr/>
        <a:lstStyle/>
        <a:p>
          <a:endParaRPr lang="en-GB"/>
        </a:p>
      </dgm:t>
    </dgm:pt>
    <dgm:pt modelId="{F55F8856-9578-4292-9EC4-B8DB9D9E7A3C}" type="sibTrans" cxnId="{FC44F1B2-1B37-4DEA-9A30-12B2E67DA4B9}">
      <dgm:prSet/>
      <dgm:spPr/>
      <dgm:t>
        <a:bodyPr/>
        <a:lstStyle/>
        <a:p>
          <a:endParaRPr lang="en-GB"/>
        </a:p>
      </dgm:t>
    </dgm:pt>
    <dgm:pt modelId="{A3747145-D17E-4928-BC7C-EE03AE5B15B4}">
      <dgm:prSet phldrT="[Text]" custT="1"/>
      <dgm:spPr>
        <a:ln>
          <a:noFill/>
        </a:ln>
      </dgm:spPr>
      <dgm:t>
        <a:bodyPr/>
        <a:lstStyle/>
        <a:p>
          <a:r>
            <a:rPr lang="en-GB" sz="1600" dirty="0">
              <a:latin typeface="Calibri" panose="020F0502020204030204" pitchFamily="34" charset="0"/>
              <a:cs typeface="Calibri" panose="020F0502020204030204" pitchFamily="34" charset="0"/>
            </a:rPr>
            <a:t>Information collected from primary </a:t>
          </a:r>
        </a:p>
      </dgm:t>
    </dgm:pt>
    <dgm:pt modelId="{C2716DDC-213A-43CC-A0D7-0C7C90C93A10}" type="parTrans" cxnId="{A1502CAC-5E53-41E2-AF1E-05853CA455FF}">
      <dgm:prSet/>
      <dgm:spPr/>
      <dgm:t>
        <a:bodyPr/>
        <a:lstStyle/>
        <a:p>
          <a:endParaRPr lang="en-GB"/>
        </a:p>
      </dgm:t>
    </dgm:pt>
    <dgm:pt modelId="{62A03FCE-2B42-4489-9FF3-F529154E72EC}" type="sibTrans" cxnId="{A1502CAC-5E53-41E2-AF1E-05853CA455FF}">
      <dgm:prSet/>
      <dgm:spPr/>
      <dgm:t>
        <a:bodyPr/>
        <a:lstStyle/>
        <a:p>
          <a:endParaRPr lang="en-GB"/>
        </a:p>
      </dgm:t>
    </dgm:pt>
    <dgm:pt modelId="{4B4DE47F-A6D9-4964-814E-97D357590656}">
      <dgm:prSet phldrT="[Text]" custT="1"/>
      <dgm:spPr>
        <a:ln>
          <a:noFill/>
        </a:ln>
      </dgm:spPr>
      <dgm:t>
        <a:bodyPr/>
        <a:lstStyle/>
        <a:p>
          <a:pPr algn="ctr"/>
          <a:r>
            <a:rPr lang="en-GB" sz="1600" dirty="0"/>
            <a:t>Pupil profile developed</a:t>
          </a:r>
        </a:p>
      </dgm:t>
    </dgm:pt>
    <dgm:pt modelId="{CAE288B9-1F93-418A-9EF4-885E82AEC17A}" type="parTrans" cxnId="{166A924C-790B-4A4C-BC5D-D36082646982}">
      <dgm:prSet/>
      <dgm:spPr/>
      <dgm:t>
        <a:bodyPr/>
        <a:lstStyle/>
        <a:p>
          <a:endParaRPr lang="en-GB"/>
        </a:p>
      </dgm:t>
    </dgm:pt>
    <dgm:pt modelId="{D0ECC631-A9C4-4DC5-802D-6C114A4E3427}" type="sibTrans" cxnId="{166A924C-790B-4A4C-BC5D-D36082646982}">
      <dgm:prSet/>
      <dgm:spPr/>
      <dgm:t>
        <a:bodyPr/>
        <a:lstStyle/>
        <a:p>
          <a:endParaRPr lang="en-GB"/>
        </a:p>
      </dgm:t>
    </dgm:pt>
    <dgm:pt modelId="{EA74A8F2-EB13-49E8-8D6B-F2317250DCD6}">
      <dgm:prSet phldrT="[Text]" custT="1"/>
      <dgm:spPr>
        <a:ln>
          <a:noFill/>
        </a:ln>
      </dgm:spPr>
      <dgm:t>
        <a:bodyPr/>
        <a:lstStyle/>
        <a:p>
          <a:pPr algn="ctr"/>
          <a:r>
            <a:rPr lang="en-GB" sz="1600" dirty="0"/>
            <a:t>Parent meeting</a:t>
          </a:r>
        </a:p>
      </dgm:t>
    </dgm:pt>
    <dgm:pt modelId="{CA51B69C-1765-4043-A9D2-AAD851C1A439}" type="parTrans" cxnId="{BBBB21FF-107B-4531-AB54-2C05AC6CD182}">
      <dgm:prSet/>
      <dgm:spPr/>
      <dgm:t>
        <a:bodyPr/>
        <a:lstStyle/>
        <a:p>
          <a:endParaRPr lang="en-GB"/>
        </a:p>
      </dgm:t>
    </dgm:pt>
    <dgm:pt modelId="{2E22613D-9F97-4D84-AD97-24828CE945E0}" type="sibTrans" cxnId="{BBBB21FF-107B-4531-AB54-2C05AC6CD182}">
      <dgm:prSet/>
      <dgm:spPr/>
      <dgm:t>
        <a:bodyPr/>
        <a:lstStyle/>
        <a:p>
          <a:endParaRPr lang="en-GB"/>
        </a:p>
      </dgm:t>
    </dgm:pt>
    <dgm:pt modelId="{702DE925-1B09-4039-80D0-3C468321C9CF}">
      <dgm:prSet phldrT="[Text]" custT="1"/>
      <dgm:spPr>
        <a:ln>
          <a:noFill/>
        </a:ln>
      </dgm:spPr>
      <dgm:t>
        <a:bodyPr/>
        <a:lstStyle/>
        <a:p>
          <a:pPr algn="ctr"/>
          <a:r>
            <a:rPr lang="en-GB" sz="1600" dirty="0"/>
            <a:t>Establish additional provision/intervention to make progress – reasons and SMART outcomes set.</a:t>
          </a:r>
        </a:p>
      </dgm:t>
    </dgm:pt>
    <dgm:pt modelId="{F751269A-1F0D-4712-BA24-7537F587AA48}" type="parTrans" cxnId="{FE3A3EB7-4B80-4728-8A28-E97B7A69FD83}">
      <dgm:prSet/>
      <dgm:spPr/>
      <dgm:t>
        <a:bodyPr/>
        <a:lstStyle/>
        <a:p>
          <a:endParaRPr lang="en-GB"/>
        </a:p>
      </dgm:t>
    </dgm:pt>
    <dgm:pt modelId="{7B4443BC-AE42-48CE-BD26-A3CBD99BAAFF}" type="sibTrans" cxnId="{FE3A3EB7-4B80-4728-8A28-E97B7A69FD83}">
      <dgm:prSet/>
      <dgm:spPr/>
      <dgm:t>
        <a:bodyPr/>
        <a:lstStyle/>
        <a:p>
          <a:endParaRPr lang="en-GB"/>
        </a:p>
      </dgm:t>
    </dgm:pt>
    <dgm:pt modelId="{463A1949-4DF3-498A-9F42-55DB7CEF72E0}" type="pres">
      <dgm:prSet presAssocID="{7AE8F24C-CEE2-41C2-A2BC-772EF171F216}" presName="cycleMatrixDiagram" presStyleCnt="0">
        <dgm:presLayoutVars>
          <dgm:chMax val="1"/>
          <dgm:dir/>
          <dgm:animLvl val="lvl"/>
          <dgm:resizeHandles val="exact"/>
        </dgm:presLayoutVars>
      </dgm:prSet>
      <dgm:spPr/>
    </dgm:pt>
    <dgm:pt modelId="{4FC640BE-1333-4EA8-9C8D-F605C2BAF919}" type="pres">
      <dgm:prSet presAssocID="{7AE8F24C-CEE2-41C2-A2BC-772EF171F216}" presName="children" presStyleCnt="0"/>
      <dgm:spPr/>
    </dgm:pt>
    <dgm:pt modelId="{1327D371-143C-44D7-A8AF-8F3A8AB7BE61}" type="pres">
      <dgm:prSet presAssocID="{7AE8F24C-CEE2-41C2-A2BC-772EF171F216}" presName="child1group" presStyleCnt="0"/>
      <dgm:spPr/>
    </dgm:pt>
    <dgm:pt modelId="{1485931E-1E8A-4015-AC5A-E621B7C230F7}" type="pres">
      <dgm:prSet presAssocID="{7AE8F24C-CEE2-41C2-A2BC-772EF171F216}" presName="child1" presStyleLbl="bgAcc1" presStyleIdx="0" presStyleCnt="4" custScaleX="151903" custScaleY="147095" custLinFactNeighborX="-17816" custLinFactNeighborY="6090"/>
      <dgm:spPr/>
    </dgm:pt>
    <dgm:pt modelId="{4DDA70E6-6FF2-467A-9A8F-7F62DDC51E19}" type="pres">
      <dgm:prSet presAssocID="{7AE8F24C-CEE2-41C2-A2BC-772EF171F216}" presName="child1Text" presStyleLbl="bgAcc1" presStyleIdx="0" presStyleCnt="4">
        <dgm:presLayoutVars>
          <dgm:bulletEnabled val="1"/>
        </dgm:presLayoutVars>
      </dgm:prSet>
      <dgm:spPr/>
    </dgm:pt>
    <dgm:pt modelId="{74229E0B-311A-436C-B442-FB164A754351}" type="pres">
      <dgm:prSet presAssocID="{7AE8F24C-CEE2-41C2-A2BC-772EF171F216}" presName="child2group" presStyleCnt="0"/>
      <dgm:spPr/>
    </dgm:pt>
    <dgm:pt modelId="{571B729C-FB78-4A67-BCB8-7A9CDBD4B97C}" type="pres">
      <dgm:prSet presAssocID="{7AE8F24C-CEE2-41C2-A2BC-772EF171F216}" presName="child2" presStyleLbl="bgAcc1" presStyleIdx="1" presStyleCnt="4" custScaleX="155400" custScaleY="152922" custLinFactNeighborX="21830" custLinFactNeighborY="751"/>
      <dgm:spPr/>
    </dgm:pt>
    <dgm:pt modelId="{ECEA21F8-40F4-45BC-8705-F160E5039096}" type="pres">
      <dgm:prSet presAssocID="{7AE8F24C-CEE2-41C2-A2BC-772EF171F216}" presName="child2Text" presStyleLbl="bgAcc1" presStyleIdx="1" presStyleCnt="4">
        <dgm:presLayoutVars>
          <dgm:bulletEnabled val="1"/>
        </dgm:presLayoutVars>
      </dgm:prSet>
      <dgm:spPr/>
    </dgm:pt>
    <dgm:pt modelId="{1F8F8EB5-579B-4293-9E48-2925B84E7894}" type="pres">
      <dgm:prSet presAssocID="{7AE8F24C-CEE2-41C2-A2BC-772EF171F216}" presName="child3group" presStyleCnt="0"/>
      <dgm:spPr/>
    </dgm:pt>
    <dgm:pt modelId="{D9184724-8EA7-4AAE-949C-9FA78EC067C1}" type="pres">
      <dgm:prSet presAssocID="{7AE8F24C-CEE2-41C2-A2BC-772EF171F216}" presName="child3" presStyleLbl="bgAcc1" presStyleIdx="2" presStyleCnt="4" custScaleX="154848" custScaleY="128395" custLinFactNeighborX="12455" custLinFactNeighborY="-3662"/>
      <dgm:spPr/>
    </dgm:pt>
    <dgm:pt modelId="{35F1C6BB-C3E4-4470-9937-293A24462B87}" type="pres">
      <dgm:prSet presAssocID="{7AE8F24C-CEE2-41C2-A2BC-772EF171F216}" presName="child3Text" presStyleLbl="bgAcc1" presStyleIdx="2" presStyleCnt="4">
        <dgm:presLayoutVars>
          <dgm:bulletEnabled val="1"/>
        </dgm:presLayoutVars>
      </dgm:prSet>
      <dgm:spPr/>
    </dgm:pt>
    <dgm:pt modelId="{A9788D1A-6A3E-47DF-B1FF-CB6869942A30}" type="pres">
      <dgm:prSet presAssocID="{7AE8F24C-CEE2-41C2-A2BC-772EF171F216}" presName="child4group" presStyleCnt="0"/>
      <dgm:spPr/>
    </dgm:pt>
    <dgm:pt modelId="{628FF582-BAEB-4241-BBD4-5654AC93F288}" type="pres">
      <dgm:prSet presAssocID="{7AE8F24C-CEE2-41C2-A2BC-772EF171F216}" presName="child4" presStyleLbl="bgAcc1" presStyleIdx="3" presStyleCnt="4" custScaleX="160088" custScaleY="172097" custLinFactNeighborX="-13723" custLinFactNeighborY="-30115"/>
      <dgm:spPr/>
    </dgm:pt>
    <dgm:pt modelId="{634D8226-6EBE-4BAF-A736-1F074E492E52}" type="pres">
      <dgm:prSet presAssocID="{7AE8F24C-CEE2-41C2-A2BC-772EF171F216}" presName="child4Text" presStyleLbl="bgAcc1" presStyleIdx="3" presStyleCnt="4">
        <dgm:presLayoutVars>
          <dgm:bulletEnabled val="1"/>
        </dgm:presLayoutVars>
      </dgm:prSet>
      <dgm:spPr/>
    </dgm:pt>
    <dgm:pt modelId="{86FD656C-0B4C-4289-BEC3-F535AE3E354E}" type="pres">
      <dgm:prSet presAssocID="{7AE8F24C-CEE2-41C2-A2BC-772EF171F216}" presName="childPlaceholder" presStyleCnt="0"/>
      <dgm:spPr/>
    </dgm:pt>
    <dgm:pt modelId="{B1C702E2-BD79-4524-8C25-6D623B9B1281}" type="pres">
      <dgm:prSet presAssocID="{7AE8F24C-CEE2-41C2-A2BC-772EF171F216}" presName="circle" presStyleCnt="0"/>
      <dgm:spPr/>
    </dgm:pt>
    <dgm:pt modelId="{F5FD3DCA-FA57-4F49-B2C3-ED2233294502}" type="pres">
      <dgm:prSet presAssocID="{7AE8F24C-CEE2-41C2-A2BC-772EF171F216}" presName="quadrant1" presStyleLbl="node1" presStyleIdx="0" presStyleCnt="4">
        <dgm:presLayoutVars>
          <dgm:chMax val="1"/>
          <dgm:bulletEnabled val="1"/>
        </dgm:presLayoutVars>
      </dgm:prSet>
      <dgm:spPr/>
    </dgm:pt>
    <dgm:pt modelId="{A789A244-77A9-4506-B19A-545A931778CA}" type="pres">
      <dgm:prSet presAssocID="{7AE8F24C-CEE2-41C2-A2BC-772EF171F216}" presName="quadrant2" presStyleLbl="node1" presStyleIdx="1" presStyleCnt="4">
        <dgm:presLayoutVars>
          <dgm:chMax val="1"/>
          <dgm:bulletEnabled val="1"/>
        </dgm:presLayoutVars>
      </dgm:prSet>
      <dgm:spPr/>
    </dgm:pt>
    <dgm:pt modelId="{EAEFEA6D-F650-4629-AFC3-F237A9AC5D28}" type="pres">
      <dgm:prSet presAssocID="{7AE8F24C-CEE2-41C2-A2BC-772EF171F216}" presName="quadrant3" presStyleLbl="node1" presStyleIdx="2" presStyleCnt="4">
        <dgm:presLayoutVars>
          <dgm:chMax val="1"/>
          <dgm:bulletEnabled val="1"/>
        </dgm:presLayoutVars>
      </dgm:prSet>
      <dgm:spPr/>
    </dgm:pt>
    <dgm:pt modelId="{0A7FB652-22CD-47B2-BCE8-3FC7DAF55A52}" type="pres">
      <dgm:prSet presAssocID="{7AE8F24C-CEE2-41C2-A2BC-772EF171F216}" presName="quadrant4" presStyleLbl="node1" presStyleIdx="3" presStyleCnt="4">
        <dgm:presLayoutVars>
          <dgm:chMax val="1"/>
          <dgm:bulletEnabled val="1"/>
        </dgm:presLayoutVars>
      </dgm:prSet>
      <dgm:spPr/>
    </dgm:pt>
    <dgm:pt modelId="{E34AD15B-6CE4-4EDA-8278-BAD31B34D4B9}" type="pres">
      <dgm:prSet presAssocID="{7AE8F24C-CEE2-41C2-A2BC-772EF171F216}" presName="quadrantPlaceholder" presStyleCnt="0"/>
      <dgm:spPr/>
    </dgm:pt>
    <dgm:pt modelId="{126F9554-7A5B-4DD5-820E-941DC1EFDAD7}" type="pres">
      <dgm:prSet presAssocID="{7AE8F24C-CEE2-41C2-A2BC-772EF171F216}" presName="center1" presStyleLbl="fgShp" presStyleIdx="0" presStyleCnt="2"/>
      <dgm:spPr>
        <a:noFill/>
      </dgm:spPr>
    </dgm:pt>
    <dgm:pt modelId="{D11D435D-68B6-46D0-A294-D28B4EC8A7C9}" type="pres">
      <dgm:prSet presAssocID="{7AE8F24C-CEE2-41C2-A2BC-772EF171F216}" presName="center2" presStyleLbl="fgShp" presStyleIdx="1" presStyleCnt="2"/>
      <dgm:spPr>
        <a:noFill/>
      </dgm:spPr>
    </dgm:pt>
  </dgm:ptLst>
  <dgm:cxnLst>
    <dgm:cxn modelId="{83EC9C04-938E-400D-BD62-5FDBF56ED7E8}" type="presOf" srcId="{7BEC9313-5712-4806-BC64-17E27CB5FD52}" destId="{35F1C6BB-C3E4-4470-9937-293A24462B87}" srcOrd="1" destOrd="0" presId="urn:microsoft.com/office/officeart/2005/8/layout/cycle4"/>
    <dgm:cxn modelId="{EE87470A-6D57-4CD6-8027-C934CE787561}" type="presOf" srcId="{A3747145-D17E-4928-BC7C-EE03AE5B15B4}" destId="{1485931E-1E8A-4015-AC5A-E621B7C230F7}" srcOrd="0" destOrd="6" presId="urn:microsoft.com/office/officeart/2005/8/layout/cycle4"/>
    <dgm:cxn modelId="{21152510-1A73-4579-9155-A831E94CAB17}" type="presOf" srcId="{35CDBF96-0224-4647-8242-DA662013DB59}" destId="{4DDA70E6-6FF2-467A-9A8F-7F62DDC51E19}" srcOrd="1" destOrd="3" presId="urn:microsoft.com/office/officeart/2005/8/layout/cycle4"/>
    <dgm:cxn modelId="{26E41017-A069-4B72-AF21-5EF7750DDFCA}" srcId="{7AE8F24C-CEE2-41C2-A2BC-772EF171F216}" destId="{9F6CC9FE-DEF3-4DDE-B2DD-D0B32BFE87B5}" srcOrd="0" destOrd="0" parTransId="{74A978CA-09E3-4B4A-97C0-8288D61A811E}" sibTransId="{A899BDA0-E4C4-46C5-A26A-865B2530559E}"/>
    <dgm:cxn modelId="{8D5F8217-0A8F-40BC-B171-99C630E57E28}" type="presOf" srcId="{702DE925-1B09-4039-80D0-3C468321C9CF}" destId="{571B729C-FB78-4A67-BCB8-7A9CDBD4B97C}" srcOrd="0" destOrd="3" presId="urn:microsoft.com/office/officeart/2005/8/layout/cycle4"/>
    <dgm:cxn modelId="{622CAF1A-6A70-43DA-AE29-CA1821275C97}" type="presOf" srcId="{CE89E42E-226D-48F2-B9C3-50353F92E056}" destId="{4DDA70E6-6FF2-467A-9A8F-7F62DDC51E19}" srcOrd="1" destOrd="5" presId="urn:microsoft.com/office/officeart/2005/8/layout/cycle4"/>
    <dgm:cxn modelId="{3892E91A-798A-4F3A-9323-A6F519A10D12}" srcId="{7AE8F24C-CEE2-41C2-A2BC-772EF171F216}" destId="{EDF6E5A3-EE77-4683-BE9C-766C49E6F260}" srcOrd="1" destOrd="0" parTransId="{0AE01EB1-3F54-40ED-978F-D45658AFA6FE}" sibTransId="{21AF1DC5-DE99-4434-B2F8-BA455A6A25D5}"/>
    <dgm:cxn modelId="{6931771D-DD31-40B6-B725-F8AC1C23618E}" type="presOf" srcId="{CE89E42E-226D-48F2-B9C3-50353F92E056}" destId="{1485931E-1E8A-4015-AC5A-E621B7C230F7}" srcOrd="0" destOrd="5" presId="urn:microsoft.com/office/officeart/2005/8/layout/cycle4"/>
    <dgm:cxn modelId="{F3DFEE2E-9D2F-4A55-A63C-E85F6F674C00}" srcId="{9F6CC9FE-DEF3-4DDE-B2DD-D0B32BFE87B5}" destId="{35CDBF96-0224-4647-8242-DA662013DB59}" srcOrd="3" destOrd="0" parTransId="{16E68D98-642E-4E31-AFC6-A1159BFFD8CD}" sibTransId="{D0D15ABA-87A8-4466-B239-030A8B9FFD50}"/>
    <dgm:cxn modelId="{09747F31-5BD8-431D-8451-BF580984EEA4}" type="presOf" srcId="{9F6CC9FE-DEF3-4DDE-B2DD-D0B32BFE87B5}" destId="{F5FD3DCA-FA57-4F49-B2C3-ED2233294502}" srcOrd="0" destOrd="0" presId="urn:microsoft.com/office/officeart/2005/8/layout/cycle4"/>
    <dgm:cxn modelId="{80F53536-B342-4B15-BD5A-4C985D51ED33}" type="presOf" srcId="{4F82C2BD-6804-4A90-870A-ADD14313B70C}" destId="{571B729C-FB78-4A67-BCB8-7A9CDBD4B97C}" srcOrd="0" destOrd="0" presId="urn:microsoft.com/office/officeart/2005/8/layout/cycle4"/>
    <dgm:cxn modelId="{2A88FD41-678E-44DD-9479-92A9DABE1929}" srcId="{7AE8F24C-CEE2-41C2-A2BC-772EF171F216}" destId="{23B15895-0F4E-4756-9CF3-4526A410038C}" srcOrd="2" destOrd="0" parTransId="{4B3D69A9-5FD5-4087-8C2E-D21F014BB77F}" sibTransId="{BDC601C8-97DF-426A-8C5B-51A19BF50CBC}"/>
    <dgm:cxn modelId="{7ABEB962-CAAE-4345-9E5C-30F2F12BB46F}" type="presOf" srcId="{A3747145-D17E-4928-BC7C-EE03AE5B15B4}" destId="{4DDA70E6-6FF2-467A-9A8F-7F62DDC51E19}" srcOrd="1" destOrd="6" presId="urn:microsoft.com/office/officeart/2005/8/layout/cycle4"/>
    <dgm:cxn modelId="{75C9E967-1332-40CC-B49F-DBD7252D1BDC}" type="presOf" srcId="{92DEC4E9-043F-41B2-B512-1C49E4E6756A}" destId="{1485931E-1E8A-4015-AC5A-E621B7C230F7}" srcOrd="0" destOrd="1" presId="urn:microsoft.com/office/officeart/2005/8/layout/cycle4"/>
    <dgm:cxn modelId="{E5590C4B-2E54-4EAB-8C2E-6431C2B5F21D}" srcId="{9F6CC9FE-DEF3-4DDE-B2DD-D0B32BFE87B5}" destId="{92DEC4E9-043F-41B2-B512-1C49E4E6756A}" srcOrd="1" destOrd="0" parTransId="{E65F3984-A6E7-47AE-AAC5-BB91B7FD321D}" sibTransId="{05B61DCC-0159-4B1B-9211-BEE43131A0F3}"/>
    <dgm:cxn modelId="{683FF84B-DB48-4CD9-B0A2-B5E6E678C9E1}" type="presOf" srcId="{6CE5D786-D267-4B1E-8D84-969F9D1C7F5E}" destId="{4DDA70E6-6FF2-467A-9A8F-7F62DDC51E19}" srcOrd="1" destOrd="4" presId="urn:microsoft.com/office/officeart/2005/8/layout/cycle4"/>
    <dgm:cxn modelId="{166A924C-790B-4A4C-BC5D-D36082646982}" srcId="{EDF6E5A3-EE77-4683-BE9C-766C49E6F260}" destId="{4B4DE47F-A6D9-4964-814E-97D357590656}" srcOrd="1" destOrd="0" parTransId="{CAE288B9-1F93-418A-9EF4-885E82AEC17A}" sibTransId="{D0ECC631-A9C4-4DC5-802D-6C114A4E3427}"/>
    <dgm:cxn modelId="{846CCA4D-C743-4C92-81D1-7193B91F5485}" type="presOf" srcId="{4B4DE47F-A6D9-4964-814E-97D357590656}" destId="{571B729C-FB78-4A67-BCB8-7A9CDBD4B97C}" srcOrd="0" destOrd="1" presId="urn:microsoft.com/office/officeart/2005/8/layout/cycle4"/>
    <dgm:cxn modelId="{0AEF9955-50B7-42B4-A502-339395923C83}" type="presOf" srcId="{702DE925-1B09-4039-80D0-3C468321C9CF}" destId="{ECEA21F8-40F4-45BC-8705-F160E5039096}" srcOrd="1" destOrd="3" presId="urn:microsoft.com/office/officeart/2005/8/layout/cycle4"/>
    <dgm:cxn modelId="{33DE5258-C408-42C0-91C5-B006A8D60366}" type="presOf" srcId="{EDF6E5A3-EE77-4683-BE9C-766C49E6F260}" destId="{A789A244-77A9-4506-B19A-545A931778CA}" srcOrd="0" destOrd="0" presId="urn:microsoft.com/office/officeart/2005/8/layout/cycle4"/>
    <dgm:cxn modelId="{8CBBB058-3C3C-43DE-906A-5150AB4541AF}" type="presOf" srcId="{184E6F72-9363-4CC4-98C0-594631FEB104}" destId="{634D8226-6EBE-4BAF-A736-1F074E492E52}" srcOrd="1" destOrd="0" presId="urn:microsoft.com/office/officeart/2005/8/layout/cycle4"/>
    <dgm:cxn modelId="{D4ECB683-02D8-4BA5-BF1C-5AC201985126}" type="presOf" srcId="{40B3B284-02C8-4E76-9432-2FAD759CAB6B}" destId="{1485931E-1E8A-4015-AC5A-E621B7C230F7}" srcOrd="0" destOrd="0" presId="urn:microsoft.com/office/officeart/2005/8/layout/cycle4"/>
    <dgm:cxn modelId="{EB181687-F067-462B-8BE3-8CC6035DDDB9}" type="presOf" srcId="{92DEC4E9-043F-41B2-B512-1C49E4E6756A}" destId="{4DDA70E6-6FF2-467A-9A8F-7F62DDC51E19}" srcOrd="1" destOrd="1" presId="urn:microsoft.com/office/officeart/2005/8/layout/cycle4"/>
    <dgm:cxn modelId="{52CC988F-081E-47DE-87AC-6FE8CB2E9870}" srcId="{7AE8F24C-CEE2-41C2-A2BC-772EF171F216}" destId="{648A91D6-DA27-4566-A5B5-23C039277AB4}" srcOrd="3" destOrd="0" parTransId="{DFEBD948-5BED-4350-8EF5-3570C8FD7515}" sibTransId="{7F9F0A9F-D217-42FC-9D77-110790EA11EE}"/>
    <dgm:cxn modelId="{3802E896-88CC-4047-B77C-8140F55CE586}" type="presOf" srcId="{EA74A8F2-EB13-49E8-8D6B-F2317250DCD6}" destId="{ECEA21F8-40F4-45BC-8705-F160E5039096}" srcOrd="1" destOrd="2" presId="urn:microsoft.com/office/officeart/2005/8/layout/cycle4"/>
    <dgm:cxn modelId="{BA9629A0-D8E1-456A-8462-16AFFFAF8C74}" type="presOf" srcId="{7BEC9313-5712-4806-BC64-17E27CB5FD52}" destId="{D9184724-8EA7-4AAE-949C-9FA78EC067C1}" srcOrd="0" destOrd="0" presId="urn:microsoft.com/office/officeart/2005/8/layout/cycle4"/>
    <dgm:cxn modelId="{5EA6DBA9-539A-4EB4-85AD-8F8D7F982C84}" srcId="{9F6CC9FE-DEF3-4DDE-B2DD-D0B32BFE87B5}" destId="{40B3B284-02C8-4E76-9432-2FAD759CAB6B}" srcOrd="0" destOrd="0" parTransId="{02BE1545-9590-43CD-BA21-6CCDAEA10F5B}" sibTransId="{7E570A4F-0CE7-492E-9848-05648E4541EF}"/>
    <dgm:cxn modelId="{93FBFFAB-3C6E-4936-92F9-D0731801542C}" type="presOf" srcId="{648A91D6-DA27-4566-A5B5-23C039277AB4}" destId="{0A7FB652-22CD-47B2-BCE8-3FC7DAF55A52}" srcOrd="0" destOrd="0" presId="urn:microsoft.com/office/officeart/2005/8/layout/cycle4"/>
    <dgm:cxn modelId="{A1502CAC-5E53-41E2-AF1E-05853CA455FF}" srcId="{9F6CC9FE-DEF3-4DDE-B2DD-D0B32BFE87B5}" destId="{A3747145-D17E-4928-BC7C-EE03AE5B15B4}" srcOrd="6" destOrd="0" parTransId="{C2716DDC-213A-43CC-A0D7-0C7C90C93A10}" sibTransId="{62A03FCE-2B42-4489-9FF3-F529154E72EC}"/>
    <dgm:cxn modelId="{FC44F1B2-1B37-4DEA-9A30-12B2E67DA4B9}" srcId="{9F6CC9FE-DEF3-4DDE-B2DD-D0B32BFE87B5}" destId="{CE89E42E-226D-48F2-B9C3-50353F92E056}" srcOrd="5" destOrd="0" parTransId="{C1868E34-6C0B-4015-93D9-4C1AE50D24F7}" sibTransId="{F55F8856-9578-4292-9EC4-B8DB9D9E7A3C}"/>
    <dgm:cxn modelId="{76A149B4-F92C-457D-AFD4-FF4A354FBA13}" srcId="{648A91D6-DA27-4566-A5B5-23C039277AB4}" destId="{184E6F72-9363-4CC4-98C0-594631FEB104}" srcOrd="0" destOrd="0" parTransId="{91F00564-5292-4A1B-9F29-025B6D390AF8}" sibTransId="{FA60F872-B4D8-4E04-B93C-08C489929F76}"/>
    <dgm:cxn modelId="{FE3A3EB7-4B80-4728-8A28-E97B7A69FD83}" srcId="{EDF6E5A3-EE77-4683-BE9C-766C49E6F260}" destId="{702DE925-1B09-4039-80D0-3C468321C9CF}" srcOrd="3" destOrd="0" parTransId="{F751269A-1F0D-4712-BA24-7537F587AA48}" sibTransId="{7B4443BC-AE42-48CE-BD26-A3CBD99BAAFF}"/>
    <dgm:cxn modelId="{164629BA-4222-4533-A10A-4A7327CB65A6}" type="presOf" srcId="{184E6F72-9363-4CC4-98C0-594631FEB104}" destId="{628FF582-BAEB-4241-BBD4-5654AC93F288}" srcOrd="0" destOrd="0" presId="urn:microsoft.com/office/officeart/2005/8/layout/cycle4"/>
    <dgm:cxn modelId="{A46A2CBC-5847-458A-B75A-2209CA2CB1F7}" type="presOf" srcId="{1151821E-D05F-4A47-BE7B-876CBEF1C626}" destId="{4DDA70E6-6FF2-467A-9A8F-7F62DDC51E19}" srcOrd="1" destOrd="2" presId="urn:microsoft.com/office/officeart/2005/8/layout/cycle4"/>
    <dgm:cxn modelId="{102FB2CD-F75A-47F2-9150-D7979C36E260}" type="presOf" srcId="{EA74A8F2-EB13-49E8-8D6B-F2317250DCD6}" destId="{571B729C-FB78-4A67-BCB8-7A9CDBD4B97C}" srcOrd="0" destOrd="2" presId="urn:microsoft.com/office/officeart/2005/8/layout/cycle4"/>
    <dgm:cxn modelId="{57DCAFD1-7310-4747-87EC-3EDC9F376D3D}" type="presOf" srcId="{35CDBF96-0224-4647-8242-DA662013DB59}" destId="{1485931E-1E8A-4015-AC5A-E621B7C230F7}" srcOrd="0" destOrd="3" presId="urn:microsoft.com/office/officeart/2005/8/layout/cycle4"/>
    <dgm:cxn modelId="{351913D5-FC1B-4445-9EF5-C11C11F82A20}" srcId="{9F6CC9FE-DEF3-4DDE-B2DD-D0B32BFE87B5}" destId="{6CE5D786-D267-4B1E-8D84-969F9D1C7F5E}" srcOrd="4" destOrd="0" parTransId="{4742381E-0968-4745-8767-129D9F4D0322}" sibTransId="{EAD72CED-88C3-4A41-8238-6BF24203489D}"/>
    <dgm:cxn modelId="{35B606DB-A974-4551-AF40-72EA0581A594}" type="presOf" srcId="{7AE8F24C-CEE2-41C2-A2BC-772EF171F216}" destId="{463A1949-4DF3-498A-9F42-55DB7CEF72E0}" srcOrd="0" destOrd="0" presId="urn:microsoft.com/office/officeart/2005/8/layout/cycle4"/>
    <dgm:cxn modelId="{460128DB-D2FF-407E-9397-00082F32B7C7}" type="presOf" srcId="{23B15895-0F4E-4756-9CF3-4526A410038C}" destId="{EAEFEA6D-F650-4629-AFC3-F237A9AC5D28}" srcOrd="0" destOrd="0" presId="urn:microsoft.com/office/officeart/2005/8/layout/cycle4"/>
    <dgm:cxn modelId="{85783EE2-FB9A-4F6E-904F-1B4BCD15C823}" type="presOf" srcId="{40B3B284-02C8-4E76-9432-2FAD759CAB6B}" destId="{4DDA70E6-6FF2-467A-9A8F-7F62DDC51E19}" srcOrd="1" destOrd="0" presId="urn:microsoft.com/office/officeart/2005/8/layout/cycle4"/>
    <dgm:cxn modelId="{62569DE5-BEF8-45A9-81AD-D17C9A60E219}" type="presOf" srcId="{6CE5D786-D267-4B1E-8D84-969F9D1C7F5E}" destId="{1485931E-1E8A-4015-AC5A-E621B7C230F7}" srcOrd="0" destOrd="4" presId="urn:microsoft.com/office/officeart/2005/8/layout/cycle4"/>
    <dgm:cxn modelId="{83CA15E8-77C1-425F-A517-6D9487A6C14C}" srcId="{9F6CC9FE-DEF3-4DDE-B2DD-D0B32BFE87B5}" destId="{1151821E-D05F-4A47-BE7B-876CBEF1C626}" srcOrd="2" destOrd="0" parTransId="{6737A719-87FE-4151-B0B9-66EBECD40220}" sibTransId="{A2134BB9-3456-4CD2-A915-24E8FAF07409}"/>
    <dgm:cxn modelId="{2B52F4EA-FCAC-4753-9B9C-1F17F1740A50}" srcId="{23B15895-0F4E-4756-9CF3-4526A410038C}" destId="{7BEC9313-5712-4806-BC64-17E27CB5FD52}" srcOrd="0" destOrd="0" parTransId="{76E54911-4782-4C52-B698-47C40C9ED25E}" sibTransId="{0A6AD887-EFED-447B-B38E-45FEEF9992C3}"/>
    <dgm:cxn modelId="{A6F0FFED-BD30-4C89-9D94-B166A117B374}" type="presOf" srcId="{4B4DE47F-A6D9-4964-814E-97D357590656}" destId="{ECEA21F8-40F4-45BC-8705-F160E5039096}" srcOrd="1" destOrd="1" presId="urn:microsoft.com/office/officeart/2005/8/layout/cycle4"/>
    <dgm:cxn modelId="{B350CCF6-4E0B-4387-976C-CB173F1D48BA}" type="presOf" srcId="{4F82C2BD-6804-4A90-870A-ADD14313B70C}" destId="{ECEA21F8-40F4-45BC-8705-F160E5039096}" srcOrd="1" destOrd="0" presId="urn:microsoft.com/office/officeart/2005/8/layout/cycle4"/>
    <dgm:cxn modelId="{F86196F8-6A6C-4135-BCD5-C6C05E0C4EDD}" type="presOf" srcId="{1151821E-D05F-4A47-BE7B-876CBEF1C626}" destId="{1485931E-1E8A-4015-AC5A-E621B7C230F7}" srcOrd="0" destOrd="2" presId="urn:microsoft.com/office/officeart/2005/8/layout/cycle4"/>
    <dgm:cxn modelId="{C247B6FC-A18F-4DC8-8062-D12F1A1F2A26}" srcId="{EDF6E5A3-EE77-4683-BE9C-766C49E6F260}" destId="{4F82C2BD-6804-4A90-870A-ADD14313B70C}" srcOrd="0" destOrd="0" parTransId="{7379C3D5-4AB0-4D81-9887-0E09D1A59B9B}" sibTransId="{6C4F5565-E70B-4359-8161-F507AA3041DE}"/>
    <dgm:cxn modelId="{BBBB21FF-107B-4531-AB54-2C05AC6CD182}" srcId="{EDF6E5A3-EE77-4683-BE9C-766C49E6F260}" destId="{EA74A8F2-EB13-49E8-8D6B-F2317250DCD6}" srcOrd="2" destOrd="0" parTransId="{CA51B69C-1765-4043-A9D2-AAD851C1A439}" sibTransId="{2E22613D-9F97-4D84-AD97-24828CE945E0}"/>
    <dgm:cxn modelId="{6CCA17C0-58EF-46C5-823E-043C0A736065}" type="presParOf" srcId="{463A1949-4DF3-498A-9F42-55DB7CEF72E0}" destId="{4FC640BE-1333-4EA8-9C8D-F605C2BAF919}" srcOrd="0" destOrd="0" presId="urn:microsoft.com/office/officeart/2005/8/layout/cycle4"/>
    <dgm:cxn modelId="{5871C50B-E6F4-427E-8A10-4C26E96E7DFA}" type="presParOf" srcId="{4FC640BE-1333-4EA8-9C8D-F605C2BAF919}" destId="{1327D371-143C-44D7-A8AF-8F3A8AB7BE61}" srcOrd="0" destOrd="0" presId="urn:microsoft.com/office/officeart/2005/8/layout/cycle4"/>
    <dgm:cxn modelId="{238C746B-6EA1-4ED8-91D7-DF14C3CE4C7E}" type="presParOf" srcId="{1327D371-143C-44D7-A8AF-8F3A8AB7BE61}" destId="{1485931E-1E8A-4015-AC5A-E621B7C230F7}" srcOrd="0" destOrd="0" presId="urn:microsoft.com/office/officeart/2005/8/layout/cycle4"/>
    <dgm:cxn modelId="{B92FBB0D-32BB-4235-A096-F90B550D5A90}" type="presParOf" srcId="{1327D371-143C-44D7-A8AF-8F3A8AB7BE61}" destId="{4DDA70E6-6FF2-467A-9A8F-7F62DDC51E19}" srcOrd="1" destOrd="0" presId="urn:microsoft.com/office/officeart/2005/8/layout/cycle4"/>
    <dgm:cxn modelId="{4E090D2C-4A1B-4DCB-B6DA-AADB026A8CA4}" type="presParOf" srcId="{4FC640BE-1333-4EA8-9C8D-F605C2BAF919}" destId="{74229E0B-311A-436C-B442-FB164A754351}" srcOrd="1" destOrd="0" presId="urn:microsoft.com/office/officeart/2005/8/layout/cycle4"/>
    <dgm:cxn modelId="{ABE73B88-430F-4D77-B9F5-62889D7FCACC}" type="presParOf" srcId="{74229E0B-311A-436C-B442-FB164A754351}" destId="{571B729C-FB78-4A67-BCB8-7A9CDBD4B97C}" srcOrd="0" destOrd="0" presId="urn:microsoft.com/office/officeart/2005/8/layout/cycle4"/>
    <dgm:cxn modelId="{5CB2D959-8E48-41C3-AA5B-537E7FA59B47}" type="presParOf" srcId="{74229E0B-311A-436C-B442-FB164A754351}" destId="{ECEA21F8-40F4-45BC-8705-F160E5039096}" srcOrd="1" destOrd="0" presId="urn:microsoft.com/office/officeart/2005/8/layout/cycle4"/>
    <dgm:cxn modelId="{70511B26-754E-49FE-8A42-9E3DAD57F2F7}" type="presParOf" srcId="{4FC640BE-1333-4EA8-9C8D-F605C2BAF919}" destId="{1F8F8EB5-579B-4293-9E48-2925B84E7894}" srcOrd="2" destOrd="0" presId="urn:microsoft.com/office/officeart/2005/8/layout/cycle4"/>
    <dgm:cxn modelId="{6AED3A9A-D607-4D08-A144-7F7B64A9A72C}" type="presParOf" srcId="{1F8F8EB5-579B-4293-9E48-2925B84E7894}" destId="{D9184724-8EA7-4AAE-949C-9FA78EC067C1}" srcOrd="0" destOrd="0" presId="urn:microsoft.com/office/officeart/2005/8/layout/cycle4"/>
    <dgm:cxn modelId="{74D935DC-1A63-4ADB-BF2C-1BC75110BB02}" type="presParOf" srcId="{1F8F8EB5-579B-4293-9E48-2925B84E7894}" destId="{35F1C6BB-C3E4-4470-9937-293A24462B87}" srcOrd="1" destOrd="0" presId="urn:microsoft.com/office/officeart/2005/8/layout/cycle4"/>
    <dgm:cxn modelId="{08224C2F-1477-4AFD-8665-8997EDB5ECF9}" type="presParOf" srcId="{4FC640BE-1333-4EA8-9C8D-F605C2BAF919}" destId="{A9788D1A-6A3E-47DF-B1FF-CB6869942A30}" srcOrd="3" destOrd="0" presId="urn:microsoft.com/office/officeart/2005/8/layout/cycle4"/>
    <dgm:cxn modelId="{992EBE39-4164-4BF5-903D-E12876DBF579}" type="presParOf" srcId="{A9788D1A-6A3E-47DF-B1FF-CB6869942A30}" destId="{628FF582-BAEB-4241-BBD4-5654AC93F288}" srcOrd="0" destOrd="0" presId="urn:microsoft.com/office/officeart/2005/8/layout/cycle4"/>
    <dgm:cxn modelId="{B6E85D0F-694B-4303-B373-2FD192D0CB7E}" type="presParOf" srcId="{A9788D1A-6A3E-47DF-B1FF-CB6869942A30}" destId="{634D8226-6EBE-4BAF-A736-1F074E492E52}" srcOrd="1" destOrd="0" presId="urn:microsoft.com/office/officeart/2005/8/layout/cycle4"/>
    <dgm:cxn modelId="{B47970CD-2F0A-4AB6-89B0-66DEC7E63B52}" type="presParOf" srcId="{4FC640BE-1333-4EA8-9C8D-F605C2BAF919}" destId="{86FD656C-0B4C-4289-BEC3-F535AE3E354E}" srcOrd="4" destOrd="0" presId="urn:microsoft.com/office/officeart/2005/8/layout/cycle4"/>
    <dgm:cxn modelId="{F4B7AB6F-24DE-4173-985F-FDF2370349FF}" type="presParOf" srcId="{463A1949-4DF3-498A-9F42-55DB7CEF72E0}" destId="{B1C702E2-BD79-4524-8C25-6D623B9B1281}" srcOrd="1" destOrd="0" presId="urn:microsoft.com/office/officeart/2005/8/layout/cycle4"/>
    <dgm:cxn modelId="{BAD00030-01FB-448D-8F15-FBB0DEC2FCF0}" type="presParOf" srcId="{B1C702E2-BD79-4524-8C25-6D623B9B1281}" destId="{F5FD3DCA-FA57-4F49-B2C3-ED2233294502}" srcOrd="0" destOrd="0" presId="urn:microsoft.com/office/officeart/2005/8/layout/cycle4"/>
    <dgm:cxn modelId="{D12D0D33-F4E3-4E21-A81F-242D7E4BB4D6}" type="presParOf" srcId="{B1C702E2-BD79-4524-8C25-6D623B9B1281}" destId="{A789A244-77A9-4506-B19A-545A931778CA}" srcOrd="1" destOrd="0" presId="urn:microsoft.com/office/officeart/2005/8/layout/cycle4"/>
    <dgm:cxn modelId="{89095CE1-E885-459E-AF77-8708273240D7}" type="presParOf" srcId="{B1C702E2-BD79-4524-8C25-6D623B9B1281}" destId="{EAEFEA6D-F650-4629-AFC3-F237A9AC5D28}" srcOrd="2" destOrd="0" presId="urn:microsoft.com/office/officeart/2005/8/layout/cycle4"/>
    <dgm:cxn modelId="{586F0BD6-2C7F-4302-A72D-2577CF536851}" type="presParOf" srcId="{B1C702E2-BD79-4524-8C25-6D623B9B1281}" destId="{0A7FB652-22CD-47B2-BCE8-3FC7DAF55A52}" srcOrd="3" destOrd="0" presId="urn:microsoft.com/office/officeart/2005/8/layout/cycle4"/>
    <dgm:cxn modelId="{E674D079-CF7B-46D6-9AC4-9DBF9434F534}" type="presParOf" srcId="{B1C702E2-BD79-4524-8C25-6D623B9B1281}" destId="{E34AD15B-6CE4-4EDA-8278-BAD31B34D4B9}" srcOrd="4" destOrd="0" presId="urn:microsoft.com/office/officeart/2005/8/layout/cycle4"/>
    <dgm:cxn modelId="{4F19F637-0887-4A0D-B527-7FF1A3539499}" type="presParOf" srcId="{463A1949-4DF3-498A-9F42-55DB7CEF72E0}" destId="{126F9554-7A5B-4DD5-820E-941DC1EFDAD7}" srcOrd="2" destOrd="0" presId="urn:microsoft.com/office/officeart/2005/8/layout/cycle4"/>
    <dgm:cxn modelId="{A4142558-E6B4-4F37-89CE-1E8ECF3F808F}" type="presParOf" srcId="{463A1949-4DF3-498A-9F42-55DB7CEF72E0}" destId="{D11D435D-68B6-46D0-A294-D28B4EC8A7C9}" srcOrd="3" destOrd="0" presId="urn:microsoft.com/office/officeart/2005/8/layout/cycle4"/>
  </dgm:cxnLst>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DB41C59-3346-41B9-8B04-93857DE06B1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GB"/>
        </a:p>
      </dgm:t>
    </dgm:pt>
    <dgm:pt modelId="{05359CFA-6651-4EC9-A81C-CC71C5A5885E}">
      <dgm:prSet phldrT="[Text]"/>
      <dgm:spPr/>
      <dgm:t>
        <a:bodyPr/>
        <a:lstStyle/>
        <a:p>
          <a:r>
            <a:rPr lang="en-GB" dirty="0"/>
            <a:t>We will provide skilled additional adults to support children, where appropriate.</a:t>
          </a:r>
        </a:p>
      </dgm:t>
    </dgm:pt>
    <dgm:pt modelId="{3F042017-0F66-4905-9975-224641B0798F}" type="parTrans" cxnId="{34C1BFFC-066B-44BD-891B-92256E408E97}">
      <dgm:prSet/>
      <dgm:spPr/>
      <dgm:t>
        <a:bodyPr/>
        <a:lstStyle/>
        <a:p>
          <a:endParaRPr lang="en-GB"/>
        </a:p>
      </dgm:t>
    </dgm:pt>
    <dgm:pt modelId="{63198721-8C00-4D93-A79C-0CEE210D0AE3}" type="sibTrans" cxnId="{34C1BFFC-066B-44BD-891B-92256E408E97}">
      <dgm:prSet/>
      <dgm:spPr/>
      <dgm:t>
        <a:bodyPr/>
        <a:lstStyle/>
        <a:p>
          <a:endParaRPr lang="en-GB"/>
        </a:p>
      </dgm:t>
    </dgm:pt>
    <dgm:pt modelId="{042E75FB-8FF9-4D5A-9348-6140E47BE566}">
      <dgm:prSet phldrT="[Text]"/>
      <dgm:spPr/>
      <dgm:t>
        <a:bodyPr/>
        <a:lstStyle/>
        <a:p>
          <a:r>
            <a:rPr lang="en-GB" dirty="0"/>
            <a:t>We will have flexible arrangements to meet the individual needs of children who attend enrichment opportunities. </a:t>
          </a:r>
        </a:p>
      </dgm:t>
    </dgm:pt>
    <dgm:pt modelId="{1E0894DD-6236-4ED0-8C24-91CECDBED4D7}" type="parTrans" cxnId="{FF699F97-EAC4-4A61-B7A6-7CE356CC040D}">
      <dgm:prSet/>
      <dgm:spPr/>
      <dgm:t>
        <a:bodyPr/>
        <a:lstStyle/>
        <a:p>
          <a:endParaRPr lang="en-GB"/>
        </a:p>
      </dgm:t>
    </dgm:pt>
    <dgm:pt modelId="{0F20C292-E676-4F87-B9AB-CC686D4DFD8B}" type="sibTrans" cxnId="{FF699F97-EAC4-4A61-B7A6-7CE356CC040D}">
      <dgm:prSet/>
      <dgm:spPr/>
      <dgm:t>
        <a:bodyPr/>
        <a:lstStyle/>
        <a:p>
          <a:endParaRPr lang="en-GB"/>
        </a:p>
      </dgm:t>
    </dgm:pt>
    <dgm:pt modelId="{02E08828-720A-435F-865E-870642BFE92F}">
      <dgm:prSet phldrT="[Text]"/>
      <dgm:spPr/>
      <dgm:t>
        <a:bodyPr/>
        <a:lstStyle/>
        <a:p>
          <a:r>
            <a:rPr lang="en-GB" dirty="0"/>
            <a:t>Accessing enrichment opportunities will be discussed with parents/ carers and any other external agencies so that accessibility needs are met.</a:t>
          </a:r>
        </a:p>
      </dgm:t>
    </dgm:pt>
    <dgm:pt modelId="{6F4A3D72-1743-4D87-9678-B92CE1CA6131}" type="parTrans" cxnId="{D800D22E-124C-4632-B895-7E2CAEEB0465}">
      <dgm:prSet/>
      <dgm:spPr/>
      <dgm:t>
        <a:bodyPr/>
        <a:lstStyle/>
        <a:p>
          <a:endParaRPr lang="en-GB"/>
        </a:p>
      </dgm:t>
    </dgm:pt>
    <dgm:pt modelId="{D1E70055-CE68-401A-83ED-C98BDCCFB33E}" type="sibTrans" cxnId="{D800D22E-124C-4632-B895-7E2CAEEB0465}">
      <dgm:prSet/>
      <dgm:spPr/>
      <dgm:t>
        <a:bodyPr/>
        <a:lstStyle/>
        <a:p>
          <a:endParaRPr lang="en-GB"/>
        </a:p>
      </dgm:t>
    </dgm:pt>
    <dgm:pt modelId="{EFC7238B-4534-4B46-A993-82173E2EF1FC}">
      <dgm:prSet phldrT="[Text]"/>
      <dgm:spPr/>
      <dgm:t>
        <a:bodyPr/>
        <a:lstStyle/>
        <a:p>
          <a:r>
            <a:rPr lang="en-GB" dirty="0"/>
            <a:t>We will carry out additional risk assessments and training for all adults working with children who have specific needs.</a:t>
          </a:r>
        </a:p>
      </dgm:t>
    </dgm:pt>
    <dgm:pt modelId="{C6FAA075-42E0-45D4-80A7-77D97E0E8A2D}" type="parTrans" cxnId="{D1BEDDFB-2282-42D2-B7CD-B6997159F37F}">
      <dgm:prSet/>
      <dgm:spPr/>
      <dgm:t>
        <a:bodyPr/>
        <a:lstStyle/>
        <a:p>
          <a:endParaRPr lang="en-GB"/>
        </a:p>
      </dgm:t>
    </dgm:pt>
    <dgm:pt modelId="{6BCF0F9A-4496-43D8-BAC4-62D6EA6AE3E2}" type="sibTrans" cxnId="{D1BEDDFB-2282-42D2-B7CD-B6997159F37F}">
      <dgm:prSet/>
      <dgm:spPr/>
      <dgm:t>
        <a:bodyPr/>
        <a:lstStyle/>
        <a:p>
          <a:endParaRPr lang="en-GB"/>
        </a:p>
      </dgm:t>
    </dgm:pt>
    <dgm:pt modelId="{47A67AF1-1CD1-4538-8668-9EEB0877D030}">
      <dgm:prSet phldrT="[Text]"/>
      <dgm:spPr/>
      <dgm:t>
        <a:bodyPr/>
        <a:lstStyle/>
        <a:p>
          <a:r>
            <a:rPr lang="en-GB" dirty="0"/>
            <a:t>We will look at adult to child ratios and additional resources that may be needed to support individual children when out of school for an educational or residential visit.</a:t>
          </a:r>
        </a:p>
      </dgm:t>
    </dgm:pt>
    <dgm:pt modelId="{646B57D9-DBC5-46BE-897E-89875EBDAF08}" type="parTrans" cxnId="{F6C94CA4-0602-4FC1-8D23-3C5C1C97E767}">
      <dgm:prSet/>
      <dgm:spPr/>
      <dgm:t>
        <a:bodyPr/>
        <a:lstStyle/>
        <a:p>
          <a:endParaRPr lang="en-GB"/>
        </a:p>
      </dgm:t>
    </dgm:pt>
    <dgm:pt modelId="{08163809-976F-40CC-A25A-6790C65C0A71}" type="sibTrans" cxnId="{F6C94CA4-0602-4FC1-8D23-3C5C1C97E767}">
      <dgm:prSet/>
      <dgm:spPr/>
      <dgm:t>
        <a:bodyPr/>
        <a:lstStyle/>
        <a:p>
          <a:endParaRPr lang="en-GB"/>
        </a:p>
      </dgm:t>
    </dgm:pt>
    <dgm:pt modelId="{EC9BEB4F-F16F-4466-8C82-857ACAC4D9AE}" type="pres">
      <dgm:prSet presAssocID="{0DB41C59-3346-41B9-8B04-93857DE06B12}" presName="diagram" presStyleCnt="0">
        <dgm:presLayoutVars>
          <dgm:dir/>
          <dgm:resizeHandles val="exact"/>
        </dgm:presLayoutVars>
      </dgm:prSet>
      <dgm:spPr/>
    </dgm:pt>
    <dgm:pt modelId="{6583CC76-FAC0-4CA6-9230-D3E8946973C9}" type="pres">
      <dgm:prSet presAssocID="{05359CFA-6651-4EC9-A81C-CC71C5A5885E}" presName="node" presStyleLbl="node1" presStyleIdx="0" presStyleCnt="5">
        <dgm:presLayoutVars>
          <dgm:bulletEnabled val="1"/>
        </dgm:presLayoutVars>
      </dgm:prSet>
      <dgm:spPr/>
    </dgm:pt>
    <dgm:pt modelId="{4B7A0B52-40EF-4AAC-9770-1C48F2D5D215}" type="pres">
      <dgm:prSet presAssocID="{63198721-8C00-4D93-A79C-0CEE210D0AE3}" presName="sibTrans" presStyleCnt="0"/>
      <dgm:spPr/>
    </dgm:pt>
    <dgm:pt modelId="{4DDFF13B-CB9F-4E22-9849-AA9F810FCD28}" type="pres">
      <dgm:prSet presAssocID="{042E75FB-8FF9-4D5A-9348-6140E47BE566}" presName="node" presStyleLbl="node1" presStyleIdx="1" presStyleCnt="5">
        <dgm:presLayoutVars>
          <dgm:bulletEnabled val="1"/>
        </dgm:presLayoutVars>
      </dgm:prSet>
      <dgm:spPr/>
    </dgm:pt>
    <dgm:pt modelId="{C7540161-C9D4-4FE4-BCB3-63DD17EA71A4}" type="pres">
      <dgm:prSet presAssocID="{0F20C292-E676-4F87-B9AB-CC686D4DFD8B}" presName="sibTrans" presStyleCnt="0"/>
      <dgm:spPr/>
    </dgm:pt>
    <dgm:pt modelId="{7A314978-9270-4012-A3FD-7DBB9186A9F4}" type="pres">
      <dgm:prSet presAssocID="{02E08828-720A-435F-865E-870642BFE92F}" presName="node" presStyleLbl="node1" presStyleIdx="2" presStyleCnt="5" custLinFactNeighborX="-756" custLinFactNeighborY="-3024">
        <dgm:presLayoutVars>
          <dgm:bulletEnabled val="1"/>
        </dgm:presLayoutVars>
      </dgm:prSet>
      <dgm:spPr/>
    </dgm:pt>
    <dgm:pt modelId="{864B4E3B-A11E-45C3-A343-083390B85CC8}" type="pres">
      <dgm:prSet presAssocID="{D1E70055-CE68-401A-83ED-C98BDCCFB33E}" presName="sibTrans" presStyleCnt="0"/>
      <dgm:spPr/>
    </dgm:pt>
    <dgm:pt modelId="{43A5E912-9CCC-40CA-98D0-4AE5B100E9E8}" type="pres">
      <dgm:prSet presAssocID="{EFC7238B-4534-4B46-A993-82173E2EF1FC}" presName="node" presStyleLbl="node1" presStyleIdx="3" presStyleCnt="5">
        <dgm:presLayoutVars>
          <dgm:bulletEnabled val="1"/>
        </dgm:presLayoutVars>
      </dgm:prSet>
      <dgm:spPr/>
    </dgm:pt>
    <dgm:pt modelId="{373C54C3-2885-4F25-AF96-4E1A35382F1D}" type="pres">
      <dgm:prSet presAssocID="{6BCF0F9A-4496-43D8-BAC4-62D6EA6AE3E2}" presName="sibTrans" presStyleCnt="0"/>
      <dgm:spPr/>
    </dgm:pt>
    <dgm:pt modelId="{3FF38ABF-3435-402A-87A2-AC07669BBAB9}" type="pres">
      <dgm:prSet presAssocID="{47A67AF1-1CD1-4538-8668-9EEB0877D030}" presName="node" presStyleLbl="node1" presStyleIdx="4" presStyleCnt="5">
        <dgm:presLayoutVars>
          <dgm:bulletEnabled val="1"/>
        </dgm:presLayoutVars>
      </dgm:prSet>
      <dgm:spPr/>
    </dgm:pt>
  </dgm:ptLst>
  <dgm:cxnLst>
    <dgm:cxn modelId="{D800D22E-124C-4632-B895-7E2CAEEB0465}" srcId="{0DB41C59-3346-41B9-8B04-93857DE06B12}" destId="{02E08828-720A-435F-865E-870642BFE92F}" srcOrd="2" destOrd="0" parTransId="{6F4A3D72-1743-4D87-9678-B92CE1CA6131}" sibTransId="{D1E70055-CE68-401A-83ED-C98BDCCFB33E}"/>
    <dgm:cxn modelId="{328FDF34-C39F-4192-B920-754F36E8869C}" type="presOf" srcId="{05359CFA-6651-4EC9-A81C-CC71C5A5885E}" destId="{6583CC76-FAC0-4CA6-9230-D3E8946973C9}" srcOrd="0" destOrd="0" presId="urn:microsoft.com/office/officeart/2005/8/layout/default"/>
    <dgm:cxn modelId="{D9E10E57-3908-4268-B007-9D72332224D3}" type="presOf" srcId="{EFC7238B-4534-4B46-A993-82173E2EF1FC}" destId="{43A5E912-9CCC-40CA-98D0-4AE5B100E9E8}" srcOrd="0" destOrd="0" presId="urn:microsoft.com/office/officeart/2005/8/layout/default"/>
    <dgm:cxn modelId="{B0EC7987-4174-4FAF-A544-6A6985096BE8}" type="presOf" srcId="{0DB41C59-3346-41B9-8B04-93857DE06B12}" destId="{EC9BEB4F-F16F-4466-8C82-857ACAC4D9AE}" srcOrd="0" destOrd="0" presId="urn:microsoft.com/office/officeart/2005/8/layout/default"/>
    <dgm:cxn modelId="{FF699F97-EAC4-4A61-B7A6-7CE356CC040D}" srcId="{0DB41C59-3346-41B9-8B04-93857DE06B12}" destId="{042E75FB-8FF9-4D5A-9348-6140E47BE566}" srcOrd="1" destOrd="0" parTransId="{1E0894DD-6236-4ED0-8C24-91CECDBED4D7}" sibTransId="{0F20C292-E676-4F87-B9AB-CC686D4DFD8B}"/>
    <dgm:cxn modelId="{884CC9A0-D403-48C7-A244-BA603F08DF13}" type="presOf" srcId="{042E75FB-8FF9-4D5A-9348-6140E47BE566}" destId="{4DDFF13B-CB9F-4E22-9849-AA9F810FCD28}" srcOrd="0" destOrd="0" presId="urn:microsoft.com/office/officeart/2005/8/layout/default"/>
    <dgm:cxn modelId="{F6C94CA4-0602-4FC1-8D23-3C5C1C97E767}" srcId="{0DB41C59-3346-41B9-8B04-93857DE06B12}" destId="{47A67AF1-1CD1-4538-8668-9EEB0877D030}" srcOrd="4" destOrd="0" parTransId="{646B57D9-DBC5-46BE-897E-89875EBDAF08}" sibTransId="{08163809-976F-40CC-A25A-6790C65C0A71}"/>
    <dgm:cxn modelId="{9CE326AA-9008-48C9-8B49-40291B3CEB61}" type="presOf" srcId="{02E08828-720A-435F-865E-870642BFE92F}" destId="{7A314978-9270-4012-A3FD-7DBB9186A9F4}" srcOrd="0" destOrd="0" presId="urn:microsoft.com/office/officeart/2005/8/layout/default"/>
    <dgm:cxn modelId="{AD0E27F6-85EE-4B2E-AFF7-49D55E2CA72F}" type="presOf" srcId="{47A67AF1-1CD1-4538-8668-9EEB0877D030}" destId="{3FF38ABF-3435-402A-87A2-AC07669BBAB9}" srcOrd="0" destOrd="0" presId="urn:microsoft.com/office/officeart/2005/8/layout/default"/>
    <dgm:cxn modelId="{D1BEDDFB-2282-42D2-B7CD-B6997159F37F}" srcId="{0DB41C59-3346-41B9-8B04-93857DE06B12}" destId="{EFC7238B-4534-4B46-A993-82173E2EF1FC}" srcOrd="3" destOrd="0" parTransId="{C6FAA075-42E0-45D4-80A7-77D97E0E8A2D}" sibTransId="{6BCF0F9A-4496-43D8-BAC4-62D6EA6AE3E2}"/>
    <dgm:cxn modelId="{34C1BFFC-066B-44BD-891B-92256E408E97}" srcId="{0DB41C59-3346-41B9-8B04-93857DE06B12}" destId="{05359CFA-6651-4EC9-A81C-CC71C5A5885E}" srcOrd="0" destOrd="0" parTransId="{3F042017-0F66-4905-9975-224641B0798F}" sibTransId="{63198721-8C00-4D93-A79C-0CEE210D0AE3}"/>
    <dgm:cxn modelId="{A8D0C9CF-5876-4916-B588-0ECDEE2DF57E}" type="presParOf" srcId="{EC9BEB4F-F16F-4466-8C82-857ACAC4D9AE}" destId="{6583CC76-FAC0-4CA6-9230-D3E8946973C9}" srcOrd="0" destOrd="0" presId="urn:microsoft.com/office/officeart/2005/8/layout/default"/>
    <dgm:cxn modelId="{2A82896A-D529-4D85-BB7E-56CE69939FFD}" type="presParOf" srcId="{EC9BEB4F-F16F-4466-8C82-857ACAC4D9AE}" destId="{4B7A0B52-40EF-4AAC-9770-1C48F2D5D215}" srcOrd="1" destOrd="0" presId="urn:microsoft.com/office/officeart/2005/8/layout/default"/>
    <dgm:cxn modelId="{AC5F598A-934F-4C30-A141-83BC7AACE0C6}" type="presParOf" srcId="{EC9BEB4F-F16F-4466-8C82-857ACAC4D9AE}" destId="{4DDFF13B-CB9F-4E22-9849-AA9F810FCD28}" srcOrd="2" destOrd="0" presId="urn:microsoft.com/office/officeart/2005/8/layout/default"/>
    <dgm:cxn modelId="{272BD793-18D2-4924-A1A9-A6A06D0C6AC3}" type="presParOf" srcId="{EC9BEB4F-F16F-4466-8C82-857ACAC4D9AE}" destId="{C7540161-C9D4-4FE4-BCB3-63DD17EA71A4}" srcOrd="3" destOrd="0" presId="urn:microsoft.com/office/officeart/2005/8/layout/default"/>
    <dgm:cxn modelId="{B86E23AD-9E39-4E09-995B-93FEFF8C01CC}" type="presParOf" srcId="{EC9BEB4F-F16F-4466-8C82-857ACAC4D9AE}" destId="{7A314978-9270-4012-A3FD-7DBB9186A9F4}" srcOrd="4" destOrd="0" presId="urn:microsoft.com/office/officeart/2005/8/layout/default"/>
    <dgm:cxn modelId="{CFF76AD3-37C7-445C-BE8D-685F781AC022}" type="presParOf" srcId="{EC9BEB4F-F16F-4466-8C82-857ACAC4D9AE}" destId="{864B4E3B-A11E-45C3-A343-083390B85CC8}" srcOrd="5" destOrd="0" presId="urn:microsoft.com/office/officeart/2005/8/layout/default"/>
    <dgm:cxn modelId="{26DA4A24-4688-4B73-B67F-90C7F375B666}" type="presParOf" srcId="{EC9BEB4F-F16F-4466-8C82-857ACAC4D9AE}" destId="{43A5E912-9CCC-40CA-98D0-4AE5B100E9E8}" srcOrd="6" destOrd="0" presId="urn:microsoft.com/office/officeart/2005/8/layout/default"/>
    <dgm:cxn modelId="{C2F6507F-E6E0-4AAF-B7F6-EC73634A1CCC}" type="presParOf" srcId="{EC9BEB4F-F16F-4466-8C82-857ACAC4D9AE}" destId="{373C54C3-2885-4F25-AF96-4E1A35382F1D}" srcOrd="7" destOrd="0" presId="urn:microsoft.com/office/officeart/2005/8/layout/default"/>
    <dgm:cxn modelId="{DE87947C-882C-4B22-B4EC-E150754CEE1D}" type="presParOf" srcId="{EC9BEB4F-F16F-4466-8C82-857ACAC4D9AE}" destId="{3FF38ABF-3435-402A-87A2-AC07669BBAB9}"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124E4-1AF4-49D4-93EB-8DE1E2FE29A6}">
      <dsp:nvSpPr>
        <dsp:cNvPr id="0" name=""/>
        <dsp:cNvSpPr/>
      </dsp:nvSpPr>
      <dsp:spPr>
        <a:xfrm rot="5400000">
          <a:off x="370300" y="654310"/>
          <a:ext cx="1453904" cy="2419264"/>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49373B-D3C1-4949-AAF0-9C87157E93C9}">
      <dsp:nvSpPr>
        <dsp:cNvPr id="0" name=""/>
        <dsp:cNvSpPr/>
      </dsp:nvSpPr>
      <dsp:spPr>
        <a:xfrm>
          <a:off x="128050" y="1413836"/>
          <a:ext cx="2184126" cy="191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Opportunities for extra visits with parents to the new placements </a:t>
          </a:r>
        </a:p>
      </dsp:txBody>
      <dsp:txXfrm>
        <a:off x="128050" y="1413836"/>
        <a:ext cx="2184126" cy="1914514"/>
      </dsp:txXfrm>
    </dsp:sp>
    <dsp:sp modelId="{F60C1D3B-9985-437D-AACE-D4F67BD7EE5E}">
      <dsp:nvSpPr>
        <dsp:cNvPr id="0" name=""/>
        <dsp:cNvSpPr/>
      </dsp:nvSpPr>
      <dsp:spPr>
        <a:xfrm>
          <a:off x="1846246" y="598661"/>
          <a:ext cx="412099" cy="412099"/>
        </a:xfrm>
        <a:prstGeom prst="triangle">
          <a:avLst>
            <a:gd name="adj" fmla="val 100000"/>
          </a:avLst>
        </a:prstGeom>
        <a:solidFill>
          <a:schemeClr val="accent3">
            <a:hueOff val="677650"/>
            <a:satOff val="25000"/>
            <a:lumOff val="-3676"/>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BD01D-696B-41C4-A608-DABC938E8632}">
      <dsp:nvSpPr>
        <dsp:cNvPr id="0" name=""/>
        <dsp:cNvSpPr/>
      </dsp:nvSpPr>
      <dsp:spPr>
        <a:xfrm rot="5400000">
          <a:off x="2931117" y="-478446"/>
          <a:ext cx="1453904" cy="2419264"/>
        </a:xfrm>
        <a:prstGeom prst="corner">
          <a:avLst>
            <a:gd name="adj1" fmla="val 16120"/>
            <a:gd name="adj2" fmla="val 16110"/>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DA2AA-5E1E-4A85-83F5-E97BA3A2B95A}">
      <dsp:nvSpPr>
        <dsp:cNvPr id="0" name=""/>
        <dsp:cNvSpPr/>
      </dsp:nvSpPr>
      <dsp:spPr>
        <a:xfrm>
          <a:off x="2792237" y="345598"/>
          <a:ext cx="2184126" cy="191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Transition meeting to share information gathered from all professionals involved </a:t>
          </a:r>
        </a:p>
      </dsp:txBody>
      <dsp:txXfrm>
        <a:off x="2792237" y="345598"/>
        <a:ext cx="2184126" cy="1914514"/>
      </dsp:txXfrm>
    </dsp:sp>
    <dsp:sp modelId="{366E0BC8-3ACE-4790-8E92-020455AEE6D5}">
      <dsp:nvSpPr>
        <dsp:cNvPr id="0" name=""/>
        <dsp:cNvSpPr/>
      </dsp:nvSpPr>
      <dsp:spPr>
        <a:xfrm>
          <a:off x="4465077" y="0"/>
          <a:ext cx="412099" cy="412099"/>
        </a:xfrm>
        <a:prstGeom prst="triangle">
          <a:avLst>
            <a:gd name="adj" fmla="val 100000"/>
          </a:avLst>
        </a:prstGeom>
        <a:solidFill>
          <a:schemeClr val="accent3">
            <a:hueOff val="2032949"/>
            <a:satOff val="75000"/>
            <a:lumOff val="-11029"/>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7C986D-9FFF-424C-AC1C-DD57DE26E312}">
      <dsp:nvSpPr>
        <dsp:cNvPr id="0" name=""/>
        <dsp:cNvSpPr/>
      </dsp:nvSpPr>
      <dsp:spPr>
        <a:xfrm rot="5400000">
          <a:off x="5459032" y="-1191660"/>
          <a:ext cx="1453904" cy="2419264"/>
        </a:xfrm>
        <a:prstGeom prst="corner">
          <a:avLst>
            <a:gd name="adj1" fmla="val 16120"/>
            <a:gd name="adj2" fmla="val 16110"/>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A92A4-0353-40A9-85C1-790EA9945574}">
      <dsp:nvSpPr>
        <dsp:cNvPr id="0" name=""/>
        <dsp:cNvSpPr/>
      </dsp:nvSpPr>
      <dsp:spPr>
        <a:xfrm>
          <a:off x="5319086" y="0"/>
          <a:ext cx="2184126" cy="1992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SENDCo</a:t>
          </a:r>
          <a:r>
            <a:rPr lang="en-GB" sz="2000" kern="1200" dirty="0"/>
            <a:t> meetings to share current practice and support </a:t>
          </a:r>
        </a:p>
      </dsp:txBody>
      <dsp:txXfrm>
        <a:off x="5319086" y="0"/>
        <a:ext cx="2184126" cy="1992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0E9B1-1F65-4678-9D92-9937134FF684}">
      <dsp:nvSpPr>
        <dsp:cNvPr id="0" name=""/>
        <dsp:cNvSpPr/>
      </dsp:nvSpPr>
      <dsp:spPr>
        <a:xfrm>
          <a:off x="3344789" y="2087896"/>
          <a:ext cx="2653807" cy="2295651"/>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How do we know your child is doing well?</a:t>
          </a:r>
        </a:p>
      </dsp:txBody>
      <dsp:txXfrm>
        <a:off x="3784562" y="2468318"/>
        <a:ext cx="1774261" cy="1534807"/>
      </dsp:txXfrm>
    </dsp:sp>
    <dsp:sp modelId="{ED1DF6E3-9552-4D22-9D1D-BD29B4B1BE4F}">
      <dsp:nvSpPr>
        <dsp:cNvPr id="0" name=""/>
        <dsp:cNvSpPr/>
      </dsp:nvSpPr>
      <dsp:spPr>
        <a:xfrm>
          <a:off x="5006583" y="989582"/>
          <a:ext cx="1001273" cy="862729"/>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2DBFCE-1D3A-4533-BBB3-45F9D5CED3DC}">
      <dsp:nvSpPr>
        <dsp:cNvPr id="0" name=""/>
        <dsp:cNvSpPr/>
      </dsp:nvSpPr>
      <dsp:spPr>
        <a:xfrm>
          <a:off x="3589243" y="0"/>
          <a:ext cx="2174776" cy="1881437"/>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The performance management cycle, including learning walks, book scrutiny and provision mapping. </a:t>
          </a:r>
        </a:p>
      </dsp:txBody>
      <dsp:txXfrm>
        <a:off x="3949650" y="311794"/>
        <a:ext cx="1453962" cy="1257849"/>
      </dsp:txXfrm>
    </dsp:sp>
    <dsp:sp modelId="{E47D570B-19F7-4B69-938C-F855E345B105}">
      <dsp:nvSpPr>
        <dsp:cNvPr id="0" name=""/>
        <dsp:cNvSpPr/>
      </dsp:nvSpPr>
      <dsp:spPr>
        <a:xfrm>
          <a:off x="6175147" y="2602428"/>
          <a:ext cx="1001273" cy="862729"/>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CEF09-0E5D-44EE-924A-42A40D323E46}">
      <dsp:nvSpPr>
        <dsp:cNvPr id="0" name=""/>
        <dsp:cNvSpPr/>
      </dsp:nvSpPr>
      <dsp:spPr>
        <a:xfrm>
          <a:off x="5583766" y="1157210"/>
          <a:ext cx="2174776" cy="1881437"/>
        </a:xfrm>
        <a:prstGeom prst="hexagon">
          <a:avLst>
            <a:gd name="adj" fmla="val 28570"/>
            <a:gd name="vf" fmla="val 11547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Monitoring and impact of interventions, including analysis</a:t>
          </a:r>
        </a:p>
      </dsp:txBody>
      <dsp:txXfrm>
        <a:off x="5944173" y="1469004"/>
        <a:ext cx="1453962" cy="1257849"/>
      </dsp:txXfrm>
    </dsp:sp>
    <dsp:sp modelId="{88128488-52FA-4F73-8719-9E90D8200289}">
      <dsp:nvSpPr>
        <dsp:cNvPr id="0" name=""/>
        <dsp:cNvSpPr/>
      </dsp:nvSpPr>
      <dsp:spPr>
        <a:xfrm>
          <a:off x="5363387" y="4423027"/>
          <a:ext cx="1001273" cy="862729"/>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71F1D5-5C4C-4168-A3DF-1CBB7CAA9C29}">
      <dsp:nvSpPr>
        <dsp:cNvPr id="0" name=""/>
        <dsp:cNvSpPr/>
      </dsp:nvSpPr>
      <dsp:spPr>
        <a:xfrm>
          <a:off x="5583766" y="3432150"/>
          <a:ext cx="2174776" cy="1881437"/>
        </a:xfrm>
        <a:prstGeom prst="hexagon">
          <a:avLst>
            <a:gd name="adj" fmla="val 28570"/>
            <a:gd name="vf" fmla="val 11547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Pupil Interviews</a:t>
          </a:r>
        </a:p>
      </dsp:txBody>
      <dsp:txXfrm>
        <a:off x="5944173" y="3743944"/>
        <a:ext cx="1453962" cy="1257849"/>
      </dsp:txXfrm>
    </dsp:sp>
    <dsp:sp modelId="{D087F7B3-9265-437F-8CA6-8903EFC04818}">
      <dsp:nvSpPr>
        <dsp:cNvPr id="0" name=""/>
        <dsp:cNvSpPr/>
      </dsp:nvSpPr>
      <dsp:spPr>
        <a:xfrm>
          <a:off x="3349727" y="4612012"/>
          <a:ext cx="1001273" cy="862729"/>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FC15DB-34FD-4356-A646-CFB3EAE0DDA8}">
      <dsp:nvSpPr>
        <dsp:cNvPr id="0" name=""/>
        <dsp:cNvSpPr/>
      </dsp:nvSpPr>
      <dsp:spPr>
        <a:xfrm>
          <a:off x="3589243" y="4590654"/>
          <a:ext cx="2174776" cy="1881437"/>
        </a:xfrm>
        <a:prstGeom prst="hexagon">
          <a:avLst>
            <a:gd name="adj" fmla="val 28570"/>
            <a:gd name="vf" fmla="val 11547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Comparison with local and national data.</a:t>
          </a:r>
        </a:p>
      </dsp:txBody>
      <dsp:txXfrm>
        <a:off x="3949650" y="4902448"/>
        <a:ext cx="1453962" cy="1257849"/>
      </dsp:txXfrm>
    </dsp:sp>
    <dsp:sp modelId="{42EBB154-5FA3-4B4D-8FC0-FACA5CBD59A2}">
      <dsp:nvSpPr>
        <dsp:cNvPr id="0" name=""/>
        <dsp:cNvSpPr/>
      </dsp:nvSpPr>
      <dsp:spPr>
        <a:xfrm>
          <a:off x="2162027" y="2999814"/>
          <a:ext cx="1001273" cy="862729"/>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7DDB2-090A-4220-9538-7379442FBA17}">
      <dsp:nvSpPr>
        <dsp:cNvPr id="0" name=""/>
        <dsp:cNvSpPr/>
      </dsp:nvSpPr>
      <dsp:spPr>
        <a:xfrm>
          <a:off x="1585461" y="3433444"/>
          <a:ext cx="2174776" cy="1881437"/>
        </a:xfrm>
        <a:prstGeom prst="hexagon">
          <a:avLst>
            <a:gd name="adj" fmla="val 28570"/>
            <a:gd name="vf" fmla="val 11547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Parent consultations </a:t>
          </a:r>
          <a:endParaRPr lang="en-GB" sz="1400" kern="1200" dirty="0"/>
        </a:p>
      </dsp:txBody>
      <dsp:txXfrm>
        <a:off x="1945868" y="3745238"/>
        <a:ext cx="1453962" cy="1257849"/>
      </dsp:txXfrm>
    </dsp:sp>
    <dsp:sp modelId="{8FFE7485-2A80-4600-A1D6-ED9919B3BD9E}">
      <dsp:nvSpPr>
        <dsp:cNvPr id="0" name=""/>
        <dsp:cNvSpPr/>
      </dsp:nvSpPr>
      <dsp:spPr>
        <a:xfrm>
          <a:off x="1585461" y="1154621"/>
          <a:ext cx="2174776" cy="1881437"/>
        </a:xfrm>
        <a:prstGeom prst="hexagon">
          <a:avLst>
            <a:gd name="adj" fmla="val 28570"/>
            <a:gd name="vf" fmla="val 11547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Formative and summative assessments.</a:t>
          </a:r>
        </a:p>
      </dsp:txBody>
      <dsp:txXfrm>
        <a:off x="1945868" y="1466415"/>
        <a:ext cx="1453962" cy="12578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84724-8EA7-4AAE-949C-9FA78EC067C1}">
      <dsp:nvSpPr>
        <dsp:cNvPr id="0" name=""/>
        <dsp:cNvSpPr/>
      </dsp:nvSpPr>
      <dsp:spPr>
        <a:xfrm>
          <a:off x="5434765" y="3530349"/>
          <a:ext cx="4389836" cy="2357837"/>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GB" sz="1600" kern="1200" dirty="0"/>
        </a:p>
      </dsp:txBody>
      <dsp:txXfrm>
        <a:off x="6803510" y="4171602"/>
        <a:ext cx="2969297" cy="1664790"/>
      </dsp:txXfrm>
    </dsp:sp>
    <dsp:sp modelId="{628FF582-BAEB-4241-BBD4-5654AC93F288}">
      <dsp:nvSpPr>
        <dsp:cNvPr id="0" name=""/>
        <dsp:cNvSpPr/>
      </dsp:nvSpPr>
      <dsp:spPr>
        <a:xfrm>
          <a:off x="0" y="2643298"/>
          <a:ext cx="4538386" cy="3160378"/>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GB" sz="1600" kern="1200" dirty="0"/>
        </a:p>
      </dsp:txBody>
      <dsp:txXfrm>
        <a:off x="69423" y="3502815"/>
        <a:ext cx="3038024" cy="2231437"/>
      </dsp:txXfrm>
    </dsp:sp>
    <dsp:sp modelId="{571B729C-FB78-4A67-BCB8-7A9CDBD4B97C}">
      <dsp:nvSpPr>
        <dsp:cNvPr id="0" name=""/>
        <dsp:cNvSpPr/>
      </dsp:nvSpPr>
      <dsp:spPr>
        <a:xfrm>
          <a:off x="5455832" y="-516152"/>
          <a:ext cx="4405485" cy="2808249"/>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ctr" defTabSz="711200">
            <a:lnSpc>
              <a:spcPct val="90000"/>
            </a:lnSpc>
            <a:spcBef>
              <a:spcPct val="0"/>
            </a:spcBef>
            <a:spcAft>
              <a:spcPct val="15000"/>
            </a:spcAft>
            <a:buChar char="•"/>
          </a:pPr>
          <a:r>
            <a:rPr lang="en-GB" sz="1600" kern="1200" dirty="0"/>
            <a:t>Reasonable adjustments teacher should make to provide high quality teaching</a:t>
          </a:r>
        </a:p>
        <a:p>
          <a:pPr marL="171450" lvl="1" indent="-171450" algn="ctr" defTabSz="711200">
            <a:lnSpc>
              <a:spcPct val="90000"/>
            </a:lnSpc>
            <a:spcBef>
              <a:spcPct val="0"/>
            </a:spcBef>
            <a:spcAft>
              <a:spcPct val="15000"/>
            </a:spcAft>
            <a:buChar char="•"/>
          </a:pPr>
          <a:r>
            <a:rPr lang="en-GB" sz="1600" kern="1200" dirty="0"/>
            <a:t>Pupil profile developed</a:t>
          </a:r>
        </a:p>
        <a:p>
          <a:pPr marL="171450" lvl="1" indent="-171450" algn="ctr" defTabSz="711200">
            <a:lnSpc>
              <a:spcPct val="90000"/>
            </a:lnSpc>
            <a:spcBef>
              <a:spcPct val="0"/>
            </a:spcBef>
            <a:spcAft>
              <a:spcPct val="15000"/>
            </a:spcAft>
            <a:buChar char="•"/>
          </a:pPr>
          <a:r>
            <a:rPr lang="en-GB" sz="1600" kern="1200" dirty="0"/>
            <a:t>Parent meeting</a:t>
          </a:r>
        </a:p>
        <a:p>
          <a:pPr marL="171450" lvl="1" indent="-171450" algn="ctr" defTabSz="711200">
            <a:lnSpc>
              <a:spcPct val="90000"/>
            </a:lnSpc>
            <a:spcBef>
              <a:spcPct val="0"/>
            </a:spcBef>
            <a:spcAft>
              <a:spcPct val="15000"/>
            </a:spcAft>
            <a:buChar char="•"/>
          </a:pPr>
          <a:r>
            <a:rPr lang="en-GB" sz="1600" kern="1200" dirty="0"/>
            <a:t>Establish additional provision/intervention to make progress – reasons and SMART outcomes set.</a:t>
          </a:r>
        </a:p>
      </dsp:txBody>
      <dsp:txXfrm>
        <a:off x="6839166" y="-454464"/>
        <a:ext cx="2960463" cy="1982811"/>
      </dsp:txXfrm>
    </dsp:sp>
    <dsp:sp modelId="{1485931E-1E8A-4015-AC5A-E621B7C230F7}">
      <dsp:nvSpPr>
        <dsp:cNvPr id="0" name=""/>
        <dsp:cNvSpPr/>
      </dsp:nvSpPr>
      <dsp:spPr>
        <a:xfrm>
          <a:off x="0" y="-364604"/>
          <a:ext cx="4306347" cy="2701243"/>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Teacher assessment and round robins</a:t>
          </a:r>
        </a:p>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Data attainment, progress, behaviour and attendance</a:t>
          </a:r>
        </a:p>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Parent views</a:t>
          </a:r>
        </a:p>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Pupil views </a:t>
          </a:r>
        </a:p>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Advice from external agencies</a:t>
          </a:r>
        </a:p>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Work samples</a:t>
          </a:r>
        </a:p>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Information collected from primary </a:t>
          </a:r>
        </a:p>
      </dsp:txBody>
      <dsp:txXfrm>
        <a:off x="59338" y="-305266"/>
        <a:ext cx="2895767" cy="1907256"/>
      </dsp:txXfrm>
    </dsp:sp>
    <dsp:sp modelId="{F5FD3DCA-FA57-4F49-B2C3-ED2233294502}">
      <dsp:nvSpPr>
        <dsp:cNvPr id="0" name=""/>
        <dsp:cNvSpPr/>
      </dsp:nvSpPr>
      <dsp:spPr>
        <a:xfrm>
          <a:off x="2388401" y="371123"/>
          <a:ext cx="2484870" cy="2484870"/>
        </a:xfrm>
        <a:prstGeom prst="pieWedg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GB" sz="3400" kern="1200" dirty="0"/>
            <a:t>Assess</a:t>
          </a:r>
        </a:p>
      </dsp:txBody>
      <dsp:txXfrm>
        <a:off x="3116203" y="1098925"/>
        <a:ext cx="1757068" cy="1757068"/>
      </dsp:txXfrm>
    </dsp:sp>
    <dsp:sp modelId="{A789A244-77A9-4506-B19A-545A931778CA}">
      <dsp:nvSpPr>
        <dsp:cNvPr id="0" name=""/>
        <dsp:cNvSpPr/>
      </dsp:nvSpPr>
      <dsp:spPr>
        <a:xfrm rot="5400000">
          <a:off x="4988046" y="371123"/>
          <a:ext cx="2484870" cy="2484870"/>
        </a:xfrm>
        <a:prstGeom prst="pieWedg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GB" sz="3400" kern="1200" dirty="0"/>
            <a:t>Plan</a:t>
          </a:r>
        </a:p>
      </dsp:txBody>
      <dsp:txXfrm rot="-5400000">
        <a:off x="4988046" y="1098925"/>
        <a:ext cx="1757068" cy="1757068"/>
      </dsp:txXfrm>
    </dsp:sp>
    <dsp:sp modelId="{EAEFEA6D-F650-4629-AFC3-F237A9AC5D28}">
      <dsp:nvSpPr>
        <dsp:cNvPr id="0" name=""/>
        <dsp:cNvSpPr/>
      </dsp:nvSpPr>
      <dsp:spPr>
        <a:xfrm rot="10800000">
          <a:off x="4988046" y="2970768"/>
          <a:ext cx="2484870" cy="2484870"/>
        </a:xfrm>
        <a:prstGeom prst="pieWedg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GB" sz="3400" kern="1200" dirty="0"/>
            <a:t>Review </a:t>
          </a:r>
        </a:p>
      </dsp:txBody>
      <dsp:txXfrm rot="10800000">
        <a:off x="4988046" y="2970768"/>
        <a:ext cx="1757068" cy="1757068"/>
      </dsp:txXfrm>
    </dsp:sp>
    <dsp:sp modelId="{0A7FB652-22CD-47B2-BCE8-3FC7DAF55A52}">
      <dsp:nvSpPr>
        <dsp:cNvPr id="0" name=""/>
        <dsp:cNvSpPr/>
      </dsp:nvSpPr>
      <dsp:spPr>
        <a:xfrm rot="16200000">
          <a:off x="2388401" y="2970768"/>
          <a:ext cx="2484870" cy="2484870"/>
        </a:xfrm>
        <a:prstGeom prst="pieWedg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GB" sz="3400" kern="1200" dirty="0"/>
            <a:t>Do</a:t>
          </a:r>
        </a:p>
      </dsp:txBody>
      <dsp:txXfrm rot="5400000">
        <a:off x="3116203" y="2970768"/>
        <a:ext cx="1757068" cy="1757068"/>
      </dsp:txXfrm>
    </dsp:sp>
    <dsp:sp modelId="{126F9554-7A5B-4DD5-820E-941DC1EFDAD7}">
      <dsp:nvSpPr>
        <dsp:cNvPr id="0" name=""/>
        <dsp:cNvSpPr/>
      </dsp:nvSpPr>
      <dsp:spPr>
        <a:xfrm>
          <a:off x="4501688" y="2396895"/>
          <a:ext cx="857940" cy="746034"/>
        </a:xfrm>
        <a:prstGeom prst="circularArrow">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D435D-68B6-46D0-A294-D28B4EC8A7C9}">
      <dsp:nvSpPr>
        <dsp:cNvPr id="0" name=""/>
        <dsp:cNvSpPr/>
      </dsp:nvSpPr>
      <dsp:spPr>
        <a:xfrm rot="10800000">
          <a:off x="4501688" y="2683831"/>
          <a:ext cx="857940" cy="746034"/>
        </a:xfrm>
        <a:prstGeom prst="circularArrow">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3CC76-FAC0-4CA6-9230-D3E8946973C9}">
      <dsp:nvSpPr>
        <dsp:cNvPr id="0" name=""/>
        <dsp:cNvSpPr/>
      </dsp:nvSpPr>
      <dsp:spPr>
        <a:xfrm>
          <a:off x="0" y="832144"/>
          <a:ext cx="3004532" cy="18027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We will provide skilled additional adults to support children, where appropriate.</a:t>
          </a:r>
        </a:p>
      </dsp:txBody>
      <dsp:txXfrm>
        <a:off x="0" y="832144"/>
        <a:ext cx="3004532" cy="1802719"/>
      </dsp:txXfrm>
    </dsp:sp>
    <dsp:sp modelId="{4DDFF13B-CB9F-4E22-9849-AA9F810FCD28}">
      <dsp:nvSpPr>
        <dsp:cNvPr id="0" name=""/>
        <dsp:cNvSpPr/>
      </dsp:nvSpPr>
      <dsp:spPr>
        <a:xfrm>
          <a:off x="3304986" y="832144"/>
          <a:ext cx="3004532" cy="1802719"/>
        </a:xfrm>
        <a:prstGeom prst="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We will have flexible arrangements to meet the individual needs of children who attend enrichment opportunities. </a:t>
          </a:r>
        </a:p>
      </dsp:txBody>
      <dsp:txXfrm>
        <a:off x="3304986" y="832144"/>
        <a:ext cx="3004532" cy="1802719"/>
      </dsp:txXfrm>
    </dsp:sp>
    <dsp:sp modelId="{7A314978-9270-4012-A3FD-7DBB9186A9F4}">
      <dsp:nvSpPr>
        <dsp:cNvPr id="0" name=""/>
        <dsp:cNvSpPr/>
      </dsp:nvSpPr>
      <dsp:spPr>
        <a:xfrm>
          <a:off x="6587257" y="777629"/>
          <a:ext cx="3004532" cy="1802719"/>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Accessing enrichment opportunities will be discussed with parents/ carers and any other external agencies so that accessibility needs are met.</a:t>
          </a:r>
        </a:p>
      </dsp:txBody>
      <dsp:txXfrm>
        <a:off x="6587257" y="777629"/>
        <a:ext cx="3004532" cy="1802719"/>
      </dsp:txXfrm>
    </dsp:sp>
    <dsp:sp modelId="{43A5E912-9CCC-40CA-98D0-4AE5B100E9E8}">
      <dsp:nvSpPr>
        <dsp:cNvPr id="0" name=""/>
        <dsp:cNvSpPr/>
      </dsp:nvSpPr>
      <dsp:spPr>
        <a:xfrm>
          <a:off x="1652493" y="2935317"/>
          <a:ext cx="3004532" cy="1802719"/>
        </a:xfrm>
        <a:prstGeom prst="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We will carry out additional risk assessments and training for all adults working with children who have specific needs.</a:t>
          </a:r>
        </a:p>
      </dsp:txBody>
      <dsp:txXfrm>
        <a:off x="1652493" y="2935317"/>
        <a:ext cx="3004532" cy="1802719"/>
      </dsp:txXfrm>
    </dsp:sp>
    <dsp:sp modelId="{3FF38ABF-3435-402A-87A2-AC07669BBAB9}">
      <dsp:nvSpPr>
        <dsp:cNvPr id="0" name=""/>
        <dsp:cNvSpPr/>
      </dsp:nvSpPr>
      <dsp:spPr>
        <a:xfrm>
          <a:off x="4957479" y="2935317"/>
          <a:ext cx="3004532" cy="1802719"/>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We will look at adult to child ratios and additional resources that may be needed to support individual children when out of school for an educational or residential visit.</a:t>
          </a:r>
        </a:p>
      </dsp:txBody>
      <dsp:txXfrm>
        <a:off x="4957479" y="2935317"/>
        <a:ext cx="3004532" cy="180271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47BC-99A4-4317-B051-9A3D7AAFBB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46A855-8093-47F6-92BC-C3AE57E08F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DBF05C-52D5-4C61-890C-542F82FBECE8}"/>
              </a:ext>
            </a:extLst>
          </p:cNvPr>
          <p:cNvSpPr>
            <a:spLocks noGrp="1"/>
          </p:cNvSpPr>
          <p:nvPr>
            <p:ph type="dt" sz="half" idx="10"/>
          </p:nvPr>
        </p:nvSpPr>
        <p:spPr/>
        <p:txBody>
          <a:bodyPr/>
          <a:lstStyle/>
          <a:p>
            <a:fld id="{543B0496-FE40-4D43-BBC3-77F438B923EB}" type="datetimeFigureOut">
              <a:rPr lang="en-GB" smtClean="0"/>
              <a:t>05/10/2022</a:t>
            </a:fld>
            <a:endParaRPr lang="en-GB"/>
          </a:p>
        </p:txBody>
      </p:sp>
      <p:sp>
        <p:nvSpPr>
          <p:cNvPr id="5" name="Footer Placeholder 4">
            <a:extLst>
              <a:ext uri="{FF2B5EF4-FFF2-40B4-BE49-F238E27FC236}">
                <a16:creationId xmlns:a16="http://schemas.microsoft.com/office/drawing/2014/main" id="{BF8DE8BB-A750-454D-88C7-4B6823CE43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9730C4-7C24-483B-AFBA-88474AF43F65}"/>
              </a:ext>
            </a:extLst>
          </p:cNvPr>
          <p:cNvSpPr>
            <a:spLocks noGrp="1"/>
          </p:cNvSpPr>
          <p:nvPr>
            <p:ph type="sldNum" sz="quarter" idx="12"/>
          </p:nvPr>
        </p:nvSpPr>
        <p:spPr/>
        <p:txBody>
          <a:bodyPr/>
          <a:lstStyle/>
          <a:p>
            <a:fld id="{83EEC984-2F0A-44AD-819E-27DAAEA5F3A8}" type="slidenum">
              <a:rPr lang="en-GB" smtClean="0"/>
              <a:t>‹#›</a:t>
            </a:fld>
            <a:endParaRPr lang="en-GB"/>
          </a:p>
        </p:txBody>
      </p:sp>
    </p:spTree>
    <p:extLst>
      <p:ext uri="{BB962C8B-B14F-4D97-AF65-F5344CB8AC3E}">
        <p14:creationId xmlns:p14="http://schemas.microsoft.com/office/powerpoint/2010/main" val="3666996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1E8B-810E-4706-BBE3-CCF0960990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5DF5B2-8755-4F4C-AF5C-AE58750E64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E00E3E-DA94-4520-A2DE-9404603F371A}"/>
              </a:ext>
            </a:extLst>
          </p:cNvPr>
          <p:cNvSpPr>
            <a:spLocks noGrp="1"/>
          </p:cNvSpPr>
          <p:nvPr>
            <p:ph type="dt" sz="half" idx="10"/>
          </p:nvPr>
        </p:nvSpPr>
        <p:spPr/>
        <p:txBody>
          <a:bodyPr/>
          <a:lstStyle/>
          <a:p>
            <a:fld id="{543B0496-FE40-4D43-BBC3-77F438B923EB}" type="datetimeFigureOut">
              <a:rPr lang="en-GB" smtClean="0"/>
              <a:t>05/10/2022</a:t>
            </a:fld>
            <a:endParaRPr lang="en-GB"/>
          </a:p>
        </p:txBody>
      </p:sp>
      <p:sp>
        <p:nvSpPr>
          <p:cNvPr id="5" name="Footer Placeholder 4">
            <a:extLst>
              <a:ext uri="{FF2B5EF4-FFF2-40B4-BE49-F238E27FC236}">
                <a16:creationId xmlns:a16="http://schemas.microsoft.com/office/drawing/2014/main" id="{89BF3B56-8DBC-4619-9591-5199B55FF3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67A8F8-4A4D-43E8-BB8B-67C60AF25DF3}"/>
              </a:ext>
            </a:extLst>
          </p:cNvPr>
          <p:cNvSpPr>
            <a:spLocks noGrp="1"/>
          </p:cNvSpPr>
          <p:nvPr>
            <p:ph type="sldNum" sz="quarter" idx="12"/>
          </p:nvPr>
        </p:nvSpPr>
        <p:spPr/>
        <p:txBody>
          <a:bodyPr/>
          <a:lstStyle/>
          <a:p>
            <a:fld id="{83EEC984-2F0A-44AD-819E-27DAAEA5F3A8}" type="slidenum">
              <a:rPr lang="en-GB" smtClean="0"/>
              <a:t>‹#›</a:t>
            </a:fld>
            <a:endParaRPr lang="en-GB"/>
          </a:p>
        </p:txBody>
      </p:sp>
    </p:spTree>
    <p:extLst>
      <p:ext uri="{BB962C8B-B14F-4D97-AF65-F5344CB8AC3E}">
        <p14:creationId xmlns:p14="http://schemas.microsoft.com/office/powerpoint/2010/main" val="139971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33BF28-8541-4AA2-B95D-EB2326A100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77CC0C-02AE-4A3B-8B7B-BA2D36D446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AECC6A-43DA-4B47-A02E-1190B3D6713F}"/>
              </a:ext>
            </a:extLst>
          </p:cNvPr>
          <p:cNvSpPr>
            <a:spLocks noGrp="1"/>
          </p:cNvSpPr>
          <p:nvPr>
            <p:ph type="dt" sz="half" idx="10"/>
          </p:nvPr>
        </p:nvSpPr>
        <p:spPr/>
        <p:txBody>
          <a:bodyPr/>
          <a:lstStyle/>
          <a:p>
            <a:fld id="{543B0496-FE40-4D43-BBC3-77F438B923EB}" type="datetimeFigureOut">
              <a:rPr lang="en-GB" smtClean="0"/>
              <a:t>05/10/2022</a:t>
            </a:fld>
            <a:endParaRPr lang="en-GB"/>
          </a:p>
        </p:txBody>
      </p:sp>
      <p:sp>
        <p:nvSpPr>
          <p:cNvPr id="5" name="Footer Placeholder 4">
            <a:extLst>
              <a:ext uri="{FF2B5EF4-FFF2-40B4-BE49-F238E27FC236}">
                <a16:creationId xmlns:a16="http://schemas.microsoft.com/office/drawing/2014/main" id="{02BE60B9-7B26-49A1-9D28-56F1C37465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C83A54-3AD5-4669-AAD8-58C1EB28FAA3}"/>
              </a:ext>
            </a:extLst>
          </p:cNvPr>
          <p:cNvSpPr>
            <a:spLocks noGrp="1"/>
          </p:cNvSpPr>
          <p:nvPr>
            <p:ph type="sldNum" sz="quarter" idx="12"/>
          </p:nvPr>
        </p:nvSpPr>
        <p:spPr/>
        <p:txBody>
          <a:bodyPr/>
          <a:lstStyle/>
          <a:p>
            <a:fld id="{83EEC984-2F0A-44AD-819E-27DAAEA5F3A8}" type="slidenum">
              <a:rPr lang="en-GB" smtClean="0"/>
              <a:t>‹#›</a:t>
            </a:fld>
            <a:endParaRPr lang="en-GB"/>
          </a:p>
        </p:txBody>
      </p:sp>
    </p:spTree>
    <p:extLst>
      <p:ext uri="{BB962C8B-B14F-4D97-AF65-F5344CB8AC3E}">
        <p14:creationId xmlns:p14="http://schemas.microsoft.com/office/powerpoint/2010/main" val="23730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C0FAF-B48D-4E8D-903F-C883033F70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CA732-B3EB-43E5-82FD-58E339ABEF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06696F-304D-4BDB-A05D-FBCC0272E806}"/>
              </a:ext>
            </a:extLst>
          </p:cNvPr>
          <p:cNvSpPr>
            <a:spLocks noGrp="1"/>
          </p:cNvSpPr>
          <p:nvPr>
            <p:ph type="dt" sz="half" idx="10"/>
          </p:nvPr>
        </p:nvSpPr>
        <p:spPr/>
        <p:txBody>
          <a:bodyPr/>
          <a:lstStyle/>
          <a:p>
            <a:fld id="{543B0496-FE40-4D43-BBC3-77F438B923EB}" type="datetimeFigureOut">
              <a:rPr lang="en-GB" smtClean="0"/>
              <a:t>05/10/2022</a:t>
            </a:fld>
            <a:endParaRPr lang="en-GB"/>
          </a:p>
        </p:txBody>
      </p:sp>
      <p:sp>
        <p:nvSpPr>
          <p:cNvPr id="5" name="Footer Placeholder 4">
            <a:extLst>
              <a:ext uri="{FF2B5EF4-FFF2-40B4-BE49-F238E27FC236}">
                <a16:creationId xmlns:a16="http://schemas.microsoft.com/office/drawing/2014/main" id="{930F8080-3208-47C1-9DF8-3E1AE486DF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9039E9-06D4-4809-9944-46352D452FC4}"/>
              </a:ext>
            </a:extLst>
          </p:cNvPr>
          <p:cNvSpPr>
            <a:spLocks noGrp="1"/>
          </p:cNvSpPr>
          <p:nvPr>
            <p:ph type="sldNum" sz="quarter" idx="12"/>
          </p:nvPr>
        </p:nvSpPr>
        <p:spPr/>
        <p:txBody>
          <a:bodyPr/>
          <a:lstStyle/>
          <a:p>
            <a:fld id="{83EEC984-2F0A-44AD-819E-27DAAEA5F3A8}" type="slidenum">
              <a:rPr lang="en-GB" smtClean="0"/>
              <a:t>‹#›</a:t>
            </a:fld>
            <a:endParaRPr lang="en-GB"/>
          </a:p>
        </p:txBody>
      </p:sp>
    </p:spTree>
    <p:extLst>
      <p:ext uri="{BB962C8B-B14F-4D97-AF65-F5344CB8AC3E}">
        <p14:creationId xmlns:p14="http://schemas.microsoft.com/office/powerpoint/2010/main" val="124143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1C58-35F3-474A-9784-2D48EEAA9A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19DA29-54C3-48FB-B092-5C1172A0DF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E9B7E1-EE86-4253-B315-9763A11ADB8A}"/>
              </a:ext>
            </a:extLst>
          </p:cNvPr>
          <p:cNvSpPr>
            <a:spLocks noGrp="1"/>
          </p:cNvSpPr>
          <p:nvPr>
            <p:ph type="dt" sz="half" idx="10"/>
          </p:nvPr>
        </p:nvSpPr>
        <p:spPr/>
        <p:txBody>
          <a:bodyPr/>
          <a:lstStyle/>
          <a:p>
            <a:fld id="{543B0496-FE40-4D43-BBC3-77F438B923EB}" type="datetimeFigureOut">
              <a:rPr lang="en-GB" smtClean="0"/>
              <a:t>05/10/2022</a:t>
            </a:fld>
            <a:endParaRPr lang="en-GB"/>
          </a:p>
        </p:txBody>
      </p:sp>
      <p:sp>
        <p:nvSpPr>
          <p:cNvPr id="5" name="Footer Placeholder 4">
            <a:extLst>
              <a:ext uri="{FF2B5EF4-FFF2-40B4-BE49-F238E27FC236}">
                <a16:creationId xmlns:a16="http://schemas.microsoft.com/office/drawing/2014/main" id="{4D80CE95-60FB-4A41-830F-59A3B13642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2A0122-33E0-472D-8561-119C5DE49428}"/>
              </a:ext>
            </a:extLst>
          </p:cNvPr>
          <p:cNvSpPr>
            <a:spLocks noGrp="1"/>
          </p:cNvSpPr>
          <p:nvPr>
            <p:ph type="sldNum" sz="quarter" idx="12"/>
          </p:nvPr>
        </p:nvSpPr>
        <p:spPr/>
        <p:txBody>
          <a:bodyPr/>
          <a:lstStyle/>
          <a:p>
            <a:fld id="{83EEC984-2F0A-44AD-819E-27DAAEA5F3A8}" type="slidenum">
              <a:rPr lang="en-GB" smtClean="0"/>
              <a:t>‹#›</a:t>
            </a:fld>
            <a:endParaRPr lang="en-GB"/>
          </a:p>
        </p:txBody>
      </p:sp>
    </p:spTree>
    <p:extLst>
      <p:ext uri="{BB962C8B-B14F-4D97-AF65-F5344CB8AC3E}">
        <p14:creationId xmlns:p14="http://schemas.microsoft.com/office/powerpoint/2010/main" val="167349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2FE1-16E5-4FA5-9A6C-8DA70028AA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BE2CCD-4483-43E0-BC39-3837A9CE53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02FACA-2929-4E4A-8D68-91D17B14BC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5D3487-8B22-47C7-8D4B-725AF2B7EAEC}"/>
              </a:ext>
            </a:extLst>
          </p:cNvPr>
          <p:cNvSpPr>
            <a:spLocks noGrp="1"/>
          </p:cNvSpPr>
          <p:nvPr>
            <p:ph type="dt" sz="half" idx="10"/>
          </p:nvPr>
        </p:nvSpPr>
        <p:spPr/>
        <p:txBody>
          <a:bodyPr/>
          <a:lstStyle/>
          <a:p>
            <a:fld id="{543B0496-FE40-4D43-BBC3-77F438B923EB}" type="datetimeFigureOut">
              <a:rPr lang="en-GB" smtClean="0"/>
              <a:t>05/10/2022</a:t>
            </a:fld>
            <a:endParaRPr lang="en-GB"/>
          </a:p>
        </p:txBody>
      </p:sp>
      <p:sp>
        <p:nvSpPr>
          <p:cNvPr id="6" name="Footer Placeholder 5">
            <a:extLst>
              <a:ext uri="{FF2B5EF4-FFF2-40B4-BE49-F238E27FC236}">
                <a16:creationId xmlns:a16="http://schemas.microsoft.com/office/drawing/2014/main" id="{D4113BF1-F1B1-45C6-BD76-B0ABE6B648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E1CC08-8D66-4C9F-8195-969A8FAD0ADA}"/>
              </a:ext>
            </a:extLst>
          </p:cNvPr>
          <p:cNvSpPr>
            <a:spLocks noGrp="1"/>
          </p:cNvSpPr>
          <p:nvPr>
            <p:ph type="sldNum" sz="quarter" idx="12"/>
          </p:nvPr>
        </p:nvSpPr>
        <p:spPr/>
        <p:txBody>
          <a:bodyPr/>
          <a:lstStyle/>
          <a:p>
            <a:fld id="{83EEC984-2F0A-44AD-819E-27DAAEA5F3A8}" type="slidenum">
              <a:rPr lang="en-GB" smtClean="0"/>
              <a:t>‹#›</a:t>
            </a:fld>
            <a:endParaRPr lang="en-GB"/>
          </a:p>
        </p:txBody>
      </p:sp>
    </p:spTree>
    <p:extLst>
      <p:ext uri="{BB962C8B-B14F-4D97-AF65-F5344CB8AC3E}">
        <p14:creationId xmlns:p14="http://schemas.microsoft.com/office/powerpoint/2010/main" val="74984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AFC9-E68C-4EC2-A129-B3CFA91543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D669FA-D70A-402B-84F1-7EF920BAFD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00838E-9BED-4075-8EA9-FFEA9C1A4C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B0C000-12CC-4120-B481-8F5E2B5BD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13C2F4-3C1B-49E3-ACFC-C0DE5C382B9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A96FA0-A2A3-4817-B9F4-8C48D4DC2C96}"/>
              </a:ext>
            </a:extLst>
          </p:cNvPr>
          <p:cNvSpPr>
            <a:spLocks noGrp="1"/>
          </p:cNvSpPr>
          <p:nvPr>
            <p:ph type="dt" sz="half" idx="10"/>
          </p:nvPr>
        </p:nvSpPr>
        <p:spPr/>
        <p:txBody>
          <a:bodyPr/>
          <a:lstStyle/>
          <a:p>
            <a:fld id="{543B0496-FE40-4D43-BBC3-77F438B923EB}" type="datetimeFigureOut">
              <a:rPr lang="en-GB" smtClean="0"/>
              <a:t>05/10/2022</a:t>
            </a:fld>
            <a:endParaRPr lang="en-GB"/>
          </a:p>
        </p:txBody>
      </p:sp>
      <p:sp>
        <p:nvSpPr>
          <p:cNvPr id="8" name="Footer Placeholder 7">
            <a:extLst>
              <a:ext uri="{FF2B5EF4-FFF2-40B4-BE49-F238E27FC236}">
                <a16:creationId xmlns:a16="http://schemas.microsoft.com/office/drawing/2014/main" id="{453143B2-C6D3-48F3-B78F-F2CFB4E1E4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38DC4F-2BC4-4B76-88E3-20CF10416E85}"/>
              </a:ext>
            </a:extLst>
          </p:cNvPr>
          <p:cNvSpPr>
            <a:spLocks noGrp="1"/>
          </p:cNvSpPr>
          <p:nvPr>
            <p:ph type="sldNum" sz="quarter" idx="12"/>
          </p:nvPr>
        </p:nvSpPr>
        <p:spPr/>
        <p:txBody>
          <a:bodyPr/>
          <a:lstStyle/>
          <a:p>
            <a:fld id="{83EEC984-2F0A-44AD-819E-27DAAEA5F3A8}" type="slidenum">
              <a:rPr lang="en-GB" smtClean="0"/>
              <a:t>‹#›</a:t>
            </a:fld>
            <a:endParaRPr lang="en-GB"/>
          </a:p>
        </p:txBody>
      </p:sp>
    </p:spTree>
    <p:extLst>
      <p:ext uri="{BB962C8B-B14F-4D97-AF65-F5344CB8AC3E}">
        <p14:creationId xmlns:p14="http://schemas.microsoft.com/office/powerpoint/2010/main" val="272967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0A28-C4A3-46FE-9AAE-9A6D19F165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8EE3BD-45BD-489B-9E73-FCA5F9627A71}"/>
              </a:ext>
            </a:extLst>
          </p:cNvPr>
          <p:cNvSpPr>
            <a:spLocks noGrp="1"/>
          </p:cNvSpPr>
          <p:nvPr>
            <p:ph type="dt" sz="half" idx="10"/>
          </p:nvPr>
        </p:nvSpPr>
        <p:spPr/>
        <p:txBody>
          <a:bodyPr/>
          <a:lstStyle/>
          <a:p>
            <a:fld id="{543B0496-FE40-4D43-BBC3-77F438B923EB}" type="datetimeFigureOut">
              <a:rPr lang="en-GB" smtClean="0"/>
              <a:t>05/10/2022</a:t>
            </a:fld>
            <a:endParaRPr lang="en-GB"/>
          </a:p>
        </p:txBody>
      </p:sp>
      <p:sp>
        <p:nvSpPr>
          <p:cNvPr id="4" name="Footer Placeholder 3">
            <a:extLst>
              <a:ext uri="{FF2B5EF4-FFF2-40B4-BE49-F238E27FC236}">
                <a16:creationId xmlns:a16="http://schemas.microsoft.com/office/drawing/2014/main" id="{1DC4960F-AF22-496F-A11E-693363F2C8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B9EB92-BC0C-4A2E-A325-74F2173F5C66}"/>
              </a:ext>
            </a:extLst>
          </p:cNvPr>
          <p:cNvSpPr>
            <a:spLocks noGrp="1"/>
          </p:cNvSpPr>
          <p:nvPr>
            <p:ph type="sldNum" sz="quarter" idx="12"/>
          </p:nvPr>
        </p:nvSpPr>
        <p:spPr/>
        <p:txBody>
          <a:bodyPr/>
          <a:lstStyle/>
          <a:p>
            <a:fld id="{83EEC984-2F0A-44AD-819E-27DAAEA5F3A8}" type="slidenum">
              <a:rPr lang="en-GB" smtClean="0"/>
              <a:t>‹#›</a:t>
            </a:fld>
            <a:endParaRPr lang="en-GB"/>
          </a:p>
        </p:txBody>
      </p:sp>
    </p:spTree>
    <p:extLst>
      <p:ext uri="{BB962C8B-B14F-4D97-AF65-F5344CB8AC3E}">
        <p14:creationId xmlns:p14="http://schemas.microsoft.com/office/powerpoint/2010/main" val="301594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4FFBD-D22F-49B1-A513-714813D9DACC}"/>
              </a:ext>
            </a:extLst>
          </p:cNvPr>
          <p:cNvSpPr>
            <a:spLocks noGrp="1"/>
          </p:cNvSpPr>
          <p:nvPr>
            <p:ph type="dt" sz="half" idx="10"/>
          </p:nvPr>
        </p:nvSpPr>
        <p:spPr/>
        <p:txBody>
          <a:bodyPr/>
          <a:lstStyle/>
          <a:p>
            <a:fld id="{543B0496-FE40-4D43-BBC3-77F438B923EB}" type="datetimeFigureOut">
              <a:rPr lang="en-GB" smtClean="0"/>
              <a:t>05/10/2022</a:t>
            </a:fld>
            <a:endParaRPr lang="en-GB"/>
          </a:p>
        </p:txBody>
      </p:sp>
      <p:sp>
        <p:nvSpPr>
          <p:cNvPr id="3" name="Footer Placeholder 2">
            <a:extLst>
              <a:ext uri="{FF2B5EF4-FFF2-40B4-BE49-F238E27FC236}">
                <a16:creationId xmlns:a16="http://schemas.microsoft.com/office/drawing/2014/main" id="{74E8ED9F-A2C8-40DE-A498-49EDB92E4E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F99E32-FAED-4043-A6D1-253403849856}"/>
              </a:ext>
            </a:extLst>
          </p:cNvPr>
          <p:cNvSpPr>
            <a:spLocks noGrp="1"/>
          </p:cNvSpPr>
          <p:nvPr>
            <p:ph type="sldNum" sz="quarter" idx="12"/>
          </p:nvPr>
        </p:nvSpPr>
        <p:spPr/>
        <p:txBody>
          <a:bodyPr/>
          <a:lstStyle/>
          <a:p>
            <a:fld id="{83EEC984-2F0A-44AD-819E-27DAAEA5F3A8}" type="slidenum">
              <a:rPr lang="en-GB" smtClean="0"/>
              <a:t>‹#›</a:t>
            </a:fld>
            <a:endParaRPr lang="en-GB"/>
          </a:p>
        </p:txBody>
      </p:sp>
    </p:spTree>
    <p:extLst>
      <p:ext uri="{BB962C8B-B14F-4D97-AF65-F5344CB8AC3E}">
        <p14:creationId xmlns:p14="http://schemas.microsoft.com/office/powerpoint/2010/main" val="226814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B5CE-8D02-476F-8EF0-3C64501E00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9D6E05-4A99-4AAF-BF77-0678486C6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8E6B50-A4DF-45E2-BA3E-58E58AC13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34CE09-733B-4EDE-B005-522308255D81}"/>
              </a:ext>
            </a:extLst>
          </p:cNvPr>
          <p:cNvSpPr>
            <a:spLocks noGrp="1"/>
          </p:cNvSpPr>
          <p:nvPr>
            <p:ph type="dt" sz="half" idx="10"/>
          </p:nvPr>
        </p:nvSpPr>
        <p:spPr/>
        <p:txBody>
          <a:bodyPr/>
          <a:lstStyle/>
          <a:p>
            <a:fld id="{543B0496-FE40-4D43-BBC3-77F438B923EB}" type="datetimeFigureOut">
              <a:rPr lang="en-GB" smtClean="0"/>
              <a:t>05/10/2022</a:t>
            </a:fld>
            <a:endParaRPr lang="en-GB"/>
          </a:p>
        </p:txBody>
      </p:sp>
      <p:sp>
        <p:nvSpPr>
          <p:cNvPr id="6" name="Footer Placeholder 5">
            <a:extLst>
              <a:ext uri="{FF2B5EF4-FFF2-40B4-BE49-F238E27FC236}">
                <a16:creationId xmlns:a16="http://schemas.microsoft.com/office/drawing/2014/main" id="{AB088E2A-424A-4870-BA28-7E53C6682F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356BB2-3481-482C-B55B-FC55997E2DA7}"/>
              </a:ext>
            </a:extLst>
          </p:cNvPr>
          <p:cNvSpPr>
            <a:spLocks noGrp="1"/>
          </p:cNvSpPr>
          <p:nvPr>
            <p:ph type="sldNum" sz="quarter" idx="12"/>
          </p:nvPr>
        </p:nvSpPr>
        <p:spPr/>
        <p:txBody>
          <a:bodyPr/>
          <a:lstStyle/>
          <a:p>
            <a:fld id="{83EEC984-2F0A-44AD-819E-27DAAEA5F3A8}" type="slidenum">
              <a:rPr lang="en-GB" smtClean="0"/>
              <a:t>‹#›</a:t>
            </a:fld>
            <a:endParaRPr lang="en-GB"/>
          </a:p>
        </p:txBody>
      </p:sp>
    </p:spTree>
    <p:extLst>
      <p:ext uri="{BB962C8B-B14F-4D97-AF65-F5344CB8AC3E}">
        <p14:creationId xmlns:p14="http://schemas.microsoft.com/office/powerpoint/2010/main" val="299295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260A-D07D-472C-9A2E-726F178202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E1F60B-17E9-4B1E-A13E-F8A6D50FEA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7A925F-F67E-4013-AFBB-EFDC5176E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7314B6-BCC5-4B5D-8075-53B0B355DCB3}"/>
              </a:ext>
            </a:extLst>
          </p:cNvPr>
          <p:cNvSpPr>
            <a:spLocks noGrp="1"/>
          </p:cNvSpPr>
          <p:nvPr>
            <p:ph type="dt" sz="half" idx="10"/>
          </p:nvPr>
        </p:nvSpPr>
        <p:spPr/>
        <p:txBody>
          <a:bodyPr/>
          <a:lstStyle/>
          <a:p>
            <a:fld id="{543B0496-FE40-4D43-BBC3-77F438B923EB}" type="datetimeFigureOut">
              <a:rPr lang="en-GB" smtClean="0"/>
              <a:t>05/10/2022</a:t>
            </a:fld>
            <a:endParaRPr lang="en-GB"/>
          </a:p>
        </p:txBody>
      </p:sp>
      <p:sp>
        <p:nvSpPr>
          <p:cNvPr id="6" name="Footer Placeholder 5">
            <a:extLst>
              <a:ext uri="{FF2B5EF4-FFF2-40B4-BE49-F238E27FC236}">
                <a16:creationId xmlns:a16="http://schemas.microsoft.com/office/drawing/2014/main" id="{7F7266E0-EC35-4C1C-94CC-1EE4FA6EC4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0A4053-EA15-40C7-A445-B9C9BD33E599}"/>
              </a:ext>
            </a:extLst>
          </p:cNvPr>
          <p:cNvSpPr>
            <a:spLocks noGrp="1"/>
          </p:cNvSpPr>
          <p:nvPr>
            <p:ph type="sldNum" sz="quarter" idx="12"/>
          </p:nvPr>
        </p:nvSpPr>
        <p:spPr/>
        <p:txBody>
          <a:bodyPr/>
          <a:lstStyle/>
          <a:p>
            <a:fld id="{83EEC984-2F0A-44AD-819E-27DAAEA5F3A8}" type="slidenum">
              <a:rPr lang="en-GB" smtClean="0"/>
              <a:t>‹#›</a:t>
            </a:fld>
            <a:endParaRPr lang="en-GB"/>
          </a:p>
        </p:txBody>
      </p:sp>
    </p:spTree>
    <p:extLst>
      <p:ext uri="{BB962C8B-B14F-4D97-AF65-F5344CB8AC3E}">
        <p14:creationId xmlns:p14="http://schemas.microsoft.com/office/powerpoint/2010/main" val="208417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36A5D-B921-441F-919B-E6FB17723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3655FF-77F4-40FC-A292-E10B82741F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78FC2E-C0D8-4949-8C83-DB911A6C6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B0496-FE40-4D43-BBC3-77F438B923EB}" type="datetimeFigureOut">
              <a:rPr lang="en-GB" smtClean="0"/>
              <a:t>05/10/2022</a:t>
            </a:fld>
            <a:endParaRPr lang="en-GB"/>
          </a:p>
        </p:txBody>
      </p:sp>
      <p:sp>
        <p:nvSpPr>
          <p:cNvPr id="5" name="Footer Placeholder 4">
            <a:extLst>
              <a:ext uri="{FF2B5EF4-FFF2-40B4-BE49-F238E27FC236}">
                <a16:creationId xmlns:a16="http://schemas.microsoft.com/office/drawing/2014/main" id="{6B939E16-E51B-4720-8481-7AB4457CD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273102-4551-46CB-A20E-807A1D421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EC984-2F0A-44AD-819E-27DAAEA5F3A8}" type="slidenum">
              <a:rPr lang="en-GB" smtClean="0"/>
              <a:t>‹#›</a:t>
            </a:fld>
            <a:endParaRPr lang="en-GB"/>
          </a:p>
        </p:txBody>
      </p:sp>
    </p:spTree>
    <p:extLst>
      <p:ext uri="{BB962C8B-B14F-4D97-AF65-F5344CB8AC3E}">
        <p14:creationId xmlns:p14="http://schemas.microsoft.com/office/powerpoint/2010/main" val="3787470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infolink.suffolk.gov.uk/kb5/suffolk/infolink/localoffer.page?localofferchannelnew=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30.png"/><Relationship Id="rId5" Type="http://schemas.openxmlformats.org/officeDocument/2006/relationships/diagramLayout" Target="../diagrams/layout4.xml"/><Relationship Id="rId10" Type="http://schemas.openxmlformats.org/officeDocument/2006/relationships/image" Target="../media/image29.png"/><Relationship Id="rId4" Type="http://schemas.openxmlformats.org/officeDocument/2006/relationships/diagramData" Target="../diagrams/data4.xm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2.xml"/><Relationship Id="rId3" Type="http://schemas.openxmlformats.org/officeDocument/2006/relationships/image" Target="../media/image1.png"/><Relationship Id="rId7" Type="http://schemas.openxmlformats.org/officeDocument/2006/relationships/slide" Target="slide4.xml"/><Relationship Id="rId12" Type="http://schemas.openxmlformats.org/officeDocument/2006/relationships/slide" Target="slide11.xml"/><Relationship Id="rId17" Type="http://schemas.openxmlformats.org/officeDocument/2006/relationships/slide" Target="slide19.xml"/><Relationship Id="rId2" Type="http://schemas.openxmlformats.org/officeDocument/2006/relationships/slide" Target="slide18.xml"/><Relationship Id="rId16"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3.xml"/><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image" Target="../media/image2.png"/><Relationship Id="rId9" Type="http://schemas.openxmlformats.org/officeDocument/2006/relationships/slide" Target="slide8.xml"/><Relationship Id="rId14" Type="http://schemas.openxmlformats.org/officeDocument/2006/relationships/slide" Target="slide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unitysp.co.uk/documents/sen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westleymiddle.org/accessibility/#:~:text=Unity%20Schools%20Partnership%20is%20committed%20to%20making%20this,to%20Web%20Content%20Accessibility%20Guidelines%202.0%2C%20Level%20A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394283" y="1686187"/>
            <a:ext cx="1602297" cy="5293757"/>
          </a:xfrm>
          <a:prstGeom prst="rect">
            <a:avLst/>
          </a:prstGeom>
          <a:noFill/>
        </p:spPr>
        <p:txBody>
          <a:bodyPr wrap="square" rtlCol="0">
            <a:spAutoFit/>
          </a:bodyPr>
          <a:lstStyle/>
          <a:p>
            <a:pPr algn="ctr"/>
            <a:r>
              <a:rPr lang="en-US" sz="22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SEND Information Report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2022</a:t>
            </a:r>
          </a:p>
          <a:p>
            <a:pPr algn="ct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GB" sz="2400" dirty="0"/>
              <a:t>Our school’s approach to teaching pupils with SEND </a:t>
            </a:r>
          </a:p>
          <a:p>
            <a:endParaRPr lang="en-US" dirty="0"/>
          </a:p>
          <a:p>
            <a:endParaRPr lang="en-US" dirty="0"/>
          </a:p>
          <a:p>
            <a:endParaRPr lang="en-US" dirty="0"/>
          </a:p>
          <a:p>
            <a:endParaRPr lang="en-GB" dirty="0"/>
          </a:p>
        </p:txBody>
      </p:sp>
      <p:sp>
        <p:nvSpPr>
          <p:cNvPr id="3" name="Rectangle 2">
            <a:extLst>
              <a:ext uri="{FF2B5EF4-FFF2-40B4-BE49-F238E27FC236}">
                <a16:creationId xmlns:a16="http://schemas.microsoft.com/office/drawing/2014/main" id="{086D016D-F495-4757-A6AB-ED620A6807F6}"/>
              </a:ext>
            </a:extLst>
          </p:cNvPr>
          <p:cNvSpPr/>
          <p:nvPr/>
        </p:nvSpPr>
        <p:spPr>
          <a:xfrm>
            <a:off x="2222288" y="192953"/>
            <a:ext cx="9575429" cy="6494085"/>
          </a:xfrm>
          <a:prstGeom prst="rect">
            <a:avLst/>
          </a:prstGeom>
        </p:spPr>
        <p:txBody>
          <a:bodyPr wrap="square">
            <a:spAutoFit/>
          </a:bodyPr>
          <a:lstStyle/>
          <a:p>
            <a:r>
              <a:rPr lang="en-GB" sz="1600" dirty="0"/>
              <a:t>The fundamental aim of our school is to enable all children to reach their potential and helping to break down barriers to learning is one of the ways in which we make this happen. We work in partnership with all our families and external agencies to make high aspirations a reality for every child and to provide equality of opportunity.</a:t>
            </a:r>
          </a:p>
          <a:p>
            <a:endParaRPr lang="en-GB" sz="1600" dirty="0"/>
          </a:p>
          <a:p>
            <a:r>
              <a:rPr lang="en-GB" sz="1600" dirty="0"/>
              <a:t>High quality teaching takes place in all classrooms with the setting of high expectations and the provision of opportunities so that all can achieve. This means that provision for children with SEND is a matter for the school as a whole. Therefore, the Governing Body, the Headteacher, the </a:t>
            </a:r>
            <a:r>
              <a:rPr lang="en-GB" sz="1600" dirty="0" err="1"/>
              <a:t>SENDCo</a:t>
            </a:r>
            <a:r>
              <a:rPr lang="en-GB" sz="1600" dirty="0"/>
              <a:t> and all staff members have important responsibilities in this area. </a:t>
            </a:r>
          </a:p>
          <a:p>
            <a:endParaRPr lang="en-GB" sz="1600" dirty="0"/>
          </a:p>
          <a:p>
            <a:r>
              <a:rPr lang="en-GB" sz="1600" dirty="0"/>
              <a:t>All teachers are teachers of children with SEND and a continuous cycle of assessing, planning, doing and reviewing is firmly embedded, taking into account the wide range of abilities, aptitudes and interests of our children.</a:t>
            </a:r>
          </a:p>
          <a:p>
            <a:endParaRPr lang="en-GB" sz="1600" dirty="0"/>
          </a:p>
          <a:p>
            <a:r>
              <a:rPr lang="en-GB" sz="1600" dirty="0"/>
              <a:t>Children with SEND will receive support that is additional to or different from the provision made for other children. All teachers take account of a child’s SEND in planning for a variety of learning experiences. They provide support for communication, literacy and language needs; they plan to develop children’s understanding through physical and practical activities and help children to manage their own behaviour and emotions in order to be effective learners. </a:t>
            </a:r>
          </a:p>
          <a:p>
            <a:endParaRPr lang="en-GB" sz="1600" dirty="0"/>
          </a:p>
          <a:p>
            <a:r>
              <a:rPr lang="en-GB" sz="1600" dirty="0"/>
              <a:t>At Westley, we aim to identify children with particular needs as early as possible. Assessment of need will first start with the class teacher and then specific assessments may be carried out to enable the </a:t>
            </a:r>
            <a:r>
              <a:rPr lang="en-GB" sz="1600" dirty="0" err="1"/>
              <a:t>SENDCo</a:t>
            </a:r>
            <a:r>
              <a:rPr lang="en-GB" sz="1600" dirty="0"/>
              <a:t> to create as clear a picture as possible of the child’s learning needs. </a:t>
            </a:r>
          </a:p>
          <a:p>
            <a:endParaRPr lang="en-GB" sz="1600" dirty="0"/>
          </a:p>
          <a:p>
            <a:r>
              <a:rPr lang="en-GB" sz="1600" dirty="0"/>
              <a:t>We acknowledge that not all children with disabilities necessarily have special education needs. All our teachers, however, take action to ensure that children with disabilities are able to participate as fully as possible in the National Curriculum. Potential areas of difficulty are identified and assessed at the outset and external agencies are brought in to advise school staff, where appropriate. </a:t>
            </a:r>
          </a:p>
        </p:txBody>
      </p:sp>
    </p:spTree>
    <p:extLst>
      <p:ext uri="{BB962C8B-B14F-4D97-AF65-F5344CB8AC3E}">
        <p14:creationId xmlns:p14="http://schemas.microsoft.com/office/powerpoint/2010/main" val="193398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244076" y="1686187"/>
            <a:ext cx="1828005" cy="4370427"/>
          </a:xfrm>
          <a:prstGeom prst="rect">
            <a:avLst/>
          </a:prstGeom>
          <a:noFill/>
        </p:spPr>
        <p:txBody>
          <a:bodyPr wrap="square" rtlCol="0">
            <a:spAutoFit/>
          </a:bodyPr>
          <a:lstStyle/>
          <a:p>
            <a:pPr algn="ct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t>
            </a:r>
            <a:r>
              <a:rPr lang="en-GB" sz="2800" dirty="0"/>
              <a:t>Consulting with parents and young people</a:t>
            </a:r>
          </a:p>
          <a:p>
            <a:endParaRPr lang="en-US" dirty="0"/>
          </a:p>
          <a:p>
            <a:endParaRPr lang="en-US" dirty="0"/>
          </a:p>
          <a:p>
            <a:endParaRPr lang="en-US" dirty="0"/>
          </a:p>
          <a:p>
            <a:endParaRPr lang="en-GB" dirty="0"/>
          </a:p>
        </p:txBody>
      </p:sp>
      <p:sp>
        <p:nvSpPr>
          <p:cNvPr id="3" name="Frame 2">
            <a:extLst>
              <a:ext uri="{FF2B5EF4-FFF2-40B4-BE49-F238E27FC236}">
                <a16:creationId xmlns:a16="http://schemas.microsoft.com/office/drawing/2014/main" id="{E6A5DF1F-0266-4C58-9EDA-6386B737F087}"/>
              </a:ext>
            </a:extLst>
          </p:cNvPr>
          <p:cNvSpPr/>
          <p:nvPr/>
        </p:nvSpPr>
        <p:spPr>
          <a:xfrm>
            <a:off x="2380129" y="311571"/>
            <a:ext cx="4504765" cy="6299899"/>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Frame 7">
            <a:extLst>
              <a:ext uri="{FF2B5EF4-FFF2-40B4-BE49-F238E27FC236}">
                <a16:creationId xmlns:a16="http://schemas.microsoft.com/office/drawing/2014/main" id="{DD0B3A2C-A93B-46A2-8C46-9D916C4835FF}"/>
              </a:ext>
            </a:extLst>
          </p:cNvPr>
          <p:cNvSpPr/>
          <p:nvPr/>
        </p:nvSpPr>
        <p:spPr>
          <a:xfrm>
            <a:off x="7609550" y="311571"/>
            <a:ext cx="4237309" cy="629990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3FA622B7-467C-49C6-A366-29941DB767B5}"/>
              </a:ext>
            </a:extLst>
          </p:cNvPr>
          <p:cNvSpPr txBox="1"/>
          <p:nvPr/>
        </p:nvSpPr>
        <p:spPr>
          <a:xfrm>
            <a:off x="2964951" y="311571"/>
            <a:ext cx="3751729" cy="523220"/>
          </a:xfrm>
          <a:prstGeom prst="rect">
            <a:avLst/>
          </a:prstGeom>
          <a:noFill/>
        </p:spPr>
        <p:txBody>
          <a:bodyPr wrap="square" rtlCol="0">
            <a:spAutoFit/>
          </a:bodyPr>
          <a:lstStyle/>
          <a:p>
            <a:r>
              <a:rPr lang="en-GB" sz="2800" dirty="0">
                <a:solidFill>
                  <a:schemeClr val="bg1"/>
                </a:solidFill>
              </a:rPr>
              <a:t>Parent Consultations </a:t>
            </a:r>
          </a:p>
        </p:txBody>
      </p:sp>
      <p:sp>
        <p:nvSpPr>
          <p:cNvPr id="10" name="TextBox 9">
            <a:extLst>
              <a:ext uri="{FF2B5EF4-FFF2-40B4-BE49-F238E27FC236}">
                <a16:creationId xmlns:a16="http://schemas.microsoft.com/office/drawing/2014/main" id="{00E51D2F-8772-4A81-A637-99594EAB2C64}"/>
              </a:ext>
            </a:extLst>
          </p:cNvPr>
          <p:cNvSpPr txBox="1"/>
          <p:nvPr/>
        </p:nvSpPr>
        <p:spPr>
          <a:xfrm>
            <a:off x="8794378" y="311571"/>
            <a:ext cx="2393576" cy="523220"/>
          </a:xfrm>
          <a:prstGeom prst="rect">
            <a:avLst/>
          </a:prstGeom>
          <a:noFill/>
        </p:spPr>
        <p:txBody>
          <a:bodyPr wrap="square" rtlCol="0">
            <a:spAutoFit/>
          </a:bodyPr>
          <a:lstStyle/>
          <a:p>
            <a:r>
              <a:rPr lang="en-GB" sz="2800" dirty="0">
                <a:solidFill>
                  <a:schemeClr val="bg1"/>
                </a:solidFill>
              </a:rPr>
              <a:t>Pupil Voice </a:t>
            </a:r>
          </a:p>
        </p:txBody>
      </p:sp>
      <p:sp>
        <p:nvSpPr>
          <p:cNvPr id="11" name="Rectangle 10">
            <a:extLst>
              <a:ext uri="{FF2B5EF4-FFF2-40B4-BE49-F238E27FC236}">
                <a16:creationId xmlns:a16="http://schemas.microsoft.com/office/drawing/2014/main" id="{71AEB526-AD9E-4E94-A375-6A8F07116AF7}"/>
              </a:ext>
            </a:extLst>
          </p:cNvPr>
          <p:cNvSpPr/>
          <p:nvPr/>
        </p:nvSpPr>
        <p:spPr>
          <a:xfrm>
            <a:off x="3134797" y="1039964"/>
            <a:ext cx="2163346" cy="923330"/>
          </a:xfrm>
          <a:prstGeom prst="rect">
            <a:avLst/>
          </a:prstGeom>
        </p:spPr>
        <p:txBody>
          <a:bodyPr wrap="square">
            <a:spAutoFit/>
          </a:bodyPr>
          <a:lstStyle/>
          <a:p>
            <a:r>
              <a:rPr lang="en-GB" dirty="0"/>
              <a:t>Structured Parent Conversations and review meetings</a:t>
            </a:r>
          </a:p>
        </p:txBody>
      </p:sp>
      <p:sp>
        <p:nvSpPr>
          <p:cNvPr id="12" name="Rectangle 11">
            <a:extLst>
              <a:ext uri="{FF2B5EF4-FFF2-40B4-BE49-F238E27FC236}">
                <a16:creationId xmlns:a16="http://schemas.microsoft.com/office/drawing/2014/main" id="{6419BCA7-F759-46EB-B4E3-A9BE3572C7EA}"/>
              </a:ext>
            </a:extLst>
          </p:cNvPr>
          <p:cNvSpPr/>
          <p:nvPr/>
        </p:nvSpPr>
        <p:spPr>
          <a:xfrm>
            <a:off x="4147453" y="2676502"/>
            <a:ext cx="1948547" cy="369332"/>
          </a:xfrm>
          <a:prstGeom prst="rect">
            <a:avLst/>
          </a:prstGeom>
        </p:spPr>
        <p:txBody>
          <a:bodyPr wrap="none">
            <a:spAutoFit/>
          </a:bodyPr>
          <a:lstStyle/>
          <a:p>
            <a:r>
              <a:rPr lang="en-GB" dirty="0"/>
              <a:t>Informal meetings </a:t>
            </a:r>
          </a:p>
        </p:txBody>
      </p:sp>
      <p:sp>
        <p:nvSpPr>
          <p:cNvPr id="13" name="Rectangle 12">
            <a:extLst>
              <a:ext uri="{FF2B5EF4-FFF2-40B4-BE49-F238E27FC236}">
                <a16:creationId xmlns:a16="http://schemas.microsoft.com/office/drawing/2014/main" id="{A01B116F-64EF-4C8E-A17F-AF929340EA06}"/>
              </a:ext>
            </a:extLst>
          </p:cNvPr>
          <p:cNvSpPr/>
          <p:nvPr/>
        </p:nvSpPr>
        <p:spPr>
          <a:xfrm>
            <a:off x="3041925" y="3567901"/>
            <a:ext cx="1798890" cy="369332"/>
          </a:xfrm>
          <a:prstGeom prst="rect">
            <a:avLst/>
          </a:prstGeom>
        </p:spPr>
        <p:txBody>
          <a:bodyPr wrap="none">
            <a:spAutoFit/>
          </a:bodyPr>
          <a:lstStyle/>
          <a:p>
            <a:r>
              <a:rPr lang="en-GB" dirty="0"/>
              <a:t>Open door policy</a:t>
            </a:r>
          </a:p>
        </p:txBody>
      </p:sp>
      <p:sp>
        <p:nvSpPr>
          <p:cNvPr id="14" name="Rectangle 13">
            <a:extLst>
              <a:ext uri="{FF2B5EF4-FFF2-40B4-BE49-F238E27FC236}">
                <a16:creationId xmlns:a16="http://schemas.microsoft.com/office/drawing/2014/main" id="{2E349C32-67E1-4F2F-8AD1-47E75BCC5075}"/>
              </a:ext>
            </a:extLst>
          </p:cNvPr>
          <p:cNvSpPr/>
          <p:nvPr/>
        </p:nvSpPr>
        <p:spPr>
          <a:xfrm>
            <a:off x="4316270" y="4563639"/>
            <a:ext cx="1963743" cy="369332"/>
          </a:xfrm>
          <a:prstGeom prst="rect">
            <a:avLst/>
          </a:prstGeom>
        </p:spPr>
        <p:txBody>
          <a:bodyPr wrap="none">
            <a:spAutoFit/>
          </a:bodyPr>
          <a:lstStyle/>
          <a:p>
            <a:r>
              <a:rPr lang="en-GB" dirty="0" err="1"/>
              <a:t>SENDCo</a:t>
            </a:r>
            <a:r>
              <a:rPr lang="en-GB" dirty="0"/>
              <a:t> Surgeries  </a:t>
            </a:r>
          </a:p>
        </p:txBody>
      </p:sp>
      <p:sp>
        <p:nvSpPr>
          <p:cNvPr id="15" name="Rectangle 14">
            <a:extLst>
              <a:ext uri="{FF2B5EF4-FFF2-40B4-BE49-F238E27FC236}">
                <a16:creationId xmlns:a16="http://schemas.microsoft.com/office/drawing/2014/main" id="{570FA597-AE8D-42F4-AE27-811CD1E6F19C}"/>
              </a:ext>
            </a:extLst>
          </p:cNvPr>
          <p:cNvSpPr/>
          <p:nvPr/>
        </p:nvSpPr>
        <p:spPr>
          <a:xfrm>
            <a:off x="3231098" y="5322810"/>
            <a:ext cx="1690399" cy="369332"/>
          </a:xfrm>
          <a:prstGeom prst="rect">
            <a:avLst/>
          </a:prstGeom>
        </p:spPr>
        <p:txBody>
          <a:bodyPr wrap="none">
            <a:spAutoFit/>
          </a:bodyPr>
          <a:lstStyle/>
          <a:p>
            <a:r>
              <a:rPr lang="en-GB" dirty="0"/>
              <a:t>Written reports </a:t>
            </a:r>
          </a:p>
        </p:txBody>
      </p:sp>
      <p:pic>
        <p:nvPicPr>
          <p:cNvPr id="16" name="Picture 15">
            <a:extLst>
              <a:ext uri="{FF2B5EF4-FFF2-40B4-BE49-F238E27FC236}">
                <a16:creationId xmlns:a16="http://schemas.microsoft.com/office/drawing/2014/main" id="{8B463A74-1C75-4D9C-B0D4-18DA0031D55D}"/>
              </a:ext>
            </a:extLst>
          </p:cNvPr>
          <p:cNvPicPr>
            <a:picLocks noChangeAspect="1"/>
          </p:cNvPicPr>
          <p:nvPr/>
        </p:nvPicPr>
        <p:blipFill>
          <a:blip r:embed="rId4"/>
          <a:stretch>
            <a:fillRect/>
          </a:stretch>
        </p:blipFill>
        <p:spPr>
          <a:xfrm>
            <a:off x="3271676" y="2315914"/>
            <a:ext cx="889964" cy="990953"/>
          </a:xfrm>
          <a:prstGeom prst="rect">
            <a:avLst/>
          </a:prstGeom>
        </p:spPr>
      </p:pic>
      <p:pic>
        <p:nvPicPr>
          <p:cNvPr id="17" name="Picture 16">
            <a:extLst>
              <a:ext uri="{FF2B5EF4-FFF2-40B4-BE49-F238E27FC236}">
                <a16:creationId xmlns:a16="http://schemas.microsoft.com/office/drawing/2014/main" id="{6F8A6CB8-E47C-4546-858D-2E5E781A59FC}"/>
              </a:ext>
            </a:extLst>
          </p:cNvPr>
          <p:cNvPicPr>
            <a:picLocks noChangeAspect="1"/>
          </p:cNvPicPr>
          <p:nvPr/>
        </p:nvPicPr>
        <p:blipFill>
          <a:blip r:embed="rId5"/>
          <a:stretch>
            <a:fillRect/>
          </a:stretch>
        </p:blipFill>
        <p:spPr>
          <a:xfrm>
            <a:off x="5100993" y="3222730"/>
            <a:ext cx="803236" cy="1164012"/>
          </a:xfrm>
          <a:prstGeom prst="rect">
            <a:avLst/>
          </a:prstGeom>
        </p:spPr>
      </p:pic>
      <p:sp>
        <p:nvSpPr>
          <p:cNvPr id="18" name="Rectangle 17">
            <a:extLst>
              <a:ext uri="{FF2B5EF4-FFF2-40B4-BE49-F238E27FC236}">
                <a16:creationId xmlns:a16="http://schemas.microsoft.com/office/drawing/2014/main" id="{774FE5EB-C195-47D8-92E7-D10E75F9155F}"/>
              </a:ext>
            </a:extLst>
          </p:cNvPr>
          <p:cNvSpPr/>
          <p:nvPr/>
        </p:nvSpPr>
        <p:spPr>
          <a:xfrm>
            <a:off x="8266648" y="1039964"/>
            <a:ext cx="1545224" cy="723275"/>
          </a:xfrm>
          <a:prstGeom prst="rect">
            <a:avLst/>
          </a:prstGeom>
        </p:spPr>
        <p:txBody>
          <a:bodyPr wrap="square">
            <a:spAutoFit/>
          </a:bodyPr>
          <a:lstStyle/>
          <a:p>
            <a:pPr marL="359994" indent="-359994">
              <a:spcAft>
                <a:spcPts val="600"/>
              </a:spcAft>
            </a:pPr>
            <a:r>
              <a:rPr lang="en-GB" kern="1400" dirty="0">
                <a:solidFill>
                  <a:srgbClr val="000000"/>
                </a:solidFill>
              </a:rPr>
              <a:t>Pupil progress</a:t>
            </a:r>
          </a:p>
          <a:p>
            <a:pPr marL="359994" indent="-359994">
              <a:spcAft>
                <a:spcPts val="600"/>
              </a:spcAft>
            </a:pPr>
            <a:r>
              <a:rPr lang="en-GB" kern="1400" dirty="0">
                <a:solidFill>
                  <a:srgbClr val="000000"/>
                </a:solidFill>
              </a:rPr>
              <a:t>meetings</a:t>
            </a:r>
            <a:endParaRPr lang="en-GB" sz="1200" kern="1400" dirty="0">
              <a:ln>
                <a:noFill/>
              </a:ln>
              <a:solidFill>
                <a:srgbClr val="000000"/>
              </a:solidFill>
              <a:effectLst/>
            </a:endParaRPr>
          </a:p>
        </p:txBody>
      </p:sp>
      <p:sp>
        <p:nvSpPr>
          <p:cNvPr id="19" name="Rectangle 18">
            <a:extLst>
              <a:ext uri="{FF2B5EF4-FFF2-40B4-BE49-F238E27FC236}">
                <a16:creationId xmlns:a16="http://schemas.microsoft.com/office/drawing/2014/main" id="{3E11A88F-0D40-4B90-99BC-2575AF21802B}"/>
              </a:ext>
            </a:extLst>
          </p:cNvPr>
          <p:cNvSpPr/>
          <p:nvPr/>
        </p:nvSpPr>
        <p:spPr>
          <a:xfrm>
            <a:off x="8625093" y="2461227"/>
            <a:ext cx="2759940" cy="1077218"/>
          </a:xfrm>
          <a:prstGeom prst="rect">
            <a:avLst/>
          </a:prstGeom>
        </p:spPr>
        <p:txBody>
          <a:bodyPr wrap="square">
            <a:spAutoFit/>
          </a:bodyPr>
          <a:lstStyle/>
          <a:p>
            <a:pPr marL="359994" indent="-359994">
              <a:spcAft>
                <a:spcPts val="600"/>
              </a:spcAft>
            </a:pPr>
            <a:r>
              <a:rPr lang="en-GB" kern="1400" dirty="0">
                <a:solidFill>
                  <a:srgbClr val="000000"/>
                </a:solidFill>
              </a:rPr>
              <a:t>Work with the </a:t>
            </a:r>
            <a:r>
              <a:rPr lang="en-GB" kern="1400" dirty="0" err="1">
                <a:solidFill>
                  <a:srgbClr val="000000"/>
                </a:solidFill>
              </a:rPr>
              <a:t>SENDCo</a:t>
            </a:r>
            <a:r>
              <a:rPr lang="en-GB" kern="1400" dirty="0">
                <a:solidFill>
                  <a:srgbClr val="000000"/>
                </a:solidFill>
              </a:rPr>
              <a:t> to</a:t>
            </a:r>
          </a:p>
          <a:p>
            <a:pPr marL="359994" indent="-359994">
              <a:spcAft>
                <a:spcPts val="600"/>
              </a:spcAft>
            </a:pPr>
            <a:r>
              <a:rPr lang="en-GB" kern="1400" dirty="0">
                <a:solidFill>
                  <a:srgbClr val="000000"/>
                </a:solidFill>
              </a:rPr>
              <a:t>complete and review their</a:t>
            </a:r>
          </a:p>
          <a:p>
            <a:pPr marL="359994" indent="-359994">
              <a:spcAft>
                <a:spcPts val="600"/>
              </a:spcAft>
            </a:pPr>
            <a:r>
              <a:rPr lang="en-GB" kern="1400" dirty="0">
                <a:solidFill>
                  <a:srgbClr val="000000"/>
                </a:solidFill>
              </a:rPr>
              <a:t>SEND support plan. </a:t>
            </a:r>
          </a:p>
        </p:txBody>
      </p:sp>
      <p:sp>
        <p:nvSpPr>
          <p:cNvPr id="20" name="Rectangle 19">
            <a:extLst>
              <a:ext uri="{FF2B5EF4-FFF2-40B4-BE49-F238E27FC236}">
                <a16:creationId xmlns:a16="http://schemas.microsoft.com/office/drawing/2014/main" id="{EB6B883D-7763-4C01-A02D-866664F7E74B}"/>
              </a:ext>
            </a:extLst>
          </p:cNvPr>
          <p:cNvSpPr/>
          <p:nvPr/>
        </p:nvSpPr>
        <p:spPr>
          <a:xfrm>
            <a:off x="8894638" y="5164881"/>
            <a:ext cx="2193056" cy="730136"/>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cs typeface="Calibri" panose="020F0502020204030204" pitchFamily="34" charset="0"/>
              </a:rPr>
              <a:t>Complete a One Page Pupil Profile </a:t>
            </a:r>
          </a:p>
        </p:txBody>
      </p:sp>
      <p:sp>
        <p:nvSpPr>
          <p:cNvPr id="22" name="Rectangle 21">
            <a:extLst>
              <a:ext uri="{FF2B5EF4-FFF2-40B4-BE49-F238E27FC236}">
                <a16:creationId xmlns:a16="http://schemas.microsoft.com/office/drawing/2014/main" id="{0A424FF6-7C52-4B9F-9128-C42FFB6919B4}"/>
              </a:ext>
            </a:extLst>
          </p:cNvPr>
          <p:cNvSpPr/>
          <p:nvPr/>
        </p:nvSpPr>
        <p:spPr>
          <a:xfrm>
            <a:off x="8216154" y="3820005"/>
            <a:ext cx="2759940" cy="1077218"/>
          </a:xfrm>
          <a:prstGeom prst="rect">
            <a:avLst/>
          </a:prstGeom>
        </p:spPr>
        <p:txBody>
          <a:bodyPr wrap="square">
            <a:spAutoFit/>
          </a:bodyPr>
          <a:lstStyle/>
          <a:p>
            <a:pPr marL="359994" indent="-359994">
              <a:spcAft>
                <a:spcPts val="600"/>
              </a:spcAft>
            </a:pPr>
            <a:r>
              <a:rPr lang="en-GB" kern="1400" dirty="0">
                <a:solidFill>
                  <a:srgbClr val="000000"/>
                </a:solidFill>
              </a:rPr>
              <a:t>Regular</a:t>
            </a:r>
            <a:r>
              <a:rPr lang="en-GB" kern="1400" dirty="0">
                <a:solidFill>
                  <a:srgbClr val="000000"/>
                </a:solidFill>
                <a:latin typeface="Comic Sans MS" panose="030F0702030302020204" pitchFamily="66" charset="0"/>
              </a:rPr>
              <a:t> </a:t>
            </a:r>
            <a:r>
              <a:rPr lang="en-GB" kern="1400" dirty="0">
                <a:solidFill>
                  <a:srgbClr val="000000"/>
                </a:solidFill>
              </a:rPr>
              <a:t>access to talk with</a:t>
            </a:r>
          </a:p>
          <a:p>
            <a:pPr marL="359994" indent="-359994">
              <a:spcAft>
                <a:spcPts val="600"/>
              </a:spcAft>
            </a:pPr>
            <a:r>
              <a:rPr lang="en-GB" kern="1400" dirty="0">
                <a:solidFill>
                  <a:srgbClr val="000000"/>
                </a:solidFill>
              </a:rPr>
              <a:t>the Learning Support</a:t>
            </a:r>
          </a:p>
          <a:p>
            <a:pPr marL="359994" indent="-359994">
              <a:spcAft>
                <a:spcPts val="600"/>
              </a:spcAft>
            </a:pPr>
            <a:r>
              <a:rPr lang="en-GB" kern="1400" dirty="0">
                <a:solidFill>
                  <a:srgbClr val="000000"/>
                </a:solidFill>
              </a:rPr>
              <a:t>Department</a:t>
            </a:r>
          </a:p>
        </p:txBody>
      </p:sp>
      <p:pic>
        <p:nvPicPr>
          <p:cNvPr id="23" name="Picture 22">
            <a:extLst>
              <a:ext uri="{FF2B5EF4-FFF2-40B4-BE49-F238E27FC236}">
                <a16:creationId xmlns:a16="http://schemas.microsoft.com/office/drawing/2014/main" id="{0BB0FAEA-1CF2-48CB-A5C8-8F7413A3C3CA}"/>
              </a:ext>
            </a:extLst>
          </p:cNvPr>
          <p:cNvPicPr>
            <a:picLocks noChangeAspect="1"/>
          </p:cNvPicPr>
          <p:nvPr/>
        </p:nvPicPr>
        <p:blipFill>
          <a:blip r:embed="rId6"/>
          <a:stretch>
            <a:fillRect/>
          </a:stretch>
        </p:blipFill>
        <p:spPr>
          <a:xfrm>
            <a:off x="9811871" y="912175"/>
            <a:ext cx="1247890" cy="1305931"/>
          </a:xfrm>
          <a:prstGeom prst="rect">
            <a:avLst/>
          </a:prstGeom>
        </p:spPr>
      </p:pic>
    </p:spTree>
    <p:extLst>
      <p:ext uri="{BB962C8B-B14F-4D97-AF65-F5344CB8AC3E}">
        <p14:creationId xmlns:p14="http://schemas.microsoft.com/office/powerpoint/2010/main" val="1503510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394283" y="1686187"/>
            <a:ext cx="1602297" cy="4031873"/>
          </a:xfrm>
          <a:prstGeom prst="rect">
            <a:avLst/>
          </a:prstGeom>
          <a:noFill/>
        </p:spPr>
        <p:txBody>
          <a:bodyPr wrap="square" rtlCol="0">
            <a:spAutoFit/>
          </a:bodyPr>
          <a:lstStyle/>
          <a:p>
            <a:pPr algn="ct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GB" sz="2800" dirty="0"/>
              <a:t>Access to the Local Authority SEND offer</a:t>
            </a:r>
          </a:p>
          <a:p>
            <a:endParaRPr lang="en-US" dirty="0"/>
          </a:p>
          <a:p>
            <a:endParaRPr lang="en-US" dirty="0"/>
          </a:p>
          <a:p>
            <a:endParaRPr lang="en-US" dirty="0"/>
          </a:p>
          <a:p>
            <a:endParaRPr lang="en-GB" dirty="0"/>
          </a:p>
        </p:txBody>
      </p:sp>
      <p:sp>
        <p:nvSpPr>
          <p:cNvPr id="3" name="TextBox 2">
            <a:extLst>
              <a:ext uri="{FF2B5EF4-FFF2-40B4-BE49-F238E27FC236}">
                <a16:creationId xmlns:a16="http://schemas.microsoft.com/office/drawing/2014/main" id="{3CA47C4D-8040-4FE2-BBB1-A7F9CC8548DD}"/>
              </a:ext>
            </a:extLst>
          </p:cNvPr>
          <p:cNvSpPr txBox="1"/>
          <p:nvPr/>
        </p:nvSpPr>
        <p:spPr>
          <a:xfrm>
            <a:off x="2716305" y="2405570"/>
            <a:ext cx="8525435" cy="1077218"/>
          </a:xfrm>
          <a:prstGeom prst="rect">
            <a:avLst/>
          </a:prstGeom>
          <a:noFill/>
        </p:spPr>
        <p:txBody>
          <a:bodyPr wrap="square" rtlCol="0">
            <a:spAutoFit/>
          </a:bodyPr>
          <a:lstStyle/>
          <a:p>
            <a:r>
              <a:rPr lang="en-GB" sz="3200" dirty="0"/>
              <a:t>The Local Authority’s Local Offer can be </a:t>
            </a:r>
          </a:p>
          <a:p>
            <a:r>
              <a:rPr lang="en-GB" sz="3200" dirty="0"/>
              <a:t>found at </a:t>
            </a:r>
            <a:r>
              <a:rPr lang="en-GB" sz="3200" dirty="0">
                <a:hlinkClick r:id="rId4"/>
              </a:rPr>
              <a:t>here.</a:t>
            </a:r>
            <a:endParaRPr lang="en-GB" sz="3200" dirty="0"/>
          </a:p>
        </p:txBody>
      </p:sp>
      <p:pic>
        <p:nvPicPr>
          <p:cNvPr id="8" name="Picture 7">
            <a:hlinkClick r:id="rId4"/>
            <a:extLst>
              <a:ext uri="{FF2B5EF4-FFF2-40B4-BE49-F238E27FC236}">
                <a16:creationId xmlns:a16="http://schemas.microsoft.com/office/drawing/2014/main" id="{A40FAD0A-0D38-4A8B-B722-E47BE6DF3DEA}"/>
              </a:ext>
            </a:extLst>
          </p:cNvPr>
          <p:cNvPicPr>
            <a:picLocks noChangeAspect="1"/>
          </p:cNvPicPr>
          <p:nvPr/>
        </p:nvPicPr>
        <p:blipFill>
          <a:blip r:embed="rId5"/>
          <a:stretch>
            <a:fillRect/>
          </a:stretch>
        </p:blipFill>
        <p:spPr>
          <a:xfrm>
            <a:off x="4958188" y="4051883"/>
            <a:ext cx="2949493" cy="1179797"/>
          </a:xfrm>
          <a:prstGeom prst="rect">
            <a:avLst/>
          </a:prstGeom>
        </p:spPr>
      </p:pic>
      <p:pic>
        <p:nvPicPr>
          <p:cNvPr id="9" name="Picture 8">
            <a:extLst>
              <a:ext uri="{FF2B5EF4-FFF2-40B4-BE49-F238E27FC236}">
                <a16:creationId xmlns:a16="http://schemas.microsoft.com/office/drawing/2014/main" id="{5D2DF0FE-4EEF-47AC-8D25-D3E82639CE5D}"/>
              </a:ext>
            </a:extLst>
          </p:cNvPr>
          <p:cNvPicPr>
            <a:picLocks noChangeAspect="1"/>
          </p:cNvPicPr>
          <p:nvPr/>
        </p:nvPicPr>
        <p:blipFill>
          <a:blip r:embed="rId6"/>
          <a:stretch>
            <a:fillRect/>
          </a:stretch>
        </p:blipFill>
        <p:spPr>
          <a:xfrm>
            <a:off x="2375036" y="617013"/>
            <a:ext cx="4571645" cy="1294179"/>
          </a:xfrm>
          <a:prstGeom prst="rect">
            <a:avLst/>
          </a:prstGeom>
        </p:spPr>
      </p:pic>
    </p:spTree>
    <p:extLst>
      <p:ext uri="{BB962C8B-B14F-4D97-AF65-F5344CB8AC3E}">
        <p14:creationId xmlns:p14="http://schemas.microsoft.com/office/powerpoint/2010/main" val="2410457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394283" y="1686187"/>
            <a:ext cx="1602297" cy="3016210"/>
          </a:xfrm>
          <a:prstGeom prst="rect">
            <a:avLst/>
          </a:prstGeom>
          <a:noFill/>
        </p:spPr>
        <p:txBody>
          <a:bodyPr wrap="square" rtlCol="0">
            <a:spAutoFit/>
          </a:bodyPr>
          <a:lstStyle/>
          <a:p>
            <a:pPr algn="ct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t>
            </a:r>
            <a:r>
              <a:rPr lang="en-GB" sz="2600" dirty="0"/>
              <a:t>Pastoral Support </a:t>
            </a:r>
          </a:p>
          <a:p>
            <a:endParaRPr lang="en-US" dirty="0"/>
          </a:p>
          <a:p>
            <a:endParaRPr lang="en-US" dirty="0"/>
          </a:p>
          <a:p>
            <a:endParaRPr lang="en-US" dirty="0"/>
          </a:p>
          <a:p>
            <a:endParaRPr lang="en-GB" dirty="0"/>
          </a:p>
        </p:txBody>
      </p:sp>
      <p:sp>
        <p:nvSpPr>
          <p:cNvPr id="10" name="Flowchart: Punched Tape 9">
            <a:extLst>
              <a:ext uri="{FF2B5EF4-FFF2-40B4-BE49-F238E27FC236}">
                <a16:creationId xmlns:a16="http://schemas.microsoft.com/office/drawing/2014/main" id="{7BEFDA5B-9E5A-4142-8B88-913B0DC47C83}"/>
              </a:ext>
            </a:extLst>
          </p:cNvPr>
          <p:cNvSpPr/>
          <p:nvPr/>
        </p:nvSpPr>
        <p:spPr>
          <a:xfrm>
            <a:off x="2218978" y="326430"/>
            <a:ext cx="2920420" cy="1235124"/>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dirty="0">
              <a:solidFill>
                <a:schemeClr val="bg1"/>
              </a:solidFill>
              <a:effectLst/>
              <a:latin typeface="Verdana" panose="020B0604030504040204" pitchFamily="34" charset="0"/>
            </a:endParaRPr>
          </a:p>
          <a:p>
            <a:pPr algn="ctr"/>
            <a:r>
              <a:rPr lang="en-GB" b="0" i="0" dirty="0">
                <a:solidFill>
                  <a:schemeClr val="bg1"/>
                </a:solidFill>
                <a:effectLst/>
              </a:rPr>
              <a:t>Well-being support from form Tutor and Head of Year</a:t>
            </a:r>
          </a:p>
          <a:p>
            <a:pPr algn="ctr"/>
            <a:endParaRPr lang="en-GB" dirty="0"/>
          </a:p>
        </p:txBody>
      </p:sp>
      <p:sp>
        <p:nvSpPr>
          <p:cNvPr id="12" name="Flowchart: Punched Tape 11">
            <a:extLst>
              <a:ext uri="{FF2B5EF4-FFF2-40B4-BE49-F238E27FC236}">
                <a16:creationId xmlns:a16="http://schemas.microsoft.com/office/drawing/2014/main" id="{0270E427-DA42-4247-9EC3-31D356A6A2F3}"/>
              </a:ext>
            </a:extLst>
          </p:cNvPr>
          <p:cNvSpPr/>
          <p:nvPr/>
        </p:nvSpPr>
        <p:spPr>
          <a:xfrm>
            <a:off x="5670923" y="192953"/>
            <a:ext cx="3099827" cy="1707776"/>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endParaRPr lang="en-GB" sz="1700" dirty="0"/>
          </a:p>
          <a:p>
            <a:r>
              <a:rPr lang="en-GB" dirty="0"/>
              <a:t>Drop in sessions offered by Pastoral Support Co-Ordinator, Emotional Literacy Support Assistant (ELSA) and School Nurse </a:t>
            </a:r>
          </a:p>
          <a:p>
            <a:pPr algn="ctr"/>
            <a:endParaRPr lang="en-GB" dirty="0"/>
          </a:p>
        </p:txBody>
      </p:sp>
      <p:sp>
        <p:nvSpPr>
          <p:cNvPr id="13" name="Flowchart: Punched Tape 12">
            <a:extLst>
              <a:ext uri="{FF2B5EF4-FFF2-40B4-BE49-F238E27FC236}">
                <a16:creationId xmlns:a16="http://schemas.microsoft.com/office/drawing/2014/main" id="{889F93B3-A9AD-49ED-BDBC-82F103D06674}"/>
              </a:ext>
            </a:extLst>
          </p:cNvPr>
          <p:cNvSpPr/>
          <p:nvPr/>
        </p:nvSpPr>
        <p:spPr>
          <a:xfrm>
            <a:off x="8883122" y="274306"/>
            <a:ext cx="3064802" cy="1339372"/>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r>
              <a:rPr lang="en-GB" dirty="0"/>
              <a:t>Liaison with outside agencies e.g. Well being hub, GP and Family support worker </a:t>
            </a:r>
          </a:p>
          <a:p>
            <a:pPr algn="ctr"/>
            <a:endParaRPr lang="en-GB" sz="1400" dirty="0"/>
          </a:p>
        </p:txBody>
      </p:sp>
      <p:sp>
        <p:nvSpPr>
          <p:cNvPr id="14" name="Flowchart: Punched Tape 13">
            <a:extLst>
              <a:ext uri="{FF2B5EF4-FFF2-40B4-BE49-F238E27FC236}">
                <a16:creationId xmlns:a16="http://schemas.microsoft.com/office/drawing/2014/main" id="{EE754B83-62F1-487A-9CEA-480BB4689588}"/>
              </a:ext>
            </a:extLst>
          </p:cNvPr>
          <p:cNvSpPr/>
          <p:nvPr/>
        </p:nvSpPr>
        <p:spPr>
          <a:xfrm>
            <a:off x="9117545" y="3589454"/>
            <a:ext cx="2736962" cy="1428989"/>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r>
              <a:rPr lang="en-GB" dirty="0"/>
              <a:t>Transparent and effective rewards and sanctions policy</a:t>
            </a:r>
          </a:p>
          <a:p>
            <a:pPr algn="ctr"/>
            <a:endParaRPr lang="en-GB" dirty="0"/>
          </a:p>
        </p:txBody>
      </p:sp>
      <p:sp>
        <p:nvSpPr>
          <p:cNvPr id="15" name="Flowchart: Punched Tape 14">
            <a:extLst>
              <a:ext uri="{FF2B5EF4-FFF2-40B4-BE49-F238E27FC236}">
                <a16:creationId xmlns:a16="http://schemas.microsoft.com/office/drawing/2014/main" id="{7E42033C-5E32-4C10-880C-54422BFAC681}"/>
              </a:ext>
            </a:extLst>
          </p:cNvPr>
          <p:cNvSpPr/>
          <p:nvPr/>
        </p:nvSpPr>
        <p:spPr>
          <a:xfrm>
            <a:off x="8953625" y="1959774"/>
            <a:ext cx="3064802" cy="1447418"/>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r>
              <a:rPr lang="en-GB" dirty="0"/>
              <a:t>Strong themes of the week to help consolidate integrity and moral values</a:t>
            </a:r>
          </a:p>
          <a:p>
            <a:pPr algn="ctr"/>
            <a:endParaRPr lang="en-GB" dirty="0"/>
          </a:p>
        </p:txBody>
      </p:sp>
      <p:sp>
        <p:nvSpPr>
          <p:cNvPr id="16" name="Flowchart: Punched Tape 15">
            <a:extLst>
              <a:ext uri="{FF2B5EF4-FFF2-40B4-BE49-F238E27FC236}">
                <a16:creationId xmlns:a16="http://schemas.microsoft.com/office/drawing/2014/main" id="{4A2D4616-0A63-40D9-A95D-464553F4067D}"/>
              </a:ext>
            </a:extLst>
          </p:cNvPr>
          <p:cNvSpPr/>
          <p:nvPr/>
        </p:nvSpPr>
        <p:spPr>
          <a:xfrm>
            <a:off x="5705948" y="4928438"/>
            <a:ext cx="3064802" cy="1646717"/>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r>
              <a:rPr lang="en-GB" dirty="0"/>
              <a:t>Annual well-being surveys to identify points of action for interventions.</a:t>
            </a:r>
          </a:p>
          <a:p>
            <a:pPr algn="ctr"/>
            <a:endParaRPr lang="en-GB" dirty="0"/>
          </a:p>
        </p:txBody>
      </p:sp>
      <p:sp>
        <p:nvSpPr>
          <p:cNvPr id="17" name="Flowchart: Punched Tape 16">
            <a:extLst>
              <a:ext uri="{FF2B5EF4-FFF2-40B4-BE49-F238E27FC236}">
                <a16:creationId xmlns:a16="http://schemas.microsoft.com/office/drawing/2014/main" id="{38012164-BFD6-445E-BC90-8DD0B367AC50}"/>
              </a:ext>
            </a:extLst>
          </p:cNvPr>
          <p:cNvSpPr/>
          <p:nvPr/>
        </p:nvSpPr>
        <p:spPr>
          <a:xfrm>
            <a:off x="2218978" y="3537046"/>
            <a:ext cx="3064802" cy="1425389"/>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r>
              <a:rPr lang="en-GB" dirty="0"/>
              <a:t>School planner to assist with communication between school and home</a:t>
            </a:r>
          </a:p>
          <a:p>
            <a:pPr algn="ctr"/>
            <a:endParaRPr lang="en-GB" dirty="0"/>
          </a:p>
        </p:txBody>
      </p:sp>
      <p:sp>
        <p:nvSpPr>
          <p:cNvPr id="18" name="Flowchart: Punched Tape 17">
            <a:extLst>
              <a:ext uri="{FF2B5EF4-FFF2-40B4-BE49-F238E27FC236}">
                <a16:creationId xmlns:a16="http://schemas.microsoft.com/office/drawing/2014/main" id="{AEDE66D0-DB0C-4562-A1FD-EC606572D6E3}"/>
              </a:ext>
            </a:extLst>
          </p:cNvPr>
          <p:cNvSpPr/>
          <p:nvPr/>
        </p:nvSpPr>
        <p:spPr>
          <a:xfrm>
            <a:off x="2276303" y="1947590"/>
            <a:ext cx="2805769" cy="1425388"/>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endParaRPr lang="en-GB" dirty="0"/>
          </a:p>
          <a:p>
            <a:r>
              <a:rPr lang="en-GB" dirty="0"/>
              <a:t>Learning support assistants dedicated to each key stage to offer guidance and support</a:t>
            </a:r>
          </a:p>
          <a:p>
            <a:pPr algn="ctr"/>
            <a:endParaRPr lang="en-GB" dirty="0"/>
          </a:p>
        </p:txBody>
      </p:sp>
      <p:sp>
        <p:nvSpPr>
          <p:cNvPr id="19" name="Flowchart: Punched Tape 18">
            <a:extLst>
              <a:ext uri="{FF2B5EF4-FFF2-40B4-BE49-F238E27FC236}">
                <a16:creationId xmlns:a16="http://schemas.microsoft.com/office/drawing/2014/main" id="{6A52433F-2AF4-49D7-ADD1-F4D65E8CC2FD}"/>
              </a:ext>
            </a:extLst>
          </p:cNvPr>
          <p:cNvSpPr/>
          <p:nvPr/>
        </p:nvSpPr>
        <p:spPr>
          <a:xfrm>
            <a:off x="9169136" y="5200706"/>
            <a:ext cx="2736962" cy="1428989"/>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r>
              <a:rPr lang="en-GB" dirty="0"/>
              <a:t>Planned PSHE and form time activities.</a:t>
            </a:r>
          </a:p>
          <a:p>
            <a:pPr algn="ctr"/>
            <a:endParaRPr lang="en-GB" dirty="0"/>
          </a:p>
        </p:txBody>
      </p:sp>
      <p:sp>
        <p:nvSpPr>
          <p:cNvPr id="20" name="Flowchart: Punched Tape 19">
            <a:extLst>
              <a:ext uri="{FF2B5EF4-FFF2-40B4-BE49-F238E27FC236}">
                <a16:creationId xmlns:a16="http://schemas.microsoft.com/office/drawing/2014/main" id="{323CFD12-735D-4058-9699-FE8B86F0BBAE}"/>
              </a:ext>
            </a:extLst>
          </p:cNvPr>
          <p:cNvSpPr/>
          <p:nvPr/>
        </p:nvSpPr>
        <p:spPr>
          <a:xfrm>
            <a:off x="2307143" y="5106181"/>
            <a:ext cx="3000419" cy="1425389"/>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r>
              <a:rPr lang="en-GB" dirty="0"/>
              <a:t>Worry box in class and access to information to get help e.g., KOOTH</a:t>
            </a:r>
          </a:p>
          <a:p>
            <a:pPr algn="ctr"/>
            <a:endParaRPr lang="en-GB" dirty="0"/>
          </a:p>
        </p:txBody>
      </p:sp>
      <p:sp>
        <p:nvSpPr>
          <p:cNvPr id="21" name="Flowchart: Punched Tape 20">
            <a:extLst>
              <a:ext uri="{FF2B5EF4-FFF2-40B4-BE49-F238E27FC236}">
                <a16:creationId xmlns:a16="http://schemas.microsoft.com/office/drawing/2014/main" id="{58F7A4BA-2A54-4434-AB60-69A5F42A5D40}"/>
              </a:ext>
            </a:extLst>
          </p:cNvPr>
          <p:cNvSpPr/>
          <p:nvPr/>
        </p:nvSpPr>
        <p:spPr>
          <a:xfrm>
            <a:off x="5818320" y="3683208"/>
            <a:ext cx="2626433" cy="1019189"/>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r>
              <a:rPr lang="en-GB" dirty="0"/>
              <a:t>School council</a:t>
            </a:r>
          </a:p>
          <a:p>
            <a:pPr algn="ctr"/>
            <a:endParaRPr lang="en-GB" sz="1400" dirty="0"/>
          </a:p>
        </p:txBody>
      </p:sp>
      <p:sp>
        <p:nvSpPr>
          <p:cNvPr id="22" name="Flowchart: Punched Tape 21">
            <a:extLst>
              <a:ext uri="{FF2B5EF4-FFF2-40B4-BE49-F238E27FC236}">
                <a16:creationId xmlns:a16="http://schemas.microsoft.com/office/drawing/2014/main" id="{15C76878-1449-4E77-8390-282B472493E4}"/>
              </a:ext>
            </a:extLst>
          </p:cNvPr>
          <p:cNvSpPr/>
          <p:nvPr/>
        </p:nvSpPr>
        <p:spPr>
          <a:xfrm>
            <a:off x="5616856" y="2231997"/>
            <a:ext cx="3064802" cy="1119943"/>
          </a:xfrm>
          <a:prstGeom prst="flowChartPunchedTa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r>
              <a:rPr lang="en-GB" dirty="0"/>
              <a:t>Support in and out of class when needed.</a:t>
            </a:r>
          </a:p>
          <a:p>
            <a:pPr algn="ctr"/>
            <a:endParaRPr lang="en-GB" sz="1400" dirty="0"/>
          </a:p>
        </p:txBody>
      </p:sp>
    </p:spTree>
    <p:extLst>
      <p:ext uri="{BB962C8B-B14F-4D97-AF65-F5344CB8AC3E}">
        <p14:creationId xmlns:p14="http://schemas.microsoft.com/office/powerpoint/2010/main" val="3660005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319179" y="1753423"/>
            <a:ext cx="1677798" cy="2769989"/>
          </a:xfrm>
          <a:prstGeom prst="rect">
            <a:avLst/>
          </a:prstGeom>
          <a:noFill/>
        </p:spPr>
        <p:txBody>
          <a:bodyPr wrap="square" rtlCol="0">
            <a:spAutoFit/>
          </a:bodyPr>
          <a:lstStyle/>
          <a:p>
            <a:pPr algn="ct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t>
            </a:r>
            <a:r>
              <a:rPr lang="en-GB" sz="2800" dirty="0"/>
              <a:t>Transition</a:t>
            </a:r>
            <a:endParaRPr lang="en-US" dirty="0"/>
          </a:p>
          <a:p>
            <a:endParaRPr lang="en-US" dirty="0"/>
          </a:p>
          <a:p>
            <a:endParaRPr lang="en-US" dirty="0"/>
          </a:p>
          <a:p>
            <a:endParaRPr lang="en-GB" dirty="0"/>
          </a:p>
        </p:txBody>
      </p:sp>
      <p:graphicFrame>
        <p:nvGraphicFramePr>
          <p:cNvPr id="10" name="Diagram 9">
            <a:extLst>
              <a:ext uri="{FF2B5EF4-FFF2-40B4-BE49-F238E27FC236}">
                <a16:creationId xmlns:a16="http://schemas.microsoft.com/office/drawing/2014/main" id="{2233AEF5-D051-4468-BE54-678D05069856}"/>
              </a:ext>
            </a:extLst>
          </p:cNvPr>
          <p:cNvGraphicFramePr/>
          <p:nvPr>
            <p:extLst>
              <p:ext uri="{D42A27DB-BD31-4B8C-83A1-F6EECF244321}">
                <p14:modId xmlns:p14="http://schemas.microsoft.com/office/powerpoint/2010/main" val="3320787646"/>
              </p:ext>
            </p:extLst>
          </p:nvPr>
        </p:nvGraphicFramePr>
        <p:xfrm>
          <a:off x="2230796" y="3041078"/>
          <a:ext cx="7777648" cy="3594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L-Shape 11">
            <a:extLst>
              <a:ext uri="{FF2B5EF4-FFF2-40B4-BE49-F238E27FC236}">
                <a16:creationId xmlns:a16="http://schemas.microsoft.com/office/drawing/2014/main" id="{C05BBF8A-9D1F-4153-AB3B-75B11E445C25}"/>
              </a:ext>
            </a:extLst>
          </p:cNvPr>
          <p:cNvSpPr/>
          <p:nvPr/>
        </p:nvSpPr>
        <p:spPr>
          <a:xfrm rot="5400000">
            <a:off x="10197708" y="672202"/>
            <a:ext cx="1187785" cy="2162441"/>
          </a:xfrm>
          <a:prstGeom prst="corner">
            <a:avLst>
              <a:gd name="adj1" fmla="val 16120"/>
              <a:gd name="adj2" fmla="val 16110"/>
            </a:avLst>
          </a:prstGeom>
        </p:spPr>
        <p:style>
          <a:lnRef idx="2">
            <a:schemeClr val="accent3">
              <a:hueOff val="2710599"/>
              <a:satOff val="100000"/>
              <a:lumOff val="-14706"/>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sp>
      <p:grpSp>
        <p:nvGrpSpPr>
          <p:cNvPr id="13" name="Group 12">
            <a:extLst>
              <a:ext uri="{FF2B5EF4-FFF2-40B4-BE49-F238E27FC236}">
                <a16:creationId xmlns:a16="http://schemas.microsoft.com/office/drawing/2014/main" id="{486A7A46-4973-4B07-996B-C965DC62F68F}"/>
              </a:ext>
            </a:extLst>
          </p:cNvPr>
          <p:cNvGrpSpPr/>
          <p:nvPr/>
        </p:nvGrpSpPr>
        <p:grpSpPr>
          <a:xfrm>
            <a:off x="9984824" y="1535459"/>
            <a:ext cx="2184126" cy="1914514"/>
            <a:chOff x="5353093" y="0"/>
            <a:chExt cx="2184126" cy="1914514"/>
          </a:xfrm>
        </p:grpSpPr>
        <p:sp>
          <p:nvSpPr>
            <p:cNvPr id="14" name="Rectangle 13">
              <a:extLst>
                <a:ext uri="{FF2B5EF4-FFF2-40B4-BE49-F238E27FC236}">
                  <a16:creationId xmlns:a16="http://schemas.microsoft.com/office/drawing/2014/main" id="{DB77BD6E-3D1B-49F5-B7F8-89E0893C3F69}"/>
                </a:ext>
              </a:extLst>
            </p:cNvPr>
            <p:cNvSpPr/>
            <p:nvPr/>
          </p:nvSpPr>
          <p:spPr>
            <a:xfrm>
              <a:off x="5353093" y="0"/>
              <a:ext cx="2184126" cy="19145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id="{2D5CD329-E0C5-4E96-8A97-FE8D67DFBF65}"/>
                </a:ext>
              </a:extLst>
            </p:cNvPr>
            <p:cNvSpPr txBox="1"/>
            <p:nvPr/>
          </p:nvSpPr>
          <p:spPr>
            <a:xfrm>
              <a:off x="5353093" y="0"/>
              <a:ext cx="2184126" cy="19145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SENDCo</a:t>
              </a:r>
              <a:r>
                <a:rPr lang="en-GB" sz="2000" dirty="0"/>
                <a:t>/LSAs may visit current school to establish relationships</a:t>
              </a:r>
              <a:endParaRPr lang="en-GB" sz="2000" kern="1200" dirty="0"/>
            </a:p>
          </p:txBody>
        </p:sp>
      </p:grpSp>
      <p:sp>
        <p:nvSpPr>
          <p:cNvPr id="19" name="TextBox 18">
            <a:extLst>
              <a:ext uri="{FF2B5EF4-FFF2-40B4-BE49-F238E27FC236}">
                <a16:creationId xmlns:a16="http://schemas.microsoft.com/office/drawing/2014/main" id="{1D9F61A8-7D5E-4E86-BE21-ACE58AA7F428}"/>
              </a:ext>
            </a:extLst>
          </p:cNvPr>
          <p:cNvSpPr txBox="1"/>
          <p:nvPr/>
        </p:nvSpPr>
        <p:spPr>
          <a:xfrm>
            <a:off x="2487706" y="311572"/>
            <a:ext cx="5029200" cy="1200329"/>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Most of our pupils' transition within the Unity Trust Schools. </a:t>
            </a:r>
          </a:p>
          <a:p>
            <a:r>
              <a:rPr lang="en-GB" dirty="0">
                <a:latin typeface="Calibri" panose="020F0502020204030204" pitchFamily="34" charset="0"/>
                <a:cs typeface="Calibri" panose="020F0502020204030204" pitchFamily="34" charset="0"/>
              </a:rPr>
              <a:t>We are very happy to collaborate with any school your child is going to or coming from.</a:t>
            </a:r>
          </a:p>
        </p:txBody>
      </p:sp>
      <p:pic>
        <p:nvPicPr>
          <p:cNvPr id="20" name="Picture 19">
            <a:extLst>
              <a:ext uri="{FF2B5EF4-FFF2-40B4-BE49-F238E27FC236}">
                <a16:creationId xmlns:a16="http://schemas.microsoft.com/office/drawing/2014/main" id="{B0077C79-E898-4FAC-B25D-7653B79DA72B}"/>
              </a:ext>
            </a:extLst>
          </p:cNvPr>
          <p:cNvPicPr>
            <a:picLocks noChangeAspect="1"/>
          </p:cNvPicPr>
          <p:nvPr/>
        </p:nvPicPr>
        <p:blipFill>
          <a:blip r:embed="rId9"/>
          <a:stretch>
            <a:fillRect/>
          </a:stretch>
        </p:blipFill>
        <p:spPr>
          <a:xfrm>
            <a:off x="7516906" y="4912657"/>
            <a:ext cx="4076700" cy="1571625"/>
          </a:xfrm>
          <a:prstGeom prst="rect">
            <a:avLst/>
          </a:prstGeom>
        </p:spPr>
      </p:pic>
      <p:sp>
        <p:nvSpPr>
          <p:cNvPr id="2" name="Isosceles Triangle 1">
            <a:extLst>
              <a:ext uri="{FF2B5EF4-FFF2-40B4-BE49-F238E27FC236}">
                <a16:creationId xmlns:a16="http://schemas.microsoft.com/office/drawing/2014/main" id="{2A568A30-BD06-E816-CF22-7DC7AC2ABE68}"/>
              </a:ext>
            </a:extLst>
          </p:cNvPr>
          <p:cNvSpPr/>
          <p:nvPr/>
        </p:nvSpPr>
        <p:spPr>
          <a:xfrm>
            <a:off x="9161059" y="1723543"/>
            <a:ext cx="412099" cy="412099"/>
          </a:xfrm>
          <a:prstGeom prst="triangle">
            <a:avLst>
              <a:gd name="adj" fmla="val 100000"/>
            </a:avLst>
          </a:prstGeom>
        </p:spPr>
        <p:style>
          <a:lnRef idx="2">
            <a:schemeClr val="accent3">
              <a:hueOff val="2032949"/>
              <a:satOff val="75000"/>
              <a:lumOff val="-11029"/>
              <a:alphaOff val="0"/>
            </a:schemeClr>
          </a:lnRef>
          <a:fillRef idx="1">
            <a:schemeClr val="accent3">
              <a:hueOff val="2032949"/>
              <a:satOff val="75000"/>
              <a:lumOff val="-11029"/>
              <a:alphaOff val="0"/>
            </a:schemeClr>
          </a:fillRef>
          <a:effectRef idx="0">
            <a:schemeClr val="accent3">
              <a:hueOff val="2032949"/>
              <a:satOff val="75000"/>
              <a:lumOff val="-11029"/>
              <a:alphaOff val="0"/>
            </a:schemeClr>
          </a:effectRef>
          <a:fontRef idx="minor">
            <a:schemeClr val="lt1"/>
          </a:fontRef>
        </p:style>
      </p:sp>
      <p:sp>
        <p:nvSpPr>
          <p:cNvPr id="3" name="Isosceles Triangle 2">
            <a:extLst>
              <a:ext uri="{FF2B5EF4-FFF2-40B4-BE49-F238E27FC236}">
                <a16:creationId xmlns:a16="http://schemas.microsoft.com/office/drawing/2014/main" id="{921A2149-2940-F494-373A-95B5033A8A53}"/>
              </a:ext>
            </a:extLst>
          </p:cNvPr>
          <p:cNvSpPr/>
          <p:nvPr/>
        </p:nvSpPr>
        <p:spPr>
          <a:xfrm>
            <a:off x="6653348" y="2443420"/>
            <a:ext cx="412099" cy="412099"/>
          </a:xfrm>
          <a:prstGeom prst="triangle">
            <a:avLst>
              <a:gd name="adj" fmla="val 100000"/>
            </a:avLst>
          </a:prstGeom>
        </p:spPr>
        <p:style>
          <a:lnRef idx="2">
            <a:schemeClr val="accent3">
              <a:hueOff val="2032949"/>
              <a:satOff val="75000"/>
              <a:lumOff val="-11029"/>
              <a:alphaOff val="0"/>
            </a:schemeClr>
          </a:lnRef>
          <a:fillRef idx="1">
            <a:schemeClr val="accent3">
              <a:hueOff val="2032949"/>
              <a:satOff val="75000"/>
              <a:lumOff val="-11029"/>
              <a:alphaOff val="0"/>
            </a:schemeClr>
          </a:fillRef>
          <a:effectRef idx="0">
            <a:schemeClr val="accent3">
              <a:hueOff val="2032949"/>
              <a:satOff val="75000"/>
              <a:lumOff val="-11029"/>
              <a:alphaOff val="0"/>
            </a:schemeClr>
          </a:effectRef>
          <a:fontRef idx="minor">
            <a:schemeClr val="lt1"/>
          </a:fontRef>
        </p:style>
      </p:sp>
    </p:spTree>
    <p:extLst>
      <p:ext uri="{BB962C8B-B14F-4D97-AF65-F5344CB8AC3E}">
        <p14:creationId xmlns:p14="http://schemas.microsoft.com/office/powerpoint/2010/main" val="78583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298682" y="1690061"/>
            <a:ext cx="1677798" cy="3477875"/>
          </a:xfrm>
          <a:prstGeom prst="rect">
            <a:avLst/>
          </a:prstGeom>
          <a:noFill/>
        </p:spPr>
        <p:txBody>
          <a:bodyPr wrap="square" rtlCol="0">
            <a:spAutoFit/>
          </a:bodyPr>
          <a:lstStyle/>
          <a:p>
            <a:pPr algn="ct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t>
            </a:r>
            <a:r>
              <a:rPr lang="en-GB" sz="2800" dirty="0"/>
              <a:t>Evaluating Provision </a:t>
            </a:r>
          </a:p>
          <a:p>
            <a:endParaRPr lang="en-US" dirty="0"/>
          </a:p>
          <a:p>
            <a:endParaRPr lang="en-US" dirty="0"/>
          </a:p>
          <a:p>
            <a:endParaRPr lang="en-US" dirty="0"/>
          </a:p>
          <a:p>
            <a:endParaRPr lang="en-GB" dirty="0"/>
          </a:p>
        </p:txBody>
      </p:sp>
      <p:sp>
        <p:nvSpPr>
          <p:cNvPr id="3" name="Rectangle: Rounded Corners 2">
            <a:extLst>
              <a:ext uri="{FF2B5EF4-FFF2-40B4-BE49-F238E27FC236}">
                <a16:creationId xmlns:a16="http://schemas.microsoft.com/office/drawing/2014/main" id="{C032C03C-1BD2-4B32-BC55-FEF6AC347725}"/>
              </a:ext>
            </a:extLst>
          </p:cNvPr>
          <p:cNvSpPr/>
          <p:nvPr/>
        </p:nvSpPr>
        <p:spPr>
          <a:xfrm>
            <a:off x="2354936" y="192953"/>
            <a:ext cx="7663123" cy="310157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0" i="0" dirty="0">
                <a:solidFill>
                  <a:schemeClr val="bg1"/>
                </a:solidFill>
                <a:effectLst/>
                <a:latin typeface="Arial" panose="020B0604020202020204" pitchFamily="34" charset="0"/>
                <a:cs typeface="Arial" panose="020B0604020202020204" pitchFamily="34" charset="0"/>
              </a:rPr>
              <a:t>The progress of children with SEND is monitored by both the class teacher and the SENDCo using both summative assessments and the day-to-day informal assessments that are made during lessons. This information regarding progress is then used to evaluate the effectiveness of the support that is given. We will also gather information from the child, parents, carers as well as professionals from other agencies.</a:t>
            </a:r>
          </a:p>
        </p:txBody>
      </p:sp>
      <p:sp>
        <p:nvSpPr>
          <p:cNvPr id="9" name="Rectangle: Rounded Corners 8">
            <a:extLst>
              <a:ext uri="{FF2B5EF4-FFF2-40B4-BE49-F238E27FC236}">
                <a16:creationId xmlns:a16="http://schemas.microsoft.com/office/drawing/2014/main" id="{4F1356D3-5FEF-417E-A769-A2E014828745}"/>
              </a:ext>
            </a:extLst>
          </p:cNvPr>
          <p:cNvSpPr/>
          <p:nvPr/>
        </p:nvSpPr>
        <p:spPr>
          <a:xfrm>
            <a:off x="3273035" y="3625376"/>
            <a:ext cx="8490331" cy="239254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0" i="0" dirty="0">
              <a:solidFill>
                <a:schemeClr val="bg1"/>
              </a:solidFill>
              <a:effectLst/>
              <a:latin typeface="Helvetica Neue"/>
            </a:endParaRPr>
          </a:p>
          <a:p>
            <a:r>
              <a:rPr lang="en-GB" sz="1700" b="0" i="0" dirty="0">
                <a:solidFill>
                  <a:schemeClr val="bg1"/>
                </a:solidFill>
                <a:effectLst/>
                <a:latin typeface="Arial" panose="020B0604020202020204" pitchFamily="34" charset="0"/>
                <a:cs typeface="Arial" panose="020B0604020202020204" pitchFamily="34" charset="0"/>
              </a:rPr>
              <a:t>With the permission of parents, we may seek additional advice from outside specialists. This extra advice may come from health professionals, specialist teachers or educational psychologists who p</a:t>
            </a:r>
            <a:r>
              <a:rPr lang="en-GB" sz="1700" dirty="0">
                <a:latin typeface="Arial" panose="020B0604020202020204" pitchFamily="34" charset="0"/>
                <a:cs typeface="Arial" panose="020B0604020202020204" pitchFamily="34" charset="0"/>
              </a:rPr>
              <a:t>rovide advice to schools on how to best support the child.</a:t>
            </a:r>
          </a:p>
          <a:p>
            <a:endParaRPr lang="en-GB" b="0" i="0" dirty="0">
              <a:solidFill>
                <a:schemeClr val="bg1"/>
              </a:solidFill>
              <a:effectLst/>
              <a:latin typeface="Helvetica Neue"/>
            </a:endParaRPr>
          </a:p>
        </p:txBody>
      </p:sp>
    </p:spTree>
    <p:extLst>
      <p:ext uri="{BB962C8B-B14F-4D97-AF65-F5344CB8AC3E}">
        <p14:creationId xmlns:p14="http://schemas.microsoft.com/office/powerpoint/2010/main" val="3888164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298682" y="1690061"/>
            <a:ext cx="1677798" cy="3477875"/>
          </a:xfrm>
          <a:prstGeom prst="rect">
            <a:avLst/>
          </a:prstGeom>
          <a:noFill/>
        </p:spPr>
        <p:txBody>
          <a:bodyPr wrap="square" rtlCol="0">
            <a:spAutoFit/>
          </a:bodyPr>
          <a:lstStyle/>
          <a:p>
            <a:pPr algn="ct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t>
            </a:r>
            <a:r>
              <a:rPr lang="en-GB" sz="2800" dirty="0"/>
              <a:t>Evaluating Provision </a:t>
            </a:r>
          </a:p>
          <a:p>
            <a:endParaRPr lang="en-US" dirty="0"/>
          </a:p>
          <a:p>
            <a:endParaRPr lang="en-US" dirty="0"/>
          </a:p>
          <a:p>
            <a:endParaRPr lang="en-US" dirty="0"/>
          </a:p>
          <a:p>
            <a:endParaRPr lang="en-GB" dirty="0"/>
          </a:p>
        </p:txBody>
      </p:sp>
      <p:graphicFrame>
        <p:nvGraphicFramePr>
          <p:cNvPr id="2" name="Diagram 1">
            <a:extLst>
              <a:ext uri="{FF2B5EF4-FFF2-40B4-BE49-F238E27FC236}">
                <a16:creationId xmlns:a16="http://schemas.microsoft.com/office/drawing/2014/main" id="{5C86C1B0-4DC2-4514-BC2E-4639757FEE36}"/>
              </a:ext>
            </a:extLst>
          </p:cNvPr>
          <p:cNvGraphicFramePr/>
          <p:nvPr>
            <p:extLst>
              <p:ext uri="{D42A27DB-BD31-4B8C-83A1-F6EECF244321}">
                <p14:modId xmlns:p14="http://schemas.microsoft.com/office/powerpoint/2010/main" val="1791263812"/>
              </p:ext>
            </p:extLst>
          </p:nvPr>
        </p:nvGraphicFramePr>
        <p:xfrm>
          <a:off x="2354936" y="192954"/>
          <a:ext cx="9344004" cy="64720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8280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298682" y="1690061"/>
            <a:ext cx="1677798" cy="3908762"/>
          </a:xfrm>
          <a:prstGeom prst="rect">
            <a:avLst/>
          </a:prstGeom>
          <a:noFill/>
        </p:spPr>
        <p:txBody>
          <a:bodyPr wrap="square" rtlCol="0">
            <a:spAutoFit/>
          </a:bodyPr>
          <a:lstStyle/>
          <a:p>
            <a:pPr algn="ct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t>
            </a:r>
            <a:r>
              <a:rPr lang="en-GB" sz="2800" dirty="0"/>
              <a:t>Evaluating Provision – APDR </a:t>
            </a:r>
          </a:p>
          <a:p>
            <a:endParaRPr lang="en-US" dirty="0"/>
          </a:p>
          <a:p>
            <a:endParaRPr lang="en-US" dirty="0"/>
          </a:p>
          <a:p>
            <a:endParaRPr lang="en-US" dirty="0"/>
          </a:p>
          <a:p>
            <a:endParaRPr lang="en-GB" dirty="0"/>
          </a:p>
        </p:txBody>
      </p:sp>
      <p:graphicFrame>
        <p:nvGraphicFramePr>
          <p:cNvPr id="3" name="Diagram 2">
            <a:extLst>
              <a:ext uri="{FF2B5EF4-FFF2-40B4-BE49-F238E27FC236}">
                <a16:creationId xmlns:a16="http://schemas.microsoft.com/office/drawing/2014/main" id="{856E1C20-EAF2-4A1F-94DE-BE129E9FC3CA}"/>
              </a:ext>
            </a:extLst>
          </p:cNvPr>
          <p:cNvGraphicFramePr/>
          <p:nvPr>
            <p:extLst>
              <p:ext uri="{D42A27DB-BD31-4B8C-83A1-F6EECF244321}">
                <p14:modId xmlns:p14="http://schemas.microsoft.com/office/powerpoint/2010/main" val="1385366822"/>
              </p:ext>
            </p:extLst>
          </p:nvPr>
        </p:nvGraphicFramePr>
        <p:xfrm>
          <a:off x="2133750" y="515618"/>
          <a:ext cx="9861318" cy="5826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B4197F70-3C0A-4256-A4EA-121151597E29}"/>
              </a:ext>
            </a:extLst>
          </p:cNvPr>
          <p:cNvSpPr txBox="1"/>
          <p:nvPr/>
        </p:nvSpPr>
        <p:spPr>
          <a:xfrm>
            <a:off x="2038149" y="4280277"/>
            <a:ext cx="3741064" cy="2523768"/>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Have pupils met/on track to meet expected targets? What evidence is there?</a:t>
            </a:r>
          </a:p>
          <a:p>
            <a:pPr marL="285750" lvl="0" indent="-285750">
              <a:buFont typeface="Arial" panose="020B0604020202020204" pitchFamily="34" charset="0"/>
              <a:buChar char="•"/>
            </a:pPr>
            <a:r>
              <a:rPr lang="en-GB" sz="1400" dirty="0"/>
              <a:t>Has there been any improvement in their rate of progress?</a:t>
            </a:r>
          </a:p>
          <a:p>
            <a:pPr marL="285750" lvl="0" indent="-285750">
              <a:buFont typeface="Arial" panose="020B0604020202020204" pitchFamily="34" charset="0"/>
              <a:buChar char="•"/>
            </a:pPr>
            <a:r>
              <a:rPr lang="en-GB" sz="1400" dirty="0"/>
              <a:t>How is the pupil responding to the targeted provision?</a:t>
            </a:r>
          </a:p>
          <a:p>
            <a:pPr marL="285750" lvl="0" indent="-285750">
              <a:buFont typeface="Arial" panose="020B0604020202020204" pitchFamily="34" charset="0"/>
              <a:buChar char="•"/>
            </a:pPr>
            <a:r>
              <a:rPr lang="en-GB" sz="1400" dirty="0"/>
              <a:t>Parent and pupil views</a:t>
            </a:r>
          </a:p>
          <a:p>
            <a:pPr marL="285750" lvl="0" indent="-285750">
              <a:buFont typeface="Arial" panose="020B0604020202020204" pitchFamily="34" charset="0"/>
              <a:buChar char="•"/>
            </a:pPr>
            <a:r>
              <a:rPr lang="en-GB" sz="1400" dirty="0"/>
              <a:t>Teacher views</a:t>
            </a:r>
          </a:p>
          <a:p>
            <a:pPr marL="285750" lvl="0" indent="-285750">
              <a:buFont typeface="Arial" panose="020B0604020202020204" pitchFamily="34" charset="0"/>
              <a:buChar char="•"/>
            </a:pPr>
            <a:r>
              <a:rPr lang="en-GB" sz="1400" dirty="0"/>
              <a:t>Are there any changes needed to the SEND support plan?</a:t>
            </a:r>
          </a:p>
          <a:p>
            <a:endParaRPr lang="en-GB" dirty="0"/>
          </a:p>
        </p:txBody>
      </p:sp>
      <p:sp>
        <p:nvSpPr>
          <p:cNvPr id="9" name="TextBox 8">
            <a:extLst>
              <a:ext uri="{FF2B5EF4-FFF2-40B4-BE49-F238E27FC236}">
                <a16:creationId xmlns:a16="http://schemas.microsoft.com/office/drawing/2014/main" id="{BFC5B589-53E9-4F9E-BABB-204EAC3BAE5F}"/>
              </a:ext>
            </a:extLst>
          </p:cNvPr>
          <p:cNvSpPr txBox="1"/>
          <p:nvPr/>
        </p:nvSpPr>
        <p:spPr>
          <a:xfrm>
            <a:off x="9173741" y="4280277"/>
            <a:ext cx="3018259" cy="2062103"/>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t>Learning walks to ensure pupils receiving the support they need</a:t>
            </a:r>
          </a:p>
          <a:p>
            <a:pPr marL="285750" lvl="0" indent="-285750">
              <a:buFont typeface="Arial" panose="020B0604020202020204" pitchFamily="34" charset="0"/>
              <a:buChar char="•"/>
            </a:pPr>
            <a:r>
              <a:rPr lang="en-GB" sz="1600" dirty="0"/>
              <a:t>Monitoring and tracking by teachers</a:t>
            </a:r>
          </a:p>
          <a:p>
            <a:pPr marL="285750" lvl="0" indent="-285750">
              <a:buFont typeface="Arial" panose="020B0604020202020204" pitchFamily="34" charset="0"/>
              <a:buChar char="•"/>
            </a:pPr>
            <a:r>
              <a:rPr lang="en-GB" sz="1600" dirty="0"/>
              <a:t>Implementation of strategies by teachers </a:t>
            </a:r>
          </a:p>
          <a:p>
            <a:pPr marL="285750" indent="-285750">
              <a:buFont typeface="Arial" panose="020B0604020202020204" pitchFamily="34" charset="0"/>
              <a:buChar char="•"/>
            </a:pPr>
            <a:endParaRPr lang="en-GB" sz="1600" dirty="0"/>
          </a:p>
        </p:txBody>
      </p:sp>
      <p:pic>
        <p:nvPicPr>
          <p:cNvPr id="10" name="Google Shape;132;p25" descr="A picture containing text, clipart&#10;&#10;Description automatically generated">
            <a:extLst>
              <a:ext uri="{FF2B5EF4-FFF2-40B4-BE49-F238E27FC236}">
                <a16:creationId xmlns:a16="http://schemas.microsoft.com/office/drawing/2014/main" id="{B7EFFA4D-96BF-48B6-8CC2-A3BE476144E4}"/>
              </a:ext>
            </a:extLst>
          </p:cNvPr>
          <p:cNvPicPr preferRelativeResize="0"/>
          <p:nvPr/>
        </p:nvPicPr>
        <p:blipFill rotWithShape="1">
          <a:blip r:embed="rId2">
            <a:alphaModFix/>
          </a:blip>
          <a:srcRect/>
          <a:stretch/>
        </p:blipFill>
        <p:spPr>
          <a:xfrm>
            <a:off x="6549359" y="2833970"/>
            <a:ext cx="1030099" cy="1190057"/>
          </a:xfrm>
          <a:prstGeom prst="rect">
            <a:avLst/>
          </a:prstGeom>
          <a:noFill/>
          <a:ln>
            <a:noFill/>
          </a:ln>
        </p:spPr>
      </p:pic>
    </p:spTree>
    <p:extLst>
      <p:ext uri="{BB962C8B-B14F-4D97-AF65-F5344CB8AC3E}">
        <p14:creationId xmlns:p14="http://schemas.microsoft.com/office/powerpoint/2010/main" val="3207038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394283" y="1686187"/>
            <a:ext cx="1602297" cy="3139321"/>
          </a:xfrm>
          <a:prstGeom prst="rect">
            <a:avLst/>
          </a:prstGeom>
          <a:noFill/>
        </p:spPr>
        <p:txBody>
          <a:bodyPr wrap="square" rtlCol="0">
            <a:spAutoFit/>
          </a:bodyPr>
          <a:lstStyle/>
          <a:p>
            <a:pPr algn="ct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t>
            </a:r>
            <a:r>
              <a:rPr lang="en-GB" sz="2600" dirty="0">
                <a:latin typeface="Arial" panose="020B0604020202020204" pitchFamily="34" charset="0"/>
                <a:cs typeface="Arial" panose="020B0604020202020204" pitchFamily="34" charset="0"/>
              </a:rPr>
              <a:t>Specialist support.</a:t>
            </a:r>
            <a:endParaRPr lang="en-US" dirty="0"/>
          </a:p>
          <a:p>
            <a:endParaRPr lang="en-US" dirty="0"/>
          </a:p>
          <a:p>
            <a:endParaRPr lang="en-US" dirty="0"/>
          </a:p>
          <a:p>
            <a:endParaRPr lang="en-GB" dirty="0"/>
          </a:p>
        </p:txBody>
      </p:sp>
      <p:sp>
        <p:nvSpPr>
          <p:cNvPr id="21" name="Google Shape;242;p35">
            <a:extLst>
              <a:ext uri="{FF2B5EF4-FFF2-40B4-BE49-F238E27FC236}">
                <a16:creationId xmlns:a16="http://schemas.microsoft.com/office/drawing/2014/main" id="{5590E94A-61DF-436F-A9B3-B7FCA7511D12}"/>
              </a:ext>
            </a:extLst>
          </p:cNvPr>
          <p:cNvSpPr txBox="1"/>
          <p:nvPr/>
        </p:nvSpPr>
        <p:spPr>
          <a:xfrm>
            <a:off x="2228676" y="269219"/>
            <a:ext cx="9340792" cy="120029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dirty="0" err="1">
                <a:latin typeface="Calibri"/>
                <a:ea typeface="Calibri"/>
                <a:cs typeface="Calibri"/>
                <a:sym typeface="Calibri"/>
              </a:rPr>
              <a:t>SENDCo</a:t>
            </a:r>
            <a:r>
              <a:rPr lang="en-GB" sz="2400" b="1" dirty="0">
                <a:latin typeface="Calibri"/>
                <a:ea typeface="Calibri"/>
                <a:cs typeface="Calibri"/>
                <a:sym typeface="Calibri"/>
              </a:rPr>
              <a:t> and LSAs will work alongside outside agencies and receive training.</a:t>
            </a:r>
            <a:endParaRPr sz="2400" b="1"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24" name="Google Shape;245;p35">
            <a:extLst>
              <a:ext uri="{FF2B5EF4-FFF2-40B4-BE49-F238E27FC236}">
                <a16:creationId xmlns:a16="http://schemas.microsoft.com/office/drawing/2014/main" id="{CD50185F-A58B-4BE4-9F3D-B02E3622DBE6}"/>
              </a:ext>
            </a:extLst>
          </p:cNvPr>
          <p:cNvPicPr preferRelativeResize="0"/>
          <p:nvPr/>
        </p:nvPicPr>
        <p:blipFill>
          <a:blip r:embed="rId4">
            <a:alphaModFix/>
          </a:blip>
          <a:stretch>
            <a:fillRect/>
          </a:stretch>
        </p:blipFill>
        <p:spPr>
          <a:xfrm>
            <a:off x="9338976" y="3548208"/>
            <a:ext cx="1482822" cy="1178211"/>
          </a:xfrm>
          <a:prstGeom prst="rect">
            <a:avLst/>
          </a:prstGeom>
          <a:noFill/>
          <a:ln>
            <a:noFill/>
          </a:ln>
        </p:spPr>
      </p:pic>
      <p:pic>
        <p:nvPicPr>
          <p:cNvPr id="25" name="Google Shape;246;p35">
            <a:extLst>
              <a:ext uri="{FF2B5EF4-FFF2-40B4-BE49-F238E27FC236}">
                <a16:creationId xmlns:a16="http://schemas.microsoft.com/office/drawing/2014/main" id="{7AEB0BEB-5840-4F4F-8A5F-CCE669526CF7}"/>
              </a:ext>
            </a:extLst>
          </p:cNvPr>
          <p:cNvPicPr preferRelativeResize="0"/>
          <p:nvPr/>
        </p:nvPicPr>
        <p:blipFill>
          <a:blip r:embed="rId5">
            <a:alphaModFix/>
          </a:blip>
          <a:stretch>
            <a:fillRect/>
          </a:stretch>
        </p:blipFill>
        <p:spPr>
          <a:xfrm>
            <a:off x="2635026" y="3753813"/>
            <a:ext cx="1331869" cy="933550"/>
          </a:xfrm>
          <a:prstGeom prst="rect">
            <a:avLst/>
          </a:prstGeom>
          <a:noFill/>
          <a:ln>
            <a:noFill/>
          </a:ln>
        </p:spPr>
      </p:pic>
      <p:pic>
        <p:nvPicPr>
          <p:cNvPr id="26" name="Google Shape;247;p35">
            <a:extLst>
              <a:ext uri="{FF2B5EF4-FFF2-40B4-BE49-F238E27FC236}">
                <a16:creationId xmlns:a16="http://schemas.microsoft.com/office/drawing/2014/main" id="{328282A6-0F84-48AE-95F0-32C6178A56F7}"/>
              </a:ext>
            </a:extLst>
          </p:cNvPr>
          <p:cNvPicPr preferRelativeResize="0"/>
          <p:nvPr/>
        </p:nvPicPr>
        <p:blipFill>
          <a:blip r:embed="rId6">
            <a:alphaModFix/>
          </a:blip>
          <a:stretch>
            <a:fillRect/>
          </a:stretch>
        </p:blipFill>
        <p:spPr>
          <a:xfrm>
            <a:off x="5743188" y="4891204"/>
            <a:ext cx="1623159" cy="679065"/>
          </a:xfrm>
          <a:prstGeom prst="rect">
            <a:avLst/>
          </a:prstGeom>
          <a:noFill/>
          <a:ln>
            <a:noFill/>
          </a:ln>
        </p:spPr>
      </p:pic>
      <p:pic>
        <p:nvPicPr>
          <p:cNvPr id="27" name="Google Shape;248;p35">
            <a:extLst>
              <a:ext uri="{FF2B5EF4-FFF2-40B4-BE49-F238E27FC236}">
                <a16:creationId xmlns:a16="http://schemas.microsoft.com/office/drawing/2014/main" id="{83C71AF6-60BF-4E5E-B937-C7D840CDE6EB}"/>
              </a:ext>
            </a:extLst>
          </p:cNvPr>
          <p:cNvPicPr preferRelativeResize="0"/>
          <p:nvPr/>
        </p:nvPicPr>
        <p:blipFill>
          <a:blip r:embed="rId7">
            <a:alphaModFix/>
          </a:blip>
          <a:stretch>
            <a:fillRect/>
          </a:stretch>
        </p:blipFill>
        <p:spPr>
          <a:xfrm>
            <a:off x="9526685" y="5370331"/>
            <a:ext cx="1884842" cy="815917"/>
          </a:xfrm>
          <a:prstGeom prst="rect">
            <a:avLst/>
          </a:prstGeom>
          <a:noFill/>
          <a:ln>
            <a:noFill/>
          </a:ln>
        </p:spPr>
      </p:pic>
      <p:sp>
        <p:nvSpPr>
          <p:cNvPr id="31" name="Google Shape;252;p35">
            <a:extLst>
              <a:ext uri="{FF2B5EF4-FFF2-40B4-BE49-F238E27FC236}">
                <a16:creationId xmlns:a16="http://schemas.microsoft.com/office/drawing/2014/main" id="{763C50F2-5EF1-4E2D-A681-86E0B2B7B172}"/>
              </a:ext>
            </a:extLst>
          </p:cNvPr>
          <p:cNvSpPr txBox="1"/>
          <p:nvPr/>
        </p:nvSpPr>
        <p:spPr>
          <a:xfrm>
            <a:off x="9406088" y="3159921"/>
            <a:ext cx="1847275"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dirty="0">
                <a:latin typeface="Calibri"/>
                <a:ea typeface="Calibri"/>
                <a:cs typeface="Calibri"/>
                <a:sym typeface="Calibri"/>
              </a:rPr>
              <a:t>Speech and language (SALT)</a:t>
            </a:r>
            <a:r>
              <a:rPr lang="en-GB" dirty="0">
                <a:latin typeface="Calibri"/>
                <a:ea typeface="Calibri"/>
                <a:cs typeface="Calibri"/>
                <a:sym typeface="Calibri"/>
              </a:rPr>
              <a:t> </a:t>
            </a:r>
            <a:endParaRPr dirty="0">
              <a:latin typeface="Calibri"/>
              <a:ea typeface="Calibri"/>
              <a:cs typeface="Calibri"/>
              <a:sym typeface="Calibri"/>
            </a:endParaRPr>
          </a:p>
        </p:txBody>
      </p:sp>
      <p:pic>
        <p:nvPicPr>
          <p:cNvPr id="2" name="Picture 1">
            <a:extLst>
              <a:ext uri="{FF2B5EF4-FFF2-40B4-BE49-F238E27FC236}">
                <a16:creationId xmlns:a16="http://schemas.microsoft.com/office/drawing/2014/main" id="{30028D5F-F800-4BB2-AD67-30F5EC3AA9D1}"/>
              </a:ext>
            </a:extLst>
          </p:cNvPr>
          <p:cNvPicPr>
            <a:picLocks noChangeAspect="1"/>
          </p:cNvPicPr>
          <p:nvPr/>
        </p:nvPicPr>
        <p:blipFill>
          <a:blip r:embed="rId8"/>
          <a:stretch>
            <a:fillRect/>
          </a:stretch>
        </p:blipFill>
        <p:spPr>
          <a:xfrm>
            <a:off x="3248025" y="5299648"/>
            <a:ext cx="2130799" cy="1182985"/>
          </a:xfrm>
          <a:prstGeom prst="rect">
            <a:avLst/>
          </a:prstGeom>
        </p:spPr>
      </p:pic>
      <p:pic>
        <p:nvPicPr>
          <p:cNvPr id="32" name="Picture 31">
            <a:extLst>
              <a:ext uri="{FF2B5EF4-FFF2-40B4-BE49-F238E27FC236}">
                <a16:creationId xmlns:a16="http://schemas.microsoft.com/office/drawing/2014/main" id="{198C84F1-84DB-4961-A551-88B9B5CB1F9D}"/>
              </a:ext>
            </a:extLst>
          </p:cNvPr>
          <p:cNvPicPr>
            <a:picLocks noChangeAspect="1"/>
          </p:cNvPicPr>
          <p:nvPr/>
        </p:nvPicPr>
        <p:blipFill>
          <a:blip r:embed="rId9"/>
          <a:stretch>
            <a:fillRect/>
          </a:stretch>
        </p:blipFill>
        <p:spPr>
          <a:xfrm>
            <a:off x="4478438" y="3898554"/>
            <a:ext cx="1800771" cy="653851"/>
          </a:xfrm>
          <a:prstGeom prst="rect">
            <a:avLst/>
          </a:prstGeom>
        </p:spPr>
      </p:pic>
      <p:pic>
        <p:nvPicPr>
          <p:cNvPr id="33" name="Picture 32">
            <a:extLst>
              <a:ext uri="{FF2B5EF4-FFF2-40B4-BE49-F238E27FC236}">
                <a16:creationId xmlns:a16="http://schemas.microsoft.com/office/drawing/2014/main" id="{91B0CDE4-DE03-411E-B807-64B7E9ADCEA8}"/>
              </a:ext>
            </a:extLst>
          </p:cNvPr>
          <p:cNvPicPr>
            <a:picLocks noChangeAspect="1"/>
          </p:cNvPicPr>
          <p:nvPr/>
        </p:nvPicPr>
        <p:blipFill>
          <a:blip r:embed="rId10"/>
          <a:stretch>
            <a:fillRect/>
          </a:stretch>
        </p:blipFill>
        <p:spPr>
          <a:xfrm>
            <a:off x="6942263" y="3610635"/>
            <a:ext cx="1800771" cy="988787"/>
          </a:xfrm>
          <a:prstGeom prst="rect">
            <a:avLst/>
          </a:prstGeom>
        </p:spPr>
      </p:pic>
      <p:pic>
        <p:nvPicPr>
          <p:cNvPr id="9" name="Picture 8">
            <a:extLst>
              <a:ext uri="{FF2B5EF4-FFF2-40B4-BE49-F238E27FC236}">
                <a16:creationId xmlns:a16="http://schemas.microsoft.com/office/drawing/2014/main" id="{DBF48750-29FC-BA36-31DB-C2B137A08316}"/>
              </a:ext>
            </a:extLst>
          </p:cNvPr>
          <p:cNvPicPr>
            <a:picLocks noChangeAspect="1"/>
          </p:cNvPicPr>
          <p:nvPr/>
        </p:nvPicPr>
        <p:blipFill>
          <a:blip r:embed="rId11"/>
          <a:stretch>
            <a:fillRect/>
          </a:stretch>
        </p:blipFill>
        <p:spPr>
          <a:xfrm>
            <a:off x="7100009" y="5662794"/>
            <a:ext cx="1951890" cy="815917"/>
          </a:xfrm>
          <a:prstGeom prst="rect">
            <a:avLst/>
          </a:prstGeom>
        </p:spPr>
      </p:pic>
      <p:pic>
        <p:nvPicPr>
          <p:cNvPr id="11" name="Picture 10">
            <a:extLst>
              <a:ext uri="{FF2B5EF4-FFF2-40B4-BE49-F238E27FC236}">
                <a16:creationId xmlns:a16="http://schemas.microsoft.com/office/drawing/2014/main" id="{8EF7A150-6CEF-F967-610F-B355CD9F7D08}"/>
              </a:ext>
            </a:extLst>
          </p:cNvPr>
          <p:cNvPicPr>
            <a:picLocks noChangeAspect="1"/>
          </p:cNvPicPr>
          <p:nvPr/>
        </p:nvPicPr>
        <p:blipFill>
          <a:blip r:embed="rId12"/>
          <a:stretch>
            <a:fillRect/>
          </a:stretch>
        </p:blipFill>
        <p:spPr>
          <a:xfrm>
            <a:off x="5041605" y="1807163"/>
            <a:ext cx="1783608" cy="1601283"/>
          </a:xfrm>
          <a:prstGeom prst="rect">
            <a:avLst/>
          </a:prstGeom>
        </p:spPr>
      </p:pic>
      <p:pic>
        <p:nvPicPr>
          <p:cNvPr id="13" name="Picture 12">
            <a:extLst>
              <a:ext uri="{FF2B5EF4-FFF2-40B4-BE49-F238E27FC236}">
                <a16:creationId xmlns:a16="http://schemas.microsoft.com/office/drawing/2014/main" id="{1296475C-9828-415E-F45B-CB68090BC64D}"/>
              </a:ext>
            </a:extLst>
          </p:cNvPr>
          <p:cNvPicPr>
            <a:picLocks noChangeAspect="1"/>
          </p:cNvPicPr>
          <p:nvPr/>
        </p:nvPicPr>
        <p:blipFill>
          <a:blip r:embed="rId13"/>
          <a:stretch>
            <a:fillRect/>
          </a:stretch>
        </p:blipFill>
        <p:spPr>
          <a:xfrm rot="20852217">
            <a:off x="2803551" y="1322470"/>
            <a:ext cx="2122779" cy="829842"/>
          </a:xfrm>
          <a:prstGeom prst="rect">
            <a:avLst/>
          </a:prstGeom>
        </p:spPr>
      </p:pic>
      <p:pic>
        <p:nvPicPr>
          <p:cNvPr id="15" name="Picture 14">
            <a:extLst>
              <a:ext uri="{FF2B5EF4-FFF2-40B4-BE49-F238E27FC236}">
                <a16:creationId xmlns:a16="http://schemas.microsoft.com/office/drawing/2014/main" id="{697A24B7-EA99-605A-DC80-E536B1CE3A2A}"/>
              </a:ext>
            </a:extLst>
          </p:cNvPr>
          <p:cNvPicPr>
            <a:picLocks noChangeAspect="1"/>
          </p:cNvPicPr>
          <p:nvPr/>
        </p:nvPicPr>
        <p:blipFill>
          <a:blip r:embed="rId14"/>
          <a:stretch>
            <a:fillRect/>
          </a:stretch>
        </p:blipFill>
        <p:spPr>
          <a:xfrm rot="20801689">
            <a:off x="2976309" y="2491962"/>
            <a:ext cx="1828005" cy="667367"/>
          </a:xfrm>
          <a:prstGeom prst="rect">
            <a:avLst/>
          </a:prstGeom>
        </p:spPr>
      </p:pic>
      <p:pic>
        <p:nvPicPr>
          <p:cNvPr id="17" name="Picture 16">
            <a:extLst>
              <a:ext uri="{FF2B5EF4-FFF2-40B4-BE49-F238E27FC236}">
                <a16:creationId xmlns:a16="http://schemas.microsoft.com/office/drawing/2014/main" id="{3EFD1CDD-1750-CCE3-A19E-68E28E0B3CE8}"/>
              </a:ext>
            </a:extLst>
          </p:cNvPr>
          <p:cNvPicPr>
            <a:picLocks noChangeAspect="1"/>
          </p:cNvPicPr>
          <p:nvPr/>
        </p:nvPicPr>
        <p:blipFill>
          <a:blip r:embed="rId15"/>
          <a:stretch>
            <a:fillRect/>
          </a:stretch>
        </p:blipFill>
        <p:spPr>
          <a:xfrm rot="835931">
            <a:off x="7182589" y="1258196"/>
            <a:ext cx="1969732" cy="756915"/>
          </a:xfrm>
          <a:prstGeom prst="rect">
            <a:avLst/>
          </a:prstGeom>
        </p:spPr>
      </p:pic>
      <p:pic>
        <p:nvPicPr>
          <p:cNvPr id="19" name="Picture 18">
            <a:extLst>
              <a:ext uri="{FF2B5EF4-FFF2-40B4-BE49-F238E27FC236}">
                <a16:creationId xmlns:a16="http://schemas.microsoft.com/office/drawing/2014/main" id="{F2CDA3F7-9B3E-0F8A-480D-3C1B52C5297F}"/>
              </a:ext>
            </a:extLst>
          </p:cNvPr>
          <p:cNvPicPr>
            <a:picLocks noChangeAspect="1"/>
          </p:cNvPicPr>
          <p:nvPr/>
        </p:nvPicPr>
        <p:blipFill>
          <a:blip r:embed="rId16"/>
          <a:stretch>
            <a:fillRect/>
          </a:stretch>
        </p:blipFill>
        <p:spPr>
          <a:xfrm rot="894201">
            <a:off x="7088341" y="2448699"/>
            <a:ext cx="1975227" cy="514177"/>
          </a:xfrm>
          <a:prstGeom prst="rect">
            <a:avLst/>
          </a:prstGeom>
        </p:spPr>
      </p:pic>
      <p:pic>
        <p:nvPicPr>
          <p:cNvPr id="29" name="Picture 28">
            <a:extLst>
              <a:ext uri="{FF2B5EF4-FFF2-40B4-BE49-F238E27FC236}">
                <a16:creationId xmlns:a16="http://schemas.microsoft.com/office/drawing/2014/main" id="{E45010D1-309A-E33B-3294-573BBBBCBCF6}"/>
              </a:ext>
            </a:extLst>
          </p:cNvPr>
          <p:cNvPicPr>
            <a:picLocks noChangeAspect="1"/>
          </p:cNvPicPr>
          <p:nvPr/>
        </p:nvPicPr>
        <p:blipFill>
          <a:blip r:embed="rId17"/>
          <a:stretch>
            <a:fillRect/>
          </a:stretch>
        </p:blipFill>
        <p:spPr>
          <a:xfrm>
            <a:off x="4912232" y="953601"/>
            <a:ext cx="2009538" cy="679064"/>
          </a:xfrm>
          <a:prstGeom prst="rect">
            <a:avLst/>
          </a:prstGeom>
        </p:spPr>
      </p:pic>
    </p:spTree>
    <p:extLst>
      <p:ext uri="{BB962C8B-B14F-4D97-AF65-F5344CB8AC3E}">
        <p14:creationId xmlns:p14="http://schemas.microsoft.com/office/powerpoint/2010/main" val="2397777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244077" y="1686187"/>
            <a:ext cx="1752504" cy="4339650"/>
          </a:xfrm>
          <a:prstGeom prst="rect">
            <a:avLst/>
          </a:prstGeom>
          <a:noFill/>
        </p:spPr>
        <p:txBody>
          <a:bodyPr wrap="square" rtlCol="0">
            <a:spAutoFit/>
          </a:bodyPr>
          <a:lstStyle/>
          <a:p>
            <a:pPr algn="ct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GB" sz="2800" dirty="0"/>
              <a:t>Identifying and Assessing Needs </a:t>
            </a:r>
          </a:p>
          <a:p>
            <a:pPr algn="ctr"/>
            <a:endParaRPr lang="en-GB" sz="2600" dirty="0"/>
          </a:p>
          <a:p>
            <a:endParaRPr lang="en-US" dirty="0"/>
          </a:p>
          <a:p>
            <a:endParaRPr lang="en-US" dirty="0"/>
          </a:p>
          <a:p>
            <a:endParaRPr lang="en-US" dirty="0"/>
          </a:p>
          <a:p>
            <a:endParaRPr lang="en-GB" dirty="0"/>
          </a:p>
        </p:txBody>
      </p:sp>
      <p:sp>
        <p:nvSpPr>
          <p:cNvPr id="2" name="Rectangle 1">
            <a:extLst>
              <a:ext uri="{FF2B5EF4-FFF2-40B4-BE49-F238E27FC236}">
                <a16:creationId xmlns:a16="http://schemas.microsoft.com/office/drawing/2014/main" id="{E6271280-50B5-42CE-AD35-4BD97246F051}"/>
              </a:ext>
            </a:extLst>
          </p:cNvPr>
          <p:cNvSpPr/>
          <p:nvPr/>
        </p:nvSpPr>
        <p:spPr>
          <a:xfrm>
            <a:off x="2375037" y="1316855"/>
            <a:ext cx="8501539" cy="5078313"/>
          </a:xfrm>
          <a:prstGeom prst="rect">
            <a:avLst/>
          </a:prstGeom>
        </p:spPr>
        <p:txBody>
          <a:bodyPr wrap="square">
            <a:spAutoFit/>
          </a:bodyPr>
          <a:lstStyle/>
          <a:p>
            <a:r>
              <a:rPr lang="en-GB" sz="3600" dirty="0"/>
              <a:t>• Listening to parent and teacher concerns </a:t>
            </a:r>
          </a:p>
          <a:p>
            <a:r>
              <a:rPr lang="en-GB" sz="3600" dirty="0"/>
              <a:t>• Listening to the concerns of the child </a:t>
            </a:r>
          </a:p>
          <a:p>
            <a:r>
              <a:rPr lang="en-GB" sz="3600" dirty="0"/>
              <a:t>• By observing the child </a:t>
            </a:r>
          </a:p>
          <a:p>
            <a:r>
              <a:rPr lang="en-GB" sz="3600" dirty="0"/>
              <a:t>• By carrying out additional assessments </a:t>
            </a:r>
          </a:p>
          <a:p>
            <a:r>
              <a:rPr lang="en-GB" sz="3600" dirty="0"/>
              <a:t>• By using school tracking data for reading, writing and maths </a:t>
            </a:r>
          </a:p>
          <a:p>
            <a:r>
              <a:rPr lang="en-GB" sz="3600" dirty="0"/>
              <a:t>• By seeking advice from outside agencies </a:t>
            </a:r>
          </a:p>
          <a:p>
            <a:r>
              <a:rPr lang="en-GB" sz="3600" dirty="0"/>
              <a:t>• By gathering information provided by previous setting</a:t>
            </a:r>
          </a:p>
        </p:txBody>
      </p:sp>
      <p:sp>
        <p:nvSpPr>
          <p:cNvPr id="3" name="TextBox 2">
            <a:extLst>
              <a:ext uri="{FF2B5EF4-FFF2-40B4-BE49-F238E27FC236}">
                <a16:creationId xmlns:a16="http://schemas.microsoft.com/office/drawing/2014/main" id="{9FB7AC05-0CD4-4C99-95F8-6EEEBF5B920C}"/>
              </a:ext>
            </a:extLst>
          </p:cNvPr>
          <p:cNvSpPr txBox="1"/>
          <p:nvPr/>
        </p:nvSpPr>
        <p:spPr>
          <a:xfrm>
            <a:off x="2375037" y="462832"/>
            <a:ext cx="5365376" cy="646331"/>
          </a:xfrm>
          <a:prstGeom prst="rect">
            <a:avLst/>
          </a:prstGeom>
          <a:noFill/>
        </p:spPr>
        <p:txBody>
          <a:bodyPr wrap="square" rtlCol="0">
            <a:spAutoFit/>
          </a:bodyPr>
          <a:lstStyle/>
          <a:p>
            <a:r>
              <a:rPr lang="en-GB" sz="3600" b="1" dirty="0"/>
              <a:t>We do this by: </a:t>
            </a:r>
          </a:p>
        </p:txBody>
      </p:sp>
    </p:spTree>
    <p:extLst>
      <p:ext uri="{BB962C8B-B14F-4D97-AF65-F5344CB8AC3E}">
        <p14:creationId xmlns:p14="http://schemas.microsoft.com/office/powerpoint/2010/main" val="1369511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298681" y="1620248"/>
            <a:ext cx="1773399" cy="3939540"/>
          </a:xfrm>
          <a:prstGeom prst="rect">
            <a:avLst/>
          </a:prstGeom>
          <a:noFill/>
        </p:spPr>
        <p:txBody>
          <a:bodyPr wrap="square" rtlCol="0">
            <a:spAutoFit/>
          </a:bodyPr>
          <a:lstStyle/>
          <a:p>
            <a:pPr algn="ct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t>
            </a:r>
            <a:r>
              <a:rPr lang="en-GB" sz="2600" dirty="0"/>
              <a:t>Access </a:t>
            </a:r>
          </a:p>
          <a:p>
            <a:pPr algn="ctr"/>
            <a:r>
              <a:rPr lang="en-GB" sz="2600" dirty="0"/>
              <a:t>to enrichment </a:t>
            </a:r>
          </a:p>
          <a:p>
            <a:pPr algn="ctr"/>
            <a:r>
              <a:rPr lang="en-GB" sz="2600" dirty="0"/>
              <a:t>and activities </a:t>
            </a:r>
            <a:endParaRPr lang="en-US" dirty="0"/>
          </a:p>
          <a:p>
            <a:endParaRPr lang="en-US" dirty="0"/>
          </a:p>
          <a:p>
            <a:endParaRPr lang="en-US" dirty="0"/>
          </a:p>
          <a:p>
            <a:endParaRPr lang="en-GB" dirty="0"/>
          </a:p>
        </p:txBody>
      </p:sp>
      <p:graphicFrame>
        <p:nvGraphicFramePr>
          <p:cNvPr id="2" name="Diagram 1">
            <a:extLst>
              <a:ext uri="{FF2B5EF4-FFF2-40B4-BE49-F238E27FC236}">
                <a16:creationId xmlns:a16="http://schemas.microsoft.com/office/drawing/2014/main" id="{BD38EBC0-8E3C-474B-95F4-94620D019731}"/>
              </a:ext>
            </a:extLst>
          </p:cNvPr>
          <p:cNvGraphicFramePr/>
          <p:nvPr>
            <p:extLst>
              <p:ext uri="{D42A27DB-BD31-4B8C-83A1-F6EECF244321}">
                <p14:modId xmlns:p14="http://schemas.microsoft.com/office/powerpoint/2010/main" val="1911059573"/>
              </p:ext>
            </p:extLst>
          </p:nvPr>
        </p:nvGraphicFramePr>
        <p:xfrm>
          <a:off x="2265510" y="-130670"/>
          <a:ext cx="9614505" cy="55701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a:extLst>
              <a:ext uri="{FF2B5EF4-FFF2-40B4-BE49-F238E27FC236}">
                <a16:creationId xmlns:a16="http://schemas.microsoft.com/office/drawing/2014/main" id="{A27ECFDE-1C7E-4913-B0D7-F5B9D93B79E0}"/>
              </a:ext>
            </a:extLst>
          </p:cNvPr>
          <p:cNvPicPr>
            <a:picLocks noChangeAspect="1"/>
          </p:cNvPicPr>
          <p:nvPr/>
        </p:nvPicPr>
        <p:blipFill>
          <a:blip r:embed="rId9"/>
          <a:stretch>
            <a:fillRect/>
          </a:stretch>
        </p:blipFill>
        <p:spPr>
          <a:xfrm rot="20759947">
            <a:off x="2396576" y="4682429"/>
            <a:ext cx="1359210" cy="1515519"/>
          </a:xfrm>
          <a:prstGeom prst="rect">
            <a:avLst/>
          </a:prstGeom>
        </p:spPr>
      </p:pic>
      <p:pic>
        <p:nvPicPr>
          <p:cNvPr id="13" name="Picture 12">
            <a:extLst>
              <a:ext uri="{FF2B5EF4-FFF2-40B4-BE49-F238E27FC236}">
                <a16:creationId xmlns:a16="http://schemas.microsoft.com/office/drawing/2014/main" id="{07B906A7-70D1-46D3-A2CF-2F5CFEC2D07B}"/>
              </a:ext>
            </a:extLst>
          </p:cNvPr>
          <p:cNvPicPr>
            <a:picLocks noChangeAspect="1"/>
          </p:cNvPicPr>
          <p:nvPr/>
        </p:nvPicPr>
        <p:blipFill>
          <a:blip r:embed="rId10"/>
          <a:stretch>
            <a:fillRect/>
          </a:stretch>
        </p:blipFill>
        <p:spPr>
          <a:xfrm rot="497936">
            <a:off x="10363135" y="4540275"/>
            <a:ext cx="1447393" cy="1512299"/>
          </a:xfrm>
          <a:prstGeom prst="rect">
            <a:avLst/>
          </a:prstGeom>
        </p:spPr>
      </p:pic>
      <p:pic>
        <p:nvPicPr>
          <p:cNvPr id="14" name="Picture 13">
            <a:extLst>
              <a:ext uri="{FF2B5EF4-FFF2-40B4-BE49-F238E27FC236}">
                <a16:creationId xmlns:a16="http://schemas.microsoft.com/office/drawing/2014/main" id="{007E1F4E-AABF-442B-9302-F856B9215D6C}"/>
              </a:ext>
            </a:extLst>
          </p:cNvPr>
          <p:cNvPicPr>
            <a:picLocks noChangeAspect="1"/>
          </p:cNvPicPr>
          <p:nvPr/>
        </p:nvPicPr>
        <p:blipFill>
          <a:blip r:embed="rId11"/>
          <a:stretch>
            <a:fillRect/>
          </a:stretch>
        </p:blipFill>
        <p:spPr>
          <a:xfrm>
            <a:off x="4757714" y="5185819"/>
            <a:ext cx="2315048" cy="1211075"/>
          </a:xfrm>
          <a:prstGeom prst="rect">
            <a:avLst/>
          </a:prstGeom>
        </p:spPr>
      </p:pic>
      <p:pic>
        <p:nvPicPr>
          <p:cNvPr id="15" name="Picture 14">
            <a:extLst>
              <a:ext uri="{FF2B5EF4-FFF2-40B4-BE49-F238E27FC236}">
                <a16:creationId xmlns:a16="http://schemas.microsoft.com/office/drawing/2014/main" id="{949BFE66-6F96-4D39-A092-3D6C1A5EB483}"/>
              </a:ext>
            </a:extLst>
          </p:cNvPr>
          <p:cNvPicPr>
            <a:picLocks noChangeAspect="1"/>
          </p:cNvPicPr>
          <p:nvPr/>
        </p:nvPicPr>
        <p:blipFill>
          <a:blip r:embed="rId12"/>
          <a:stretch>
            <a:fillRect/>
          </a:stretch>
        </p:blipFill>
        <p:spPr>
          <a:xfrm>
            <a:off x="7923576" y="4944822"/>
            <a:ext cx="1549381" cy="1395036"/>
          </a:xfrm>
          <a:prstGeom prst="rect">
            <a:avLst/>
          </a:prstGeom>
        </p:spPr>
      </p:pic>
    </p:spTree>
    <p:extLst>
      <p:ext uri="{BB962C8B-B14F-4D97-AF65-F5344CB8AC3E}">
        <p14:creationId xmlns:p14="http://schemas.microsoft.com/office/powerpoint/2010/main" val="3787362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hlinkClick r:id="rId2" action="ppaction://hlinksldjump"/>
            <a:extLst>
              <a:ext uri="{FF2B5EF4-FFF2-40B4-BE49-F238E27FC236}">
                <a16:creationId xmlns:a16="http://schemas.microsoft.com/office/drawing/2014/main" id="{BC2B01A4-B85E-4A65-ADE8-A188A012B540}"/>
              </a:ext>
            </a:extLst>
          </p:cNvPr>
          <p:cNvSpPr/>
          <p:nvPr/>
        </p:nvSpPr>
        <p:spPr>
          <a:xfrm>
            <a:off x="7972773" y="2940865"/>
            <a:ext cx="1650564" cy="928623"/>
          </a:xfrm>
          <a:prstGeom prst="roundRect">
            <a:avLst/>
          </a:prstGeom>
          <a:solidFill>
            <a:srgbClr val="E13D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Identifying and assessing needs </a:t>
            </a:r>
          </a:p>
          <a:p>
            <a:pPr algn="ctr"/>
            <a:endParaRPr lang="en-GB" sz="1600" dirty="0"/>
          </a:p>
        </p:txBody>
      </p:sp>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3">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4"/>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394283" y="1686187"/>
            <a:ext cx="1602297" cy="4924425"/>
          </a:xfrm>
          <a:prstGeom prst="rect">
            <a:avLst/>
          </a:prstGeom>
          <a:noFill/>
        </p:spPr>
        <p:txBody>
          <a:bodyPr wrap="square" rtlCol="0">
            <a:spAutoFit/>
          </a:bodyPr>
          <a:lstStyle/>
          <a:p>
            <a:pPr algn="ctr"/>
            <a:endParaRPr lang="en-US" sz="2200" dirty="0">
              <a:latin typeface="Arial" panose="020B0604020202020204" pitchFamily="34" charset="0"/>
              <a:cs typeface="Arial" panose="020B0604020202020204" pitchFamily="34" charset="0"/>
            </a:endParaRPr>
          </a:p>
          <a:p>
            <a:pPr algn="ctr"/>
            <a:r>
              <a:rPr lang="en-US" sz="2200" dirty="0">
                <a:latin typeface="Arial" panose="020B0604020202020204" pitchFamily="34" charset="0"/>
                <a:cs typeface="Arial" panose="020B0604020202020204" pitchFamily="34" charset="0"/>
              </a:rPr>
              <a:t>Westley Middle School</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SEND Information Report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2021</a:t>
            </a:r>
          </a:p>
          <a:p>
            <a:pPr algn="ctr"/>
            <a:r>
              <a:rPr lang="en-US" sz="2200" dirty="0">
                <a:latin typeface="Arial" panose="020B0604020202020204" pitchFamily="34" charset="0"/>
                <a:cs typeface="Arial" panose="020B0604020202020204" pitchFamily="34" charset="0"/>
              </a:rPr>
              <a:t>Contents </a:t>
            </a:r>
          </a:p>
          <a:p>
            <a:endParaRPr lang="en-US" dirty="0"/>
          </a:p>
          <a:p>
            <a:endParaRPr lang="en-US" dirty="0"/>
          </a:p>
          <a:p>
            <a:endParaRPr lang="en-US" dirty="0"/>
          </a:p>
          <a:p>
            <a:endParaRPr lang="en-GB" dirty="0"/>
          </a:p>
        </p:txBody>
      </p:sp>
      <p:sp>
        <p:nvSpPr>
          <p:cNvPr id="8" name="Rectangle: Rounded Corners 7">
            <a:extLst>
              <a:ext uri="{FF2B5EF4-FFF2-40B4-BE49-F238E27FC236}">
                <a16:creationId xmlns:a16="http://schemas.microsoft.com/office/drawing/2014/main" id="{D4101ACF-307D-4604-BA79-C8BFF1F8022B}"/>
              </a:ext>
            </a:extLst>
          </p:cNvPr>
          <p:cNvSpPr/>
          <p:nvPr/>
        </p:nvSpPr>
        <p:spPr>
          <a:xfrm>
            <a:off x="2965528" y="446107"/>
            <a:ext cx="1655207" cy="928623"/>
          </a:xfrm>
          <a:prstGeom prst="roundRect">
            <a:avLst/>
          </a:prstGeom>
          <a:solidFill>
            <a:srgbClr val="E13D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Types of SEND </a:t>
            </a:r>
            <a:r>
              <a:rPr lang="en-GB" sz="1600" dirty="0">
                <a:hlinkClick r:id="rId5" action="ppaction://hlinksldjump"/>
              </a:rPr>
              <a:t>Provision</a:t>
            </a:r>
            <a:endParaRPr lang="en-GB" sz="1600" dirty="0"/>
          </a:p>
          <a:p>
            <a:pPr algn="ctr"/>
            <a:r>
              <a:rPr lang="en-GB" sz="1600" dirty="0"/>
              <a:t> </a:t>
            </a:r>
          </a:p>
        </p:txBody>
      </p:sp>
      <p:sp>
        <p:nvSpPr>
          <p:cNvPr id="9" name="Rectangle: Rounded Corners 8">
            <a:extLst>
              <a:ext uri="{FF2B5EF4-FFF2-40B4-BE49-F238E27FC236}">
                <a16:creationId xmlns:a16="http://schemas.microsoft.com/office/drawing/2014/main" id="{02C06105-D489-4165-81A4-07ED40D2C03F}"/>
              </a:ext>
            </a:extLst>
          </p:cNvPr>
          <p:cNvSpPr/>
          <p:nvPr/>
        </p:nvSpPr>
        <p:spPr>
          <a:xfrm>
            <a:off x="2979627" y="3008034"/>
            <a:ext cx="1728366" cy="968657"/>
          </a:xfrm>
          <a:prstGeom prst="roundRect">
            <a:avLst/>
          </a:prstGeom>
          <a:solidFill>
            <a:srgbClr val="E13D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Contacting the </a:t>
            </a:r>
            <a:r>
              <a:rPr lang="en-GB" sz="1600" dirty="0">
                <a:hlinkClick r:id="rId6" action="ppaction://hlinksldjump"/>
              </a:rPr>
              <a:t>Learning Support Team</a:t>
            </a:r>
            <a:endParaRPr lang="en-GB" sz="1600" dirty="0"/>
          </a:p>
          <a:p>
            <a:pPr algn="ctr"/>
            <a:endParaRPr lang="en-GB" sz="1600" dirty="0"/>
          </a:p>
        </p:txBody>
      </p:sp>
      <p:sp>
        <p:nvSpPr>
          <p:cNvPr id="10" name="Rectangle: Rounded Corners 9">
            <a:extLst>
              <a:ext uri="{FF2B5EF4-FFF2-40B4-BE49-F238E27FC236}">
                <a16:creationId xmlns:a16="http://schemas.microsoft.com/office/drawing/2014/main" id="{814B1672-5BE2-44FE-ADF0-3C1CF7C94AFE}"/>
              </a:ext>
            </a:extLst>
          </p:cNvPr>
          <p:cNvSpPr/>
          <p:nvPr/>
        </p:nvSpPr>
        <p:spPr>
          <a:xfrm>
            <a:off x="2982261" y="1734154"/>
            <a:ext cx="1728366" cy="928623"/>
          </a:xfrm>
          <a:prstGeom prst="roundRect">
            <a:avLst/>
          </a:prstGeom>
          <a:solidFill>
            <a:srgbClr val="E13D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Unity </a:t>
            </a:r>
            <a:r>
              <a:rPr lang="en-GB" sz="1600" dirty="0">
                <a:hlinkClick r:id="rId7" action="ppaction://hlinksldjump"/>
              </a:rPr>
              <a:t>Trust</a:t>
            </a:r>
            <a:r>
              <a:rPr lang="en-GB" sz="1600" dirty="0"/>
              <a:t> SEND  Policy</a:t>
            </a:r>
          </a:p>
          <a:p>
            <a:pPr algn="ctr"/>
            <a:r>
              <a:rPr lang="en-GB" sz="1600" dirty="0"/>
              <a:t> </a:t>
            </a:r>
          </a:p>
        </p:txBody>
      </p:sp>
      <p:sp>
        <p:nvSpPr>
          <p:cNvPr id="11" name="Rectangle: Rounded Corners 10">
            <a:extLst>
              <a:ext uri="{FF2B5EF4-FFF2-40B4-BE49-F238E27FC236}">
                <a16:creationId xmlns:a16="http://schemas.microsoft.com/office/drawing/2014/main" id="{C62E323B-5212-4FB2-938C-EE805950BBE6}"/>
              </a:ext>
            </a:extLst>
          </p:cNvPr>
          <p:cNvSpPr/>
          <p:nvPr/>
        </p:nvSpPr>
        <p:spPr>
          <a:xfrm>
            <a:off x="3007102" y="4237643"/>
            <a:ext cx="1701221" cy="1021404"/>
          </a:xfrm>
          <a:prstGeom prst="roundRect">
            <a:avLst/>
          </a:prstGeom>
          <a:solidFill>
            <a:srgbClr val="E13D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Teaching pupils with </a:t>
            </a:r>
            <a:r>
              <a:rPr lang="en-GB" sz="1600" dirty="0">
                <a:hlinkClick r:id="rId8" action="ppaction://hlinksldjump"/>
              </a:rPr>
              <a:t>SEND</a:t>
            </a:r>
            <a:endParaRPr lang="en-GB" sz="1600" dirty="0"/>
          </a:p>
          <a:p>
            <a:pPr algn="ctr"/>
            <a:endParaRPr lang="en-GB" sz="1600" dirty="0"/>
          </a:p>
        </p:txBody>
      </p:sp>
      <p:sp>
        <p:nvSpPr>
          <p:cNvPr id="12" name="Rectangle: Rounded Corners 11">
            <a:hlinkClick r:id="rId9" action="ppaction://hlinksldjump"/>
            <a:extLst>
              <a:ext uri="{FF2B5EF4-FFF2-40B4-BE49-F238E27FC236}">
                <a16:creationId xmlns:a16="http://schemas.microsoft.com/office/drawing/2014/main" id="{678C047D-C270-4A2E-A15A-1C263FCA8BA4}"/>
              </a:ext>
            </a:extLst>
          </p:cNvPr>
          <p:cNvSpPr/>
          <p:nvPr/>
        </p:nvSpPr>
        <p:spPr>
          <a:xfrm>
            <a:off x="3077135" y="5556651"/>
            <a:ext cx="1615400" cy="1042780"/>
          </a:xfrm>
          <a:prstGeom prst="roundRect">
            <a:avLst/>
          </a:prstGeom>
          <a:solidFill>
            <a:srgbClr val="E13D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Accessing the curriculum</a:t>
            </a:r>
          </a:p>
          <a:p>
            <a:pPr algn="ctr"/>
            <a:r>
              <a:rPr lang="en-GB" sz="1600" dirty="0"/>
              <a:t> </a:t>
            </a:r>
          </a:p>
        </p:txBody>
      </p:sp>
      <p:sp>
        <p:nvSpPr>
          <p:cNvPr id="13" name="Rectangle: Rounded Corners 12">
            <a:hlinkClick r:id="rId10" action="ppaction://hlinksldjump"/>
            <a:extLst>
              <a:ext uri="{FF2B5EF4-FFF2-40B4-BE49-F238E27FC236}">
                <a16:creationId xmlns:a16="http://schemas.microsoft.com/office/drawing/2014/main" id="{E7A3C6ED-9FFF-4CF0-B4DB-BBE5124D7A14}"/>
              </a:ext>
            </a:extLst>
          </p:cNvPr>
          <p:cNvSpPr/>
          <p:nvPr/>
        </p:nvSpPr>
        <p:spPr>
          <a:xfrm>
            <a:off x="5582712" y="419361"/>
            <a:ext cx="1659836" cy="967544"/>
          </a:xfrm>
          <a:prstGeom prst="roundRect">
            <a:avLst/>
          </a:prstGeom>
          <a:solidFill>
            <a:srgbClr val="E13D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Assessing and reviewing pupil progress </a:t>
            </a:r>
          </a:p>
          <a:p>
            <a:pPr algn="ctr"/>
            <a:endParaRPr lang="en-GB" sz="1600" dirty="0"/>
          </a:p>
        </p:txBody>
      </p:sp>
      <p:sp>
        <p:nvSpPr>
          <p:cNvPr id="14" name="Rectangle: Rounded Corners 13">
            <a:hlinkClick r:id="rId11" action="ppaction://hlinksldjump"/>
            <a:extLst>
              <a:ext uri="{FF2B5EF4-FFF2-40B4-BE49-F238E27FC236}">
                <a16:creationId xmlns:a16="http://schemas.microsoft.com/office/drawing/2014/main" id="{14015643-C1A0-4185-98DF-D5C84ACA598E}"/>
              </a:ext>
            </a:extLst>
          </p:cNvPr>
          <p:cNvSpPr/>
          <p:nvPr/>
        </p:nvSpPr>
        <p:spPr>
          <a:xfrm>
            <a:off x="5511548" y="1700472"/>
            <a:ext cx="1757322" cy="1015409"/>
          </a:xfrm>
          <a:prstGeom prst="roundRect">
            <a:avLst/>
          </a:prstGeom>
          <a:solidFill>
            <a:srgbClr val="E13D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Consulting with parents and young people</a:t>
            </a:r>
          </a:p>
          <a:p>
            <a:pPr algn="ctr"/>
            <a:endParaRPr lang="en-GB" sz="1600" dirty="0"/>
          </a:p>
        </p:txBody>
      </p:sp>
      <p:sp>
        <p:nvSpPr>
          <p:cNvPr id="15" name="Rectangle: Rounded Corners 14">
            <a:extLst>
              <a:ext uri="{FF2B5EF4-FFF2-40B4-BE49-F238E27FC236}">
                <a16:creationId xmlns:a16="http://schemas.microsoft.com/office/drawing/2014/main" id="{D748EA1F-49C6-4D59-A530-59C3C1046A34}"/>
              </a:ext>
            </a:extLst>
          </p:cNvPr>
          <p:cNvSpPr/>
          <p:nvPr/>
        </p:nvSpPr>
        <p:spPr>
          <a:xfrm>
            <a:off x="5582712" y="2979707"/>
            <a:ext cx="1686158" cy="928623"/>
          </a:xfrm>
          <a:prstGeom prst="roundRect">
            <a:avLst/>
          </a:prstGeom>
          <a:solidFill>
            <a:srgbClr val="E13D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Access </a:t>
            </a:r>
            <a:r>
              <a:rPr lang="en-GB" sz="1600" dirty="0">
                <a:hlinkClick r:id="rId12" action="ppaction://hlinksldjump"/>
              </a:rPr>
              <a:t>to</a:t>
            </a:r>
            <a:r>
              <a:rPr lang="en-GB" sz="1600" dirty="0"/>
              <a:t> the Local Authority SEND offer</a:t>
            </a:r>
          </a:p>
          <a:p>
            <a:pPr algn="ctr"/>
            <a:r>
              <a:rPr lang="en-GB" sz="1600" dirty="0"/>
              <a:t> </a:t>
            </a:r>
          </a:p>
        </p:txBody>
      </p:sp>
      <p:sp>
        <p:nvSpPr>
          <p:cNvPr id="16" name="Rectangle: Rounded Corners 15">
            <a:hlinkClick r:id="rId13" action="ppaction://hlinksldjump"/>
            <a:extLst>
              <a:ext uri="{FF2B5EF4-FFF2-40B4-BE49-F238E27FC236}">
                <a16:creationId xmlns:a16="http://schemas.microsoft.com/office/drawing/2014/main" id="{6DB71C7D-A1EA-4A55-ADBA-E4353D6C70D2}"/>
              </a:ext>
            </a:extLst>
          </p:cNvPr>
          <p:cNvSpPr/>
          <p:nvPr/>
        </p:nvSpPr>
        <p:spPr>
          <a:xfrm>
            <a:off x="5582712" y="4261530"/>
            <a:ext cx="1701221" cy="967544"/>
          </a:xfrm>
          <a:prstGeom prst="roundRect">
            <a:avLst/>
          </a:prstGeom>
          <a:solidFill>
            <a:srgbClr val="E13D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Pastoral Support </a:t>
            </a:r>
          </a:p>
        </p:txBody>
      </p:sp>
      <p:sp>
        <p:nvSpPr>
          <p:cNvPr id="17" name="Rectangle: Rounded Corners 16">
            <a:hlinkClick r:id="rId14" action="ppaction://hlinksldjump"/>
            <a:extLst>
              <a:ext uri="{FF2B5EF4-FFF2-40B4-BE49-F238E27FC236}">
                <a16:creationId xmlns:a16="http://schemas.microsoft.com/office/drawing/2014/main" id="{DB9FAA71-D9E4-40DD-9C90-D81B06CC1B70}"/>
              </a:ext>
            </a:extLst>
          </p:cNvPr>
          <p:cNvSpPr/>
          <p:nvPr/>
        </p:nvSpPr>
        <p:spPr>
          <a:xfrm>
            <a:off x="5584005" y="5500453"/>
            <a:ext cx="1671939" cy="1042780"/>
          </a:xfrm>
          <a:prstGeom prst="roundRect">
            <a:avLst/>
          </a:prstGeom>
          <a:solidFill>
            <a:srgbClr val="E13D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Transition </a:t>
            </a:r>
          </a:p>
        </p:txBody>
      </p:sp>
      <p:sp>
        <p:nvSpPr>
          <p:cNvPr id="18" name="Rectangle: Rounded Corners 17">
            <a:hlinkClick r:id="rId15" action="ppaction://hlinksldjump"/>
            <a:extLst>
              <a:ext uri="{FF2B5EF4-FFF2-40B4-BE49-F238E27FC236}">
                <a16:creationId xmlns:a16="http://schemas.microsoft.com/office/drawing/2014/main" id="{2DAC7B02-EE71-4B0F-B87A-69FC6B434554}"/>
              </a:ext>
            </a:extLst>
          </p:cNvPr>
          <p:cNvSpPr/>
          <p:nvPr/>
        </p:nvSpPr>
        <p:spPr>
          <a:xfrm>
            <a:off x="7967009" y="407186"/>
            <a:ext cx="1701618" cy="967544"/>
          </a:xfrm>
          <a:prstGeom prst="roundRect">
            <a:avLst/>
          </a:prstGeom>
          <a:solidFill>
            <a:srgbClr val="E13D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Evaluating Provision </a:t>
            </a:r>
          </a:p>
        </p:txBody>
      </p:sp>
      <p:sp>
        <p:nvSpPr>
          <p:cNvPr id="19" name="Rectangle: Rounded Corners 18">
            <a:hlinkClick r:id="rId16" action="ppaction://hlinksldjump"/>
            <a:extLst>
              <a:ext uri="{FF2B5EF4-FFF2-40B4-BE49-F238E27FC236}">
                <a16:creationId xmlns:a16="http://schemas.microsoft.com/office/drawing/2014/main" id="{6EAC51C2-9DAF-434C-96F8-99E2266973E9}"/>
              </a:ext>
            </a:extLst>
          </p:cNvPr>
          <p:cNvSpPr/>
          <p:nvPr/>
        </p:nvSpPr>
        <p:spPr>
          <a:xfrm>
            <a:off x="7967009" y="1631125"/>
            <a:ext cx="1655208" cy="1015409"/>
          </a:xfrm>
          <a:prstGeom prst="roundRect">
            <a:avLst/>
          </a:prstGeom>
          <a:solidFill>
            <a:srgbClr val="E13D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Specialist Support </a:t>
            </a:r>
          </a:p>
        </p:txBody>
      </p:sp>
      <p:sp>
        <p:nvSpPr>
          <p:cNvPr id="20" name="Rectangle: Rounded Corners 19">
            <a:hlinkClick r:id="rId17" action="ppaction://hlinksldjump"/>
            <a:extLst>
              <a:ext uri="{FF2B5EF4-FFF2-40B4-BE49-F238E27FC236}">
                <a16:creationId xmlns:a16="http://schemas.microsoft.com/office/drawing/2014/main" id="{D5EE38E2-9E4A-44A2-BA9D-5A7E088FDA8A}"/>
              </a:ext>
            </a:extLst>
          </p:cNvPr>
          <p:cNvSpPr/>
          <p:nvPr/>
        </p:nvSpPr>
        <p:spPr>
          <a:xfrm>
            <a:off x="7971653" y="4301015"/>
            <a:ext cx="1650564" cy="928623"/>
          </a:xfrm>
          <a:prstGeom prst="roundRect">
            <a:avLst/>
          </a:prstGeom>
          <a:solidFill>
            <a:srgbClr val="E13D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Access to enrichment and activities.</a:t>
            </a:r>
          </a:p>
          <a:p>
            <a:pPr algn="ctr"/>
            <a:endParaRPr lang="en-GB" sz="1600" dirty="0"/>
          </a:p>
        </p:txBody>
      </p:sp>
      <p:sp>
        <p:nvSpPr>
          <p:cNvPr id="21" name="TextBox 20">
            <a:extLst>
              <a:ext uri="{FF2B5EF4-FFF2-40B4-BE49-F238E27FC236}">
                <a16:creationId xmlns:a16="http://schemas.microsoft.com/office/drawing/2014/main" id="{D47C8862-72A9-45E0-94D3-6DF74C93BE61}"/>
              </a:ext>
            </a:extLst>
          </p:cNvPr>
          <p:cNvSpPr txBox="1"/>
          <p:nvPr/>
        </p:nvSpPr>
        <p:spPr>
          <a:xfrm>
            <a:off x="3632434" y="1046625"/>
            <a:ext cx="318782" cy="369332"/>
          </a:xfrm>
          <a:prstGeom prst="rect">
            <a:avLst/>
          </a:prstGeom>
          <a:noFill/>
        </p:spPr>
        <p:txBody>
          <a:bodyPr wrap="square" rtlCol="0">
            <a:spAutoFit/>
          </a:bodyPr>
          <a:lstStyle/>
          <a:p>
            <a:r>
              <a:rPr lang="en-GB" dirty="0"/>
              <a:t>1</a:t>
            </a:r>
          </a:p>
        </p:txBody>
      </p:sp>
      <p:sp>
        <p:nvSpPr>
          <p:cNvPr id="22" name="TextBox 21">
            <a:extLst>
              <a:ext uri="{FF2B5EF4-FFF2-40B4-BE49-F238E27FC236}">
                <a16:creationId xmlns:a16="http://schemas.microsoft.com/office/drawing/2014/main" id="{6C9E44C7-DFB6-4254-90FA-D01EDBEE2EC2}"/>
              </a:ext>
            </a:extLst>
          </p:cNvPr>
          <p:cNvSpPr txBox="1"/>
          <p:nvPr/>
        </p:nvSpPr>
        <p:spPr>
          <a:xfrm>
            <a:off x="3687053" y="2347596"/>
            <a:ext cx="318782" cy="369332"/>
          </a:xfrm>
          <a:prstGeom prst="rect">
            <a:avLst/>
          </a:prstGeom>
          <a:noFill/>
        </p:spPr>
        <p:txBody>
          <a:bodyPr wrap="square" rtlCol="0">
            <a:spAutoFit/>
          </a:bodyPr>
          <a:lstStyle/>
          <a:p>
            <a:r>
              <a:rPr lang="en-GB" dirty="0"/>
              <a:t>2</a:t>
            </a:r>
          </a:p>
        </p:txBody>
      </p:sp>
      <p:sp>
        <p:nvSpPr>
          <p:cNvPr id="23" name="TextBox 22">
            <a:extLst>
              <a:ext uri="{FF2B5EF4-FFF2-40B4-BE49-F238E27FC236}">
                <a16:creationId xmlns:a16="http://schemas.microsoft.com/office/drawing/2014/main" id="{FC37F6E3-C2F3-4482-B9F2-3BC702E72BF9}"/>
              </a:ext>
            </a:extLst>
          </p:cNvPr>
          <p:cNvSpPr txBox="1"/>
          <p:nvPr/>
        </p:nvSpPr>
        <p:spPr>
          <a:xfrm>
            <a:off x="3698897" y="3612453"/>
            <a:ext cx="318782" cy="369332"/>
          </a:xfrm>
          <a:prstGeom prst="rect">
            <a:avLst/>
          </a:prstGeom>
          <a:noFill/>
        </p:spPr>
        <p:txBody>
          <a:bodyPr wrap="square" rtlCol="0">
            <a:spAutoFit/>
          </a:bodyPr>
          <a:lstStyle/>
          <a:p>
            <a:r>
              <a:rPr lang="en-GB" dirty="0"/>
              <a:t>3</a:t>
            </a:r>
          </a:p>
        </p:txBody>
      </p:sp>
      <p:sp>
        <p:nvSpPr>
          <p:cNvPr id="24" name="TextBox 23">
            <a:extLst>
              <a:ext uri="{FF2B5EF4-FFF2-40B4-BE49-F238E27FC236}">
                <a16:creationId xmlns:a16="http://schemas.microsoft.com/office/drawing/2014/main" id="{E53C3F09-4FD0-47C9-B20E-92F7C8BB7FEA}"/>
              </a:ext>
            </a:extLst>
          </p:cNvPr>
          <p:cNvSpPr txBox="1"/>
          <p:nvPr/>
        </p:nvSpPr>
        <p:spPr>
          <a:xfrm>
            <a:off x="3723632" y="4909156"/>
            <a:ext cx="318782" cy="369332"/>
          </a:xfrm>
          <a:prstGeom prst="rect">
            <a:avLst/>
          </a:prstGeom>
          <a:noFill/>
        </p:spPr>
        <p:txBody>
          <a:bodyPr wrap="square" rtlCol="0">
            <a:spAutoFit/>
          </a:bodyPr>
          <a:lstStyle/>
          <a:p>
            <a:r>
              <a:rPr lang="en-GB" dirty="0"/>
              <a:t>4</a:t>
            </a:r>
          </a:p>
        </p:txBody>
      </p:sp>
      <p:sp>
        <p:nvSpPr>
          <p:cNvPr id="25" name="TextBox 24">
            <a:extLst>
              <a:ext uri="{FF2B5EF4-FFF2-40B4-BE49-F238E27FC236}">
                <a16:creationId xmlns:a16="http://schemas.microsoft.com/office/drawing/2014/main" id="{2196A42C-D65F-4E0E-BD52-EACDCE87C0AD}"/>
              </a:ext>
            </a:extLst>
          </p:cNvPr>
          <p:cNvSpPr txBox="1"/>
          <p:nvPr/>
        </p:nvSpPr>
        <p:spPr>
          <a:xfrm>
            <a:off x="3723632" y="6295714"/>
            <a:ext cx="318782" cy="369332"/>
          </a:xfrm>
          <a:prstGeom prst="rect">
            <a:avLst/>
          </a:prstGeom>
          <a:noFill/>
        </p:spPr>
        <p:txBody>
          <a:bodyPr wrap="square" rtlCol="0">
            <a:spAutoFit/>
          </a:bodyPr>
          <a:lstStyle/>
          <a:p>
            <a:r>
              <a:rPr lang="en-GB" dirty="0"/>
              <a:t>5</a:t>
            </a:r>
          </a:p>
        </p:txBody>
      </p:sp>
      <p:sp>
        <p:nvSpPr>
          <p:cNvPr id="26" name="TextBox 25">
            <a:extLst>
              <a:ext uri="{FF2B5EF4-FFF2-40B4-BE49-F238E27FC236}">
                <a16:creationId xmlns:a16="http://schemas.microsoft.com/office/drawing/2014/main" id="{02C377DD-2F17-489E-BF05-AFD7D55A7151}"/>
              </a:ext>
            </a:extLst>
          </p:cNvPr>
          <p:cNvSpPr txBox="1"/>
          <p:nvPr/>
        </p:nvSpPr>
        <p:spPr>
          <a:xfrm>
            <a:off x="6245942" y="1065833"/>
            <a:ext cx="318782" cy="369332"/>
          </a:xfrm>
          <a:prstGeom prst="rect">
            <a:avLst/>
          </a:prstGeom>
          <a:noFill/>
        </p:spPr>
        <p:txBody>
          <a:bodyPr wrap="square" rtlCol="0">
            <a:spAutoFit/>
          </a:bodyPr>
          <a:lstStyle/>
          <a:p>
            <a:r>
              <a:rPr lang="en-GB" dirty="0"/>
              <a:t>6</a:t>
            </a:r>
          </a:p>
        </p:txBody>
      </p:sp>
      <p:sp>
        <p:nvSpPr>
          <p:cNvPr id="27" name="TextBox 26">
            <a:extLst>
              <a:ext uri="{FF2B5EF4-FFF2-40B4-BE49-F238E27FC236}">
                <a16:creationId xmlns:a16="http://schemas.microsoft.com/office/drawing/2014/main" id="{41BB31A4-01A4-44EF-BB4C-1B5404358530}"/>
              </a:ext>
            </a:extLst>
          </p:cNvPr>
          <p:cNvSpPr txBox="1"/>
          <p:nvPr/>
        </p:nvSpPr>
        <p:spPr>
          <a:xfrm>
            <a:off x="6245942" y="2364289"/>
            <a:ext cx="318782" cy="369332"/>
          </a:xfrm>
          <a:prstGeom prst="rect">
            <a:avLst/>
          </a:prstGeom>
          <a:noFill/>
        </p:spPr>
        <p:txBody>
          <a:bodyPr wrap="square" rtlCol="0">
            <a:spAutoFit/>
          </a:bodyPr>
          <a:lstStyle/>
          <a:p>
            <a:r>
              <a:rPr lang="en-GB" dirty="0"/>
              <a:t>7</a:t>
            </a:r>
          </a:p>
        </p:txBody>
      </p:sp>
      <p:sp>
        <p:nvSpPr>
          <p:cNvPr id="28" name="TextBox 27">
            <a:extLst>
              <a:ext uri="{FF2B5EF4-FFF2-40B4-BE49-F238E27FC236}">
                <a16:creationId xmlns:a16="http://schemas.microsoft.com/office/drawing/2014/main" id="{F7CAED1E-3ACF-4176-8A18-C7DBE5B3FA57}"/>
              </a:ext>
            </a:extLst>
          </p:cNvPr>
          <p:cNvSpPr txBox="1"/>
          <p:nvPr/>
        </p:nvSpPr>
        <p:spPr>
          <a:xfrm>
            <a:off x="6260583" y="3632533"/>
            <a:ext cx="318782" cy="369332"/>
          </a:xfrm>
          <a:prstGeom prst="rect">
            <a:avLst/>
          </a:prstGeom>
          <a:noFill/>
        </p:spPr>
        <p:txBody>
          <a:bodyPr wrap="square" rtlCol="0">
            <a:spAutoFit/>
          </a:bodyPr>
          <a:lstStyle/>
          <a:p>
            <a:r>
              <a:rPr lang="en-GB" dirty="0"/>
              <a:t>8</a:t>
            </a:r>
          </a:p>
        </p:txBody>
      </p:sp>
      <p:sp>
        <p:nvSpPr>
          <p:cNvPr id="29" name="TextBox 28">
            <a:extLst>
              <a:ext uri="{FF2B5EF4-FFF2-40B4-BE49-F238E27FC236}">
                <a16:creationId xmlns:a16="http://schemas.microsoft.com/office/drawing/2014/main" id="{C8818AB6-790A-45C6-96EB-944AE2DC254A}"/>
              </a:ext>
            </a:extLst>
          </p:cNvPr>
          <p:cNvSpPr txBox="1"/>
          <p:nvPr/>
        </p:nvSpPr>
        <p:spPr>
          <a:xfrm>
            <a:off x="6260583" y="4909156"/>
            <a:ext cx="318782" cy="369332"/>
          </a:xfrm>
          <a:prstGeom prst="rect">
            <a:avLst/>
          </a:prstGeom>
          <a:noFill/>
        </p:spPr>
        <p:txBody>
          <a:bodyPr wrap="square" rtlCol="0">
            <a:spAutoFit/>
          </a:bodyPr>
          <a:lstStyle/>
          <a:p>
            <a:r>
              <a:rPr lang="en-GB" dirty="0"/>
              <a:t>9</a:t>
            </a:r>
          </a:p>
        </p:txBody>
      </p:sp>
      <p:sp>
        <p:nvSpPr>
          <p:cNvPr id="30" name="TextBox 29">
            <a:extLst>
              <a:ext uri="{FF2B5EF4-FFF2-40B4-BE49-F238E27FC236}">
                <a16:creationId xmlns:a16="http://schemas.microsoft.com/office/drawing/2014/main" id="{296BCF8F-1FD6-40BE-9ED0-494B53971AD1}"/>
              </a:ext>
            </a:extLst>
          </p:cNvPr>
          <p:cNvSpPr txBox="1"/>
          <p:nvPr/>
        </p:nvSpPr>
        <p:spPr>
          <a:xfrm>
            <a:off x="6212645" y="6230099"/>
            <a:ext cx="450611" cy="369332"/>
          </a:xfrm>
          <a:prstGeom prst="rect">
            <a:avLst/>
          </a:prstGeom>
          <a:noFill/>
        </p:spPr>
        <p:txBody>
          <a:bodyPr wrap="square" rtlCol="0">
            <a:spAutoFit/>
          </a:bodyPr>
          <a:lstStyle/>
          <a:p>
            <a:r>
              <a:rPr lang="en-GB" dirty="0"/>
              <a:t>10</a:t>
            </a:r>
          </a:p>
        </p:txBody>
      </p:sp>
      <p:sp>
        <p:nvSpPr>
          <p:cNvPr id="31" name="TextBox 30">
            <a:extLst>
              <a:ext uri="{FF2B5EF4-FFF2-40B4-BE49-F238E27FC236}">
                <a16:creationId xmlns:a16="http://schemas.microsoft.com/office/drawing/2014/main" id="{9670D3F3-0045-4269-A6B5-66B7FAE1A3AE}"/>
              </a:ext>
            </a:extLst>
          </p:cNvPr>
          <p:cNvSpPr txBox="1"/>
          <p:nvPr/>
        </p:nvSpPr>
        <p:spPr>
          <a:xfrm>
            <a:off x="8569290" y="1049269"/>
            <a:ext cx="450611" cy="369332"/>
          </a:xfrm>
          <a:prstGeom prst="rect">
            <a:avLst/>
          </a:prstGeom>
          <a:noFill/>
        </p:spPr>
        <p:txBody>
          <a:bodyPr wrap="square" rtlCol="0">
            <a:spAutoFit/>
          </a:bodyPr>
          <a:lstStyle/>
          <a:p>
            <a:r>
              <a:rPr lang="en-GB" dirty="0"/>
              <a:t>11</a:t>
            </a:r>
          </a:p>
        </p:txBody>
      </p:sp>
      <p:sp>
        <p:nvSpPr>
          <p:cNvPr id="32" name="TextBox 31">
            <a:extLst>
              <a:ext uri="{FF2B5EF4-FFF2-40B4-BE49-F238E27FC236}">
                <a16:creationId xmlns:a16="http://schemas.microsoft.com/office/drawing/2014/main" id="{63863EBB-A5B6-4BA0-976C-66932028C093}"/>
              </a:ext>
            </a:extLst>
          </p:cNvPr>
          <p:cNvSpPr txBox="1"/>
          <p:nvPr/>
        </p:nvSpPr>
        <p:spPr>
          <a:xfrm>
            <a:off x="8569289" y="2299021"/>
            <a:ext cx="450611" cy="369332"/>
          </a:xfrm>
          <a:prstGeom prst="rect">
            <a:avLst/>
          </a:prstGeom>
          <a:noFill/>
        </p:spPr>
        <p:txBody>
          <a:bodyPr wrap="square" rtlCol="0">
            <a:spAutoFit/>
          </a:bodyPr>
          <a:lstStyle/>
          <a:p>
            <a:r>
              <a:rPr lang="en-GB" dirty="0"/>
              <a:t>12</a:t>
            </a:r>
          </a:p>
        </p:txBody>
      </p:sp>
      <p:sp>
        <p:nvSpPr>
          <p:cNvPr id="33" name="TextBox 32">
            <a:extLst>
              <a:ext uri="{FF2B5EF4-FFF2-40B4-BE49-F238E27FC236}">
                <a16:creationId xmlns:a16="http://schemas.microsoft.com/office/drawing/2014/main" id="{99A2A072-0BB3-4377-9E5D-731F932E32CB}"/>
              </a:ext>
            </a:extLst>
          </p:cNvPr>
          <p:cNvSpPr txBox="1"/>
          <p:nvPr/>
        </p:nvSpPr>
        <p:spPr>
          <a:xfrm>
            <a:off x="8569289" y="4889715"/>
            <a:ext cx="450611" cy="369332"/>
          </a:xfrm>
          <a:prstGeom prst="rect">
            <a:avLst/>
          </a:prstGeom>
          <a:noFill/>
        </p:spPr>
        <p:txBody>
          <a:bodyPr wrap="square" rtlCol="0">
            <a:spAutoFit/>
          </a:bodyPr>
          <a:lstStyle/>
          <a:p>
            <a:r>
              <a:rPr lang="en-GB" dirty="0"/>
              <a:t>14</a:t>
            </a:r>
          </a:p>
        </p:txBody>
      </p:sp>
      <p:sp>
        <p:nvSpPr>
          <p:cNvPr id="37" name="TextBox 36">
            <a:extLst>
              <a:ext uri="{FF2B5EF4-FFF2-40B4-BE49-F238E27FC236}">
                <a16:creationId xmlns:a16="http://schemas.microsoft.com/office/drawing/2014/main" id="{318BA0BC-7131-4AB3-89E7-E181224DFB84}"/>
              </a:ext>
            </a:extLst>
          </p:cNvPr>
          <p:cNvSpPr txBox="1"/>
          <p:nvPr/>
        </p:nvSpPr>
        <p:spPr>
          <a:xfrm>
            <a:off x="8554598" y="3532369"/>
            <a:ext cx="450611" cy="369332"/>
          </a:xfrm>
          <a:prstGeom prst="rect">
            <a:avLst/>
          </a:prstGeom>
          <a:noFill/>
        </p:spPr>
        <p:txBody>
          <a:bodyPr wrap="square" rtlCol="0">
            <a:spAutoFit/>
          </a:bodyPr>
          <a:lstStyle/>
          <a:p>
            <a:r>
              <a:rPr lang="en-GB" dirty="0"/>
              <a:t>13</a:t>
            </a:r>
          </a:p>
        </p:txBody>
      </p:sp>
    </p:spTree>
    <p:extLst>
      <p:ext uri="{BB962C8B-B14F-4D97-AF65-F5344CB8AC3E}">
        <p14:creationId xmlns:p14="http://schemas.microsoft.com/office/powerpoint/2010/main" val="37333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394283" y="1686187"/>
            <a:ext cx="1602297" cy="3754874"/>
          </a:xfrm>
          <a:prstGeom prst="rect">
            <a:avLst/>
          </a:prstGeom>
          <a:noFill/>
        </p:spPr>
        <p:txBody>
          <a:bodyPr wrap="square" rtlCol="0">
            <a:spAutoFit/>
          </a:bodyPr>
          <a:lstStyle/>
          <a:p>
            <a:pPr algn="ctr"/>
            <a:endParaRPr lang="en-US" sz="2200" dirty="0">
              <a:latin typeface="Arial" panose="020B0604020202020204" pitchFamily="34" charset="0"/>
              <a:cs typeface="Arial" panose="020B0604020202020204" pitchFamily="34" charset="0"/>
            </a:endParaRPr>
          </a:p>
          <a:p>
            <a:pPr algn="ct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Types of SEND provision </a:t>
            </a:r>
          </a:p>
          <a:p>
            <a:endParaRPr lang="en-US" dirty="0"/>
          </a:p>
          <a:p>
            <a:endParaRPr lang="en-US" dirty="0"/>
          </a:p>
          <a:p>
            <a:endParaRPr lang="en-US" dirty="0"/>
          </a:p>
          <a:p>
            <a:endParaRPr lang="en-GB" dirty="0"/>
          </a:p>
        </p:txBody>
      </p:sp>
      <p:sp>
        <p:nvSpPr>
          <p:cNvPr id="3" name="Arrow: Quad 2">
            <a:extLst>
              <a:ext uri="{FF2B5EF4-FFF2-40B4-BE49-F238E27FC236}">
                <a16:creationId xmlns:a16="http://schemas.microsoft.com/office/drawing/2014/main" id="{01E32141-87CC-4F11-B998-160F66B40E97}"/>
              </a:ext>
            </a:extLst>
          </p:cNvPr>
          <p:cNvSpPr/>
          <p:nvPr/>
        </p:nvSpPr>
        <p:spPr>
          <a:xfrm>
            <a:off x="5343122" y="2251148"/>
            <a:ext cx="2651319" cy="2493630"/>
          </a:xfrm>
          <a:prstGeom prst="quad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Four areas of SEND are …</a:t>
            </a:r>
          </a:p>
        </p:txBody>
      </p:sp>
      <p:sp>
        <p:nvSpPr>
          <p:cNvPr id="22" name="TextBox 21">
            <a:extLst>
              <a:ext uri="{FF2B5EF4-FFF2-40B4-BE49-F238E27FC236}">
                <a16:creationId xmlns:a16="http://schemas.microsoft.com/office/drawing/2014/main" id="{2DEF6563-5A82-4E63-BEDD-261A0C7908CD}"/>
              </a:ext>
            </a:extLst>
          </p:cNvPr>
          <p:cNvSpPr txBox="1"/>
          <p:nvPr/>
        </p:nvSpPr>
        <p:spPr>
          <a:xfrm>
            <a:off x="2198516" y="168372"/>
            <a:ext cx="8363824" cy="369332"/>
          </a:xfrm>
          <a:prstGeom prst="rect">
            <a:avLst/>
          </a:prstGeom>
          <a:noFill/>
        </p:spPr>
        <p:txBody>
          <a:bodyPr wrap="square" rtlCol="0">
            <a:spAutoFit/>
          </a:bodyPr>
          <a:lstStyle/>
          <a:p>
            <a:r>
              <a:rPr lang="en-GB" dirty="0"/>
              <a:t>Types of SEND we provide for :</a:t>
            </a:r>
          </a:p>
        </p:txBody>
      </p:sp>
      <p:sp>
        <p:nvSpPr>
          <p:cNvPr id="25" name="Rectangle: Rounded Corners 24">
            <a:extLst>
              <a:ext uri="{FF2B5EF4-FFF2-40B4-BE49-F238E27FC236}">
                <a16:creationId xmlns:a16="http://schemas.microsoft.com/office/drawing/2014/main" id="{23EE834E-AB3D-48B9-8F92-D36D5B66B9A3}"/>
              </a:ext>
            </a:extLst>
          </p:cNvPr>
          <p:cNvSpPr/>
          <p:nvPr/>
        </p:nvSpPr>
        <p:spPr>
          <a:xfrm>
            <a:off x="2260534" y="2690767"/>
            <a:ext cx="2651319" cy="147646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Communication and Interaction: </a:t>
            </a:r>
          </a:p>
          <a:p>
            <a:pPr algn="ctr"/>
            <a:r>
              <a:rPr lang="en-GB" dirty="0"/>
              <a:t>· </a:t>
            </a:r>
            <a:r>
              <a:rPr lang="en-GB" sz="1600" dirty="0"/>
              <a:t>Autism—ASD</a:t>
            </a:r>
          </a:p>
          <a:p>
            <a:pPr algn="ctr"/>
            <a:r>
              <a:rPr lang="en-GB" sz="1600" dirty="0"/>
              <a:t>· Speech and Language</a:t>
            </a:r>
          </a:p>
        </p:txBody>
      </p:sp>
      <p:sp>
        <p:nvSpPr>
          <p:cNvPr id="26" name="Rectangle: Rounded Corners 25">
            <a:extLst>
              <a:ext uri="{FF2B5EF4-FFF2-40B4-BE49-F238E27FC236}">
                <a16:creationId xmlns:a16="http://schemas.microsoft.com/office/drawing/2014/main" id="{0D75233C-AA24-4243-8A95-2C0D0E01DB7F}"/>
              </a:ext>
            </a:extLst>
          </p:cNvPr>
          <p:cNvSpPr/>
          <p:nvPr/>
        </p:nvSpPr>
        <p:spPr>
          <a:xfrm>
            <a:off x="8581938" y="2625408"/>
            <a:ext cx="2828089" cy="158412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cs typeface="Arial" panose="020B0604020202020204" pitchFamily="34" charset="0"/>
              </a:rPr>
              <a:t>Social, emotional and mental health:</a:t>
            </a:r>
          </a:p>
          <a:p>
            <a:pPr marL="285750" indent="-285750">
              <a:buFont typeface="Arial" panose="020B0604020202020204" pitchFamily="34" charset="0"/>
              <a:buChar char="•"/>
            </a:pPr>
            <a:r>
              <a:rPr lang="en-GB" sz="1600" dirty="0"/>
              <a:t> ADHD</a:t>
            </a:r>
          </a:p>
          <a:p>
            <a:pPr marL="285750" indent="-285750">
              <a:buFont typeface="Arial" panose="020B0604020202020204" pitchFamily="34" charset="0"/>
              <a:buChar char="•"/>
            </a:pPr>
            <a:r>
              <a:rPr lang="en-GB" sz="1600" dirty="0"/>
              <a:t>Mental Illness-Depression, Anxiety</a:t>
            </a:r>
          </a:p>
        </p:txBody>
      </p:sp>
      <p:sp>
        <p:nvSpPr>
          <p:cNvPr id="27" name="Rectangle: Rounded Corners 26">
            <a:extLst>
              <a:ext uri="{FF2B5EF4-FFF2-40B4-BE49-F238E27FC236}">
                <a16:creationId xmlns:a16="http://schemas.microsoft.com/office/drawing/2014/main" id="{640A0E59-C8A6-47C4-9B18-D5FE268555FD}"/>
              </a:ext>
            </a:extLst>
          </p:cNvPr>
          <p:cNvSpPr/>
          <p:nvPr/>
        </p:nvSpPr>
        <p:spPr>
          <a:xfrm>
            <a:off x="5100306" y="5013565"/>
            <a:ext cx="2990775" cy="135367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Sensory and/or physical needs </a:t>
            </a:r>
          </a:p>
          <a:p>
            <a:pPr algn="ctr"/>
            <a:r>
              <a:rPr lang="en-GB" dirty="0"/>
              <a:t>· </a:t>
            </a:r>
            <a:r>
              <a:rPr lang="en-GB" sz="1600" dirty="0"/>
              <a:t>Vision/hearing impairment</a:t>
            </a:r>
          </a:p>
        </p:txBody>
      </p:sp>
      <p:sp>
        <p:nvSpPr>
          <p:cNvPr id="28" name="Rectangle: Rounded Corners 27">
            <a:extLst>
              <a:ext uri="{FF2B5EF4-FFF2-40B4-BE49-F238E27FC236}">
                <a16:creationId xmlns:a16="http://schemas.microsoft.com/office/drawing/2014/main" id="{6170DC2A-EF06-45C5-A1A8-280220F94676}"/>
              </a:ext>
            </a:extLst>
          </p:cNvPr>
          <p:cNvSpPr/>
          <p:nvPr/>
        </p:nvSpPr>
        <p:spPr>
          <a:xfrm>
            <a:off x="5036621" y="491978"/>
            <a:ext cx="3231297" cy="162124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a:p>
            <a:pPr algn="ctr"/>
            <a:r>
              <a:rPr lang="en-GB" b="1" dirty="0"/>
              <a:t>Cognition and Learning: </a:t>
            </a:r>
          </a:p>
          <a:p>
            <a:pPr marL="285750" indent="-285750" algn="ctr">
              <a:buFont typeface="Arial" panose="020B0604020202020204" pitchFamily="34" charset="0"/>
              <a:buChar char="•"/>
            </a:pPr>
            <a:r>
              <a:rPr lang="en-GB" sz="1600" dirty="0"/>
              <a:t>· Dyslexia</a:t>
            </a:r>
          </a:p>
          <a:p>
            <a:pPr marL="285750" indent="-285750" algn="ctr">
              <a:buFont typeface="Arial" panose="020B0604020202020204" pitchFamily="34" charset="0"/>
              <a:buChar char="•"/>
            </a:pPr>
            <a:r>
              <a:rPr lang="en-GB" sz="1600" dirty="0"/>
              <a:t>· Dyspraxia</a:t>
            </a:r>
          </a:p>
          <a:p>
            <a:pPr marL="285750" indent="-285750" algn="ctr">
              <a:buFont typeface="Arial" panose="020B0604020202020204" pitchFamily="34" charset="0"/>
              <a:buChar char="•"/>
            </a:pPr>
            <a:r>
              <a:rPr lang="en-GB" sz="1600" dirty="0"/>
              <a:t>Dyscalculia</a:t>
            </a:r>
          </a:p>
          <a:p>
            <a:pPr algn="ctr"/>
            <a:r>
              <a:rPr lang="en-GB" dirty="0"/>
              <a:t>· </a:t>
            </a:r>
            <a:r>
              <a:rPr lang="en-GB" sz="1600" dirty="0"/>
              <a:t>Foetal alcohol syndrome </a:t>
            </a:r>
            <a:endParaRPr lang="en-GB" sz="1400" dirty="0"/>
          </a:p>
          <a:p>
            <a:pPr marL="285750" indent="-285750" algn="ctr">
              <a:buFont typeface="Arial" panose="020B0604020202020204" pitchFamily="34" charset="0"/>
              <a:buChar char="•"/>
            </a:pPr>
            <a:r>
              <a:rPr lang="en-GB" sz="1600" dirty="0"/>
              <a:t>Moderate Learning difficulties </a:t>
            </a:r>
          </a:p>
          <a:p>
            <a:pPr algn="ctr"/>
            <a:endParaRPr lang="en-GB" sz="1600" dirty="0"/>
          </a:p>
        </p:txBody>
      </p:sp>
      <p:pic>
        <p:nvPicPr>
          <p:cNvPr id="29" name="Picture 28">
            <a:extLst>
              <a:ext uri="{FF2B5EF4-FFF2-40B4-BE49-F238E27FC236}">
                <a16:creationId xmlns:a16="http://schemas.microsoft.com/office/drawing/2014/main" id="{5243B007-FA29-482F-9ECC-0875AEB33F45}"/>
              </a:ext>
            </a:extLst>
          </p:cNvPr>
          <p:cNvPicPr>
            <a:picLocks noChangeAspect="1"/>
          </p:cNvPicPr>
          <p:nvPr/>
        </p:nvPicPr>
        <p:blipFill>
          <a:blip r:embed="rId4"/>
          <a:stretch>
            <a:fillRect/>
          </a:stretch>
        </p:blipFill>
        <p:spPr>
          <a:xfrm>
            <a:off x="8655194" y="552551"/>
            <a:ext cx="1340788" cy="1476463"/>
          </a:xfrm>
          <a:prstGeom prst="rect">
            <a:avLst/>
          </a:prstGeom>
        </p:spPr>
      </p:pic>
      <p:pic>
        <p:nvPicPr>
          <p:cNvPr id="30" name="Picture 29">
            <a:extLst>
              <a:ext uri="{FF2B5EF4-FFF2-40B4-BE49-F238E27FC236}">
                <a16:creationId xmlns:a16="http://schemas.microsoft.com/office/drawing/2014/main" id="{BADFF04E-578F-4141-AFDB-C88E143D4DFF}"/>
              </a:ext>
            </a:extLst>
          </p:cNvPr>
          <p:cNvPicPr>
            <a:picLocks noChangeAspect="1"/>
          </p:cNvPicPr>
          <p:nvPr/>
        </p:nvPicPr>
        <p:blipFill>
          <a:blip r:embed="rId5"/>
          <a:stretch>
            <a:fillRect/>
          </a:stretch>
        </p:blipFill>
        <p:spPr>
          <a:xfrm>
            <a:off x="2503350" y="1409787"/>
            <a:ext cx="2290657" cy="1090132"/>
          </a:xfrm>
          <a:prstGeom prst="rect">
            <a:avLst/>
          </a:prstGeom>
        </p:spPr>
      </p:pic>
      <p:pic>
        <p:nvPicPr>
          <p:cNvPr id="31" name="Picture 30">
            <a:extLst>
              <a:ext uri="{FF2B5EF4-FFF2-40B4-BE49-F238E27FC236}">
                <a16:creationId xmlns:a16="http://schemas.microsoft.com/office/drawing/2014/main" id="{453F92A1-9FAC-4B6F-8DE1-1A774C77DF15}"/>
              </a:ext>
            </a:extLst>
          </p:cNvPr>
          <p:cNvPicPr>
            <a:picLocks noChangeAspect="1"/>
          </p:cNvPicPr>
          <p:nvPr/>
        </p:nvPicPr>
        <p:blipFill>
          <a:blip r:embed="rId6"/>
          <a:stretch>
            <a:fillRect/>
          </a:stretch>
        </p:blipFill>
        <p:spPr>
          <a:xfrm>
            <a:off x="9311780" y="4351622"/>
            <a:ext cx="2033831" cy="1128201"/>
          </a:xfrm>
          <a:prstGeom prst="rect">
            <a:avLst/>
          </a:prstGeom>
        </p:spPr>
      </p:pic>
      <p:pic>
        <p:nvPicPr>
          <p:cNvPr id="32" name="Picture 31">
            <a:extLst>
              <a:ext uri="{FF2B5EF4-FFF2-40B4-BE49-F238E27FC236}">
                <a16:creationId xmlns:a16="http://schemas.microsoft.com/office/drawing/2014/main" id="{4843F3BF-8F3A-4A6D-869E-8405406B0DA8}"/>
              </a:ext>
            </a:extLst>
          </p:cNvPr>
          <p:cNvPicPr>
            <a:picLocks noChangeAspect="1"/>
          </p:cNvPicPr>
          <p:nvPr/>
        </p:nvPicPr>
        <p:blipFill>
          <a:blip r:embed="rId7"/>
          <a:stretch>
            <a:fillRect/>
          </a:stretch>
        </p:blipFill>
        <p:spPr>
          <a:xfrm>
            <a:off x="3370515" y="4786590"/>
            <a:ext cx="1261696" cy="1400175"/>
          </a:xfrm>
          <a:prstGeom prst="rect">
            <a:avLst/>
          </a:prstGeom>
        </p:spPr>
      </p:pic>
    </p:spTree>
    <p:extLst>
      <p:ext uri="{BB962C8B-B14F-4D97-AF65-F5344CB8AC3E}">
        <p14:creationId xmlns:p14="http://schemas.microsoft.com/office/powerpoint/2010/main" val="318405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394283" y="1686187"/>
            <a:ext cx="1602297" cy="3816429"/>
          </a:xfrm>
          <a:prstGeom prst="rect">
            <a:avLst/>
          </a:prstGeom>
          <a:noFill/>
        </p:spPr>
        <p:txBody>
          <a:bodyPr wrap="square" rtlCol="0">
            <a:spAutoFit/>
          </a:bodyPr>
          <a:lstStyle/>
          <a:p>
            <a:pPr algn="ct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t>
            </a:r>
            <a:r>
              <a:rPr lang="en-GB" sz="2600" dirty="0"/>
              <a:t>Unity Trust SEND  Policy</a:t>
            </a:r>
          </a:p>
          <a:p>
            <a:endParaRPr lang="en-US" dirty="0"/>
          </a:p>
          <a:p>
            <a:endParaRPr lang="en-US" dirty="0"/>
          </a:p>
          <a:p>
            <a:endParaRPr lang="en-US" dirty="0"/>
          </a:p>
          <a:p>
            <a:endParaRPr lang="en-GB" dirty="0"/>
          </a:p>
        </p:txBody>
      </p:sp>
      <p:sp>
        <p:nvSpPr>
          <p:cNvPr id="2" name="TextBox 1">
            <a:extLst>
              <a:ext uri="{FF2B5EF4-FFF2-40B4-BE49-F238E27FC236}">
                <a16:creationId xmlns:a16="http://schemas.microsoft.com/office/drawing/2014/main" id="{92991461-CF1E-4EDB-80A0-FA9AE4B3F488}"/>
              </a:ext>
            </a:extLst>
          </p:cNvPr>
          <p:cNvSpPr txBox="1"/>
          <p:nvPr/>
        </p:nvSpPr>
        <p:spPr>
          <a:xfrm>
            <a:off x="3682767" y="3059667"/>
            <a:ext cx="5268286" cy="369332"/>
          </a:xfrm>
          <a:prstGeom prst="rect">
            <a:avLst/>
          </a:prstGeom>
          <a:noFill/>
        </p:spPr>
        <p:txBody>
          <a:bodyPr wrap="square" rtlCol="0">
            <a:spAutoFit/>
          </a:bodyPr>
          <a:lstStyle/>
          <a:p>
            <a:pPr algn="ctr"/>
            <a:r>
              <a:rPr lang="en-GB" dirty="0">
                <a:hlinkClick r:id="rId4"/>
              </a:rPr>
              <a:t>Unity Trust SEND  Policy</a:t>
            </a:r>
            <a:endParaRPr lang="en-GB" dirty="0"/>
          </a:p>
        </p:txBody>
      </p:sp>
    </p:spTree>
    <p:extLst>
      <p:ext uri="{BB962C8B-B14F-4D97-AF65-F5344CB8AC3E}">
        <p14:creationId xmlns:p14="http://schemas.microsoft.com/office/powerpoint/2010/main" val="341801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356929" y="1699300"/>
            <a:ext cx="1602298" cy="5786199"/>
          </a:xfrm>
          <a:prstGeom prst="rect">
            <a:avLst/>
          </a:prstGeom>
          <a:noFill/>
        </p:spPr>
        <p:txBody>
          <a:bodyPr wrap="square" rtlCol="0">
            <a:spAutoFit/>
          </a:bodyPr>
          <a:lstStyle/>
          <a:p>
            <a:pPr algn="ctr"/>
            <a:endParaRPr lang="en-US" sz="2200" dirty="0">
              <a:latin typeface="Arial" panose="020B0604020202020204" pitchFamily="34" charset="0"/>
              <a:cs typeface="Arial" panose="020B0604020202020204" pitchFamily="34" charset="0"/>
            </a:endParaRPr>
          </a:p>
          <a:p>
            <a:pPr algn="ctr"/>
            <a:r>
              <a:rPr lang="en-US" sz="2200" dirty="0">
                <a:latin typeface="Arial" panose="020B0604020202020204" pitchFamily="34" charset="0"/>
                <a:cs typeface="Arial" panose="020B0604020202020204" pitchFamily="34" charset="0"/>
              </a:rPr>
              <a:t>Westley Middle School</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GB" sz="2400" b="1" dirty="0"/>
              <a:t>Contacting the </a:t>
            </a:r>
          </a:p>
          <a:p>
            <a:pPr algn="ctr"/>
            <a:r>
              <a:rPr lang="en-GB" sz="2400" b="1" dirty="0"/>
              <a:t>Learning Support </a:t>
            </a:r>
          </a:p>
          <a:p>
            <a:pPr algn="ctr"/>
            <a:r>
              <a:rPr lang="en-GB" sz="2400" b="1" dirty="0"/>
              <a:t>Team</a:t>
            </a:r>
          </a:p>
          <a:p>
            <a:pPr algn="ctr"/>
            <a:endParaRPr lang="en-GB" sz="2400" dirty="0"/>
          </a:p>
          <a:p>
            <a:pPr algn="ctr"/>
            <a:endParaRPr lang="en-US" sz="2200"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n-GB" dirty="0"/>
          </a:p>
        </p:txBody>
      </p:sp>
      <p:sp>
        <p:nvSpPr>
          <p:cNvPr id="2" name="Rectangle 1">
            <a:extLst>
              <a:ext uri="{FF2B5EF4-FFF2-40B4-BE49-F238E27FC236}">
                <a16:creationId xmlns:a16="http://schemas.microsoft.com/office/drawing/2014/main" id="{160DD075-4A3F-43FC-8640-A77F20415979}"/>
              </a:ext>
            </a:extLst>
          </p:cNvPr>
          <p:cNvSpPr/>
          <p:nvPr/>
        </p:nvSpPr>
        <p:spPr>
          <a:xfrm>
            <a:off x="2450537" y="0"/>
            <a:ext cx="2943584" cy="1815882"/>
          </a:xfrm>
          <a:prstGeom prst="rect">
            <a:avLst/>
          </a:prstGeom>
        </p:spPr>
        <p:txBody>
          <a:bodyPr wrap="square">
            <a:spAutoFit/>
          </a:bodyPr>
          <a:lstStyle/>
          <a:p>
            <a:endParaRPr lang="en-GB" sz="2800" b="1" dirty="0"/>
          </a:p>
          <a:p>
            <a:r>
              <a:rPr lang="en-GB" sz="2800" b="1" dirty="0"/>
              <a:t>Contacting the </a:t>
            </a:r>
          </a:p>
          <a:p>
            <a:r>
              <a:rPr lang="en-GB" sz="2800" b="1" dirty="0"/>
              <a:t>Learning Support </a:t>
            </a:r>
          </a:p>
          <a:p>
            <a:r>
              <a:rPr lang="en-GB" sz="2800" b="1" dirty="0"/>
              <a:t>Team</a:t>
            </a:r>
          </a:p>
        </p:txBody>
      </p:sp>
      <p:sp>
        <p:nvSpPr>
          <p:cNvPr id="8" name="Rectangle: Rounded Corners 7">
            <a:extLst>
              <a:ext uri="{FF2B5EF4-FFF2-40B4-BE49-F238E27FC236}">
                <a16:creationId xmlns:a16="http://schemas.microsoft.com/office/drawing/2014/main" id="{1454BA44-E23F-4CB2-BD5B-3F8BBB3AF0A1}"/>
              </a:ext>
            </a:extLst>
          </p:cNvPr>
          <p:cNvSpPr/>
          <p:nvPr/>
        </p:nvSpPr>
        <p:spPr>
          <a:xfrm>
            <a:off x="2470466" y="4592400"/>
            <a:ext cx="2710037" cy="1159397"/>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Firstly </a:t>
            </a:r>
          </a:p>
          <a:p>
            <a:pPr algn="ctr"/>
            <a:r>
              <a:rPr lang="en-GB" sz="1600" dirty="0"/>
              <a:t>Firstly, raise any concerns with your child’s form teacher. </a:t>
            </a:r>
          </a:p>
        </p:txBody>
      </p:sp>
      <p:sp>
        <p:nvSpPr>
          <p:cNvPr id="10" name="Rectangle: Rounded Corners 9">
            <a:extLst>
              <a:ext uri="{FF2B5EF4-FFF2-40B4-BE49-F238E27FC236}">
                <a16:creationId xmlns:a16="http://schemas.microsoft.com/office/drawing/2014/main" id="{FD493478-E060-411D-ACAE-01831A74683F}"/>
              </a:ext>
            </a:extLst>
          </p:cNvPr>
          <p:cNvSpPr/>
          <p:nvPr/>
        </p:nvSpPr>
        <p:spPr>
          <a:xfrm>
            <a:off x="5463426" y="2556094"/>
            <a:ext cx="3108422" cy="14691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a:p>
            <a:pPr algn="ctr"/>
            <a:r>
              <a:rPr lang="en-GB" b="1" dirty="0"/>
              <a:t>Secondly </a:t>
            </a:r>
          </a:p>
          <a:p>
            <a:pPr algn="ctr"/>
            <a:r>
              <a:rPr lang="en-GB" sz="1600" dirty="0"/>
              <a:t>Heads of Year, Senior Leaders and </a:t>
            </a:r>
            <a:r>
              <a:rPr lang="en-GB" sz="1600" dirty="0" err="1"/>
              <a:t>SENDCo</a:t>
            </a:r>
            <a:r>
              <a:rPr lang="en-GB" sz="1600" dirty="0"/>
              <a:t> will always be happy to talk to you either face to face, by phone, or by email. </a:t>
            </a:r>
          </a:p>
          <a:p>
            <a:pPr algn="ctr"/>
            <a:endParaRPr lang="en-GB" sz="1600" dirty="0"/>
          </a:p>
        </p:txBody>
      </p:sp>
      <p:sp>
        <p:nvSpPr>
          <p:cNvPr id="11" name="Rectangle: Rounded Corners 10">
            <a:extLst>
              <a:ext uri="{FF2B5EF4-FFF2-40B4-BE49-F238E27FC236}">
                <a16:creationId xmlns:a16="http://schemas.microsoft.com/office/drawing/2014/main" id="{AA0997D8-0EF0-4CDC-8B93-AE0F9A7472AF}"/>
              </a:ext>
            </a:extLst>
          </p:cNvPr>
          <p:cNvSpPr/>
          <p:nvPr/>
        </p:nvSpPr>
        <p:spPr>
          <a:xfrm>
            <a:off x="8689295" y="499598"/>
            <a:ext cx="3108422" cy="14691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a:p>
            <a:pPr algn="ctr"/>
            <a:r>
              <a:rPr lang="en-GB" b="1" dirty="0"/>
              <a:t> </a:t>
            </a:r>
            <a:r>
              <a:rPr lang="en-GB" sz="1600" dirty="0"/>
              <a:t>If you are still not happy, please feel free to contact the Head Teacher to discuss your concerns. </a:t>
            </a:r>
          </a:p>
          <a:p>
            <a:pPr algn="ctr"/>
            <a:endParaRPr lang="en-GB" sz="1600" dirty="0"/>
          </a:p>
        </p:txBody>
      </p:sp>
      <p:sp>
        <p:nvSpPr>
          <p:cNvPr id="12" name="Rectangle 11">
            <a:extLst>
              <a:ext uri="{FF2B5EF4-FFF2-40B4-BE49-F238E27FC236}">
                <a16:creationId xmlns:a16="http://schemas.microsoft.com/office/drawing/2014/main" id="{A0CF1C90-6428-47DD-A0A7-38B0FA8CDC24}"/>
              </a:ext>
            </a:extLst>
          </p:cNvPr>
          <p:cNvSpPr/>
          <p:nvPr/>
        </p:nvSpPr>
        <p:spPr>
          <a:xfrm>
            <a:off x="8076898" y="5048521"/>
            <a:ext cx="3720819" cy="1543308"/>
          </a:xfrm>
          <a:prstGeom prst="rect">
            <a:avLst/>
          </a:prstGeom>
        </p:spPr>
        <p:txBody>
          <a:bodyPr wrap="square">
            <a:spAutoFit/>
          </a:bodyPr>
          <a:lstStyle/>
          <a:p>
            <a:pPr marL="359994" indent="-359994">
              <a:lnSpc>
                <a:spcPct val="119000"/>
              </a:lnSpc>
              <a:spcAft>
                <a:spcPts val="600"/>
              </a:spcAft>
            </a:pPr>
            <a:r>
              <a:rPr lang="en-GB" kern="1400" dirty="0">
                <a:solidFill>
                  <a:srgbClr val="000000"/>
                </a:solidFill>
              </a:rPr>
              <a:t>SENDCo Assistant - Mrs Cunningham</a:t>
            </a:r>
          </a:p>
          <a:p>
            <a:pPr>
              <a:lnSpc>
                <a:spcPct val="119000"/>
              </a:lnSpc>
              <a:spcAft>
                <a:spcPts val="600"/>
              </a:spcAft>
            </a:pPr>
            <a:r>
              <a:rPr lang="en-GB" kern="1400" dirty="0">
                <a:solidFill>
                  <a:srgbClr val="000000"/>
                </a:solidFill>
              </a:rPr>
              <a:t>Email: westleylst@westleymiddle.org                      Phone 01284 755144</a:t>
            </a:r>
          </a:p>
          <a:p>
            <a:pPr>
              <a:lnSpc>
                <a:spcPct val="119000"/>
              </a:lnSpc>
              <a:spcAft>
                <a:spcPts val="600"/>
              </a:spcAft>
            </a:pPr>
            <a:r>
              <a:rPr lang="en-GB" kern="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44082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394283" y="1686187"/>
            <a:ext cx="1602297" cy="3816429"/>
          </a:xfrm>
          <a:prstGeom prst="rect">
            <a:avLst/>
          </a:prstGeom>
          <a:noFill/>
        </p:spPr>
        <p:txBody>
          <a:bodyPr wrap="square" rtlCol="0">
            <a:spAutoFit/>
          </a:bodyPr>
          <a:lstStyle/>
          <a:p>
            <a:pPr algn="ctr"/>
            <a:endParaRPr lang="en-US" sz="2200" dirty="0">
              <a:latin typeface="Arial" panose="020B0604020202020204" pitchFamily="34" charset="0"/>
              <a:cs typeface="Arial" panose="020B0604020202020204" pitchFamily="34" charset="0"/>
            </a:endParaRPr>
          </a:p>
          <a:p>
            <a:pPr algn="ct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t>
            </a:r>
            <a:r>
              <a:rPr lang="en-GB" sz="2600" dirty="0"/>
              <a:t>Teaching pupils with SEND</a:t>
            </a:r>
          </a:p>
          <a:p>
            <a:pPr algn="ctr"/>
            <a:endParaRPr lang="en-US" sz="2600"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n-GB" dirty="0"/>
          </a:p>
        </p:txBody>
      </p:sp>
      <p:sp>
        <p:nvSpPr>
          <p:cNvPr id="11" name="Oval 10">
            <a:extLst>
              <a:ext uri="{FF2B5EF4-FFF2-40B4-BE49-F238E27FC236}">
                <a16:creationId xmlns:a16="http://schemas.microsoft.com/office/drawing/2014/main" id="{ABA79991-6AA9-4571-8656-03679A1DCF7D}"/>
              </a:ext>
            </a:extLst>
          </p:cNvPr>
          <p:cNvSpPr/>
          <p:nvPr/>
        </p:nvSpPr>
        <p:spPr>
          <a:xfrm>
            <a:off x="2809984" y="311572"/>
            <a:ext cx="2985796" cy="259391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dirty="0"/>
              <a:t>We always aim to provide an engaging and motivating curriculum that all children can access, whatever their needs. </a:t>
            </a:r>
          </a:p>
        </p:txBody>
      </p:sp>
      <p:sp>
        <p:nvSpPr>
          <p:cNvPr id="12" name="Oval 11">
            <a:extLst>
              <a:ext uri="{FF2B5EF4-FFF2-40B4-BE49-F238E27FC236}">
                <a16:creationId xmlns:a16="http://schemas.microsoft.com/office/drawing/2014/main" id="{0065F437-ABC3-4917-BF87-8CCF6D50538F}"/>
              </a:ext>
            </a:extLst>
          </p:cNvPr>
          <p:cNvSpPr/>
          <p:nvPr/>
        </p:nvSpPr>
        <p:spPr>
          <a:xfrm>
            <a:off x="7717543" y="311572"/>
            <a:ext cx="3089289" cy="259391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Our teachers have a duty to plan and deliver lessons based on knowing their children well and by making reasonable adjustments so that all children can receive the best outcomes.</a:t>
            </a:r>
          </a:p>
        </p:txBody>
      </p:sp>
      <p:sp>
        <p:nvSpPr>
          <p:cNvPr id="13" name="Oval 12">
            <a:extLst>
              <a:ext uri="{FF2B5EF4-FFF2-40B4-BE49-F238E27FC236}">
                <a16:creationId xmlns:a16="http://schemas.microsoft.com/office/drawing/2014/main" id="{CA461AEB-3768-4FD8-A796-2C87946F0F5A}"/>
              </a:ext>
            </a:extLst>
          </p:cNvPr>
          <p:cNvSpPr/>
          <p:nvPr/>
        </p:nvSpPr>
        <p:spPr>
          <a:xfrm>
            <a:off x="2200755" y="3316142"/>
            <a:ext cx="2985796" cy="259391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use a wide range of multi sensory resources and visual stimuli to ensure our children can access their learning in class.</a:t>
            </a:r>
          </a:p>
        </p:txBody>
      </p:sp>
      <p:sp>
        <p:nvSpPr>
          <p:cNvPr id="14" name="Oval 13">
            <a:extLst>
              <a:ext uri="{FF2B5EF4-FFF2-40B4-BE49-F238E27FC236}">
                <a16:creationId xmlns:a16="http://schemas.microsoft.com/office/drawing/2014/main" id="{07E90D66-E16E-4B5D-AFAE-9818D63EA1B4}"/>
              </a:ext>
            </a:extLst>
          </p:cNvPr>
          <p:cNvSpPr/>
          <p:nvPr/>
        </p:nvSpPr>
        <p:spPr>
          <a:xfrm>
            <a:off x="8980346" y="3316142"/>
            <a:ext cx="2967578" cy="259391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will receive adult support where necessary to ensure they can access the curriculum.</a:t>
            </a:r>
          </a:p>
        </p:txBody>
      </p:sp>
      <p:sp>
        <p:nvSpPr>
          <p:cNvPr id="16" name="Oval 15">
            <a:extLst>
              <a:ext uri="{FF2B5EF4-FFF2-40B4-BE49-F238E27FC236}">
                <a16:creationId xmlns:a16="http://schemas.microsoft.com/office/drawing/2014/main" id="{56BBAE8D-F4AB-435C-BBD5-4163965F643C}"/>
              </a:ext>
            </a:extLst>
          </p:cNvPr>
          <p:cNvSpPr/>
          <p:nvPr/>
        </p:nvSpPr>
        <p:spPr>
          <a:xfrm>
            <a:off x="5315225" y="4125791"/>
            <a:ext cx="3628069" cy="259391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Children can be provided with a range of access strategies for example: scaffolding, work in chunks, extra processing time and brain breaks, which will help to ensure they are able to access the</a:t>
            </a:r>
            <a:r>
              <a:rPr lang="en-GB" dirty="0"/>
              <a:t> </a:t>
            </a:r>
            <a:r>
              <a:rPr lang="en-GB" sz="1600" dirty="0"/>
              <a:t>curriculum</a:t>
            </a:r>
            <a:r>
              <a:rPr lang="en-GB" dirty="0"/>
              <a:t>.</a:t>
            </a:r>
          </a:p>
        </p:txBody>
      </p:sp>
      <p:pic>
        <p:nvPicPr>
          <p:cNvPr id="17" name="Picture 16">
            <a:extLst>
              <a:ext uri="{FF2B5EF4-FFF2-40B4-BE49-F238E27FC236}">
                <a16:creationId xmlns:a16="http://schemas.microsoft.com/office/drawing/2014/main" id="{C2E65C45-7C47-46AB-BA6D-1E51B88C4D21}"/>
              </a:ext>
            </a:extLst>
          </p:cNvPr>
          <p:cNvPicPr>
            <a:picLocks noChangeAspect="1"/>
          </p:cNvPicPr>
          <p:nvPr/>
        </p:nvPicPr>
        <p:blipFill>
          <a:blip r:embed="rId4"/>
          <a:stretch>
            <a:fillRect/>
          </a:stretch>
        </p:blipFill>
        <p:spPr>
          <a:xfrm>
            <a:off x="5842659" y="1975900"/>
            <a:ext cx="1828005" cy="1859164"/>
          </a:xfrm>
          <a:prstGeom prst="rect">
            <a:avLst/>
          </a:prstGeom>
        </p:spPr>
      </p:pic>
    </p:spTree>
    <p:extLst>
      <p:ext uri="{BB962C8B-B14F-4D97-AF65-F5344CB8AC3E}">
        <p14:creationId xmlns:p14="http://schemas.microsoft.com/office/powerpoint/2010/main" val="151973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394283" y="1686187"/>
            <a:ext cx="1602297" cy="3416320"/>
          </a:xfrm>
          <a:prstGeom prst="rect">
            <a:avLst/>
          </a:prstGeom>
          <a:noFill/>
        </p:spPr>
        <p:txBody>
          <a:bodyPr wrap="square" rtlCol="0">
            <a:spAutoFit/>
          </a:bodyPr>
          <a:lstStyle/>
          <a:p>
            <a:pPr algn="ct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t>
            </a:r>
            <a:r>
              <a:rPr lang="en-GB" sz="2600" dirty="0"/>
              <a:t>Teaching pupils with SEND </a:t>
            </a:r>
          </a:p>
          <a:p>
            <a:endParaRPr lang="en-US" dirty="0"/>
          </a:p>
          <a:p>
            <a:endParaRPr lang="en-US" dirty="0"/>
          </a:p>
          <a:p>
            <a:endParaRPr lang="en-US" dirty="0"/>
          </a:p>
          <a:p>
            <a:endParaRPr lang="en-GB" dirty="0"/>
          </a:p>
        </p:txBody>
      </p:sp>
      <p:graphicFrame>
        <p:nvGraphicFramePr>
          <p:cNvPr id="3" name="Table 2">
            <a:extLst>
              <a:ext uri="{FF2B5EF4-FFF2-40B4-BE49-F238E27FC236}">
                <a16:creationId xmlns:a16="http://schemas.microsoft.com/office/drawing/2014/main" id="{34BFA9A6-88F9-4532-B648-05A96FDB630F}"/>
              </a:ext>
            </a:extLst>
          </p:cNvPr>
          <p:cNvGraphicFramePr>
            <a:graphicFrameLocks noGrp="1"/>
          </p:cNvGraphicFramePr>
          <p:nvPr>
            <p:extLst>
              <p:ext uri="{D42A27DB-BD31-4B8C-83A1-F6EECF244321}">
                <p14:modId xmlns:p14="http://schemas.microsoft.com/office/powerpoint/2010/main" val="2840168031"/>
              </p:ext>
            </p:extLst>
          </p:nvPr>
        </p:nvGraphicFramePr>
        <p:xfrm>
          <a:off x="2222288" y="152950"/>
          <a:ext cx="9725636" cy="6552097"/>
        </p:xfrm>
        <a:graphic>
          <a:graphicData uri="http://schemas.openxmlformats.org/drawingml/2006/table">
            <a:tbl>
              <a:tblPr firstRow="1" bandRow="1">
                <a:tableStyleId>{5C22544A-7EE6-4342-B048-85BDC9FD1C3A}</a:tableStyleId>
              </a:tblPr>
              <a:tblGrid>
                <a:gridCol w="2222304">
                  <a:extLst>
                    <a:ext uri="{9D8B030D-6E8A-4147-A177-3AD203B41FA5}">
                      <a16:colId xmlns:a16="http://schemas.microsoft.com/office/drawing/2014/main" val="371731705"/>
                    </a:ext>
                  </a:extLst>
                </a:gridCol>
                <a:gridCol w="2640514">
                  <a:extLst>
                    <a:ext uri="{9D8B030D-6E8A-4147-A177-3AD203B41FA5}">
                      <a16:colId xmlns:a16="http://schemas.microsoft.com/office/drawing/2014/main" val="1673896213"/>
                    </a:ext>
                  </a:extLst>
                </a:gridCol>
                <a:gridCol w="2395778">
                  <a:extLst>
                    <a:ext uri="{9D8B030D-6E8A-4147-A177-3AD203B41FA5}">
                      <a16:colId xmlns:a16="http://schemas.microsoft.com/office/drawing/2014/main" val="3380070271"/>
                    </a:ext>
                  </a:extLst>
                </a:gridCol>
                <a:gridCol w="2467040">
                  <a:extLst>
                    <a:ext uri="{9D8B030D-6E8A-4147-A177-3AD203B41FA5}">
                      <a16:colId xmlns:a16="http://schemas.microsoft.com/office/drawing/2014/main" val="2772440353"/>
                    </a:ext>
                  </a:extLst>
                </a:gridCol>
              </a:tblGrid>
              <a:tr h="530452">
                <a:tc gridSpan="4">
                  <a:txBody>
                    <a:bodyPr/>
                    <a:lstStyle/>
                    <a:p>
                      <a:r>
                        <a:rPr lang="en-GB" dirty="0"/>
                        <a:t>How do we adapt the curriculum and learning environment for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4501521"/>
                  </a:ext>
                </a:extLst>
              </a:tr>
              <a:tr h="2561217">
                <a:tc gridSpan="4">
                  <a:txBody>
                    <a:bodyPr/>
                    <a:lstStyle/>
                    <a:p>
                      <a:r>
                        <a:rPr lang="en-GB" sz="1400" dirty="0"/>
                        <a:t>The curriculum is differentiated and scaffolded to meet the needs of all of our children. </a:t>
                      </a:r>
                    </a:p>
                    <a:p>
                      <a:endParaRPr lang="en-GB" sz="1400" dirty="0"/>
                    </a:p>
                    <a:p>
                      <a:r>
                        <a:rPr lang="en-GB" sz="1400" dirty="0"/>
                        <a:t>Differentiation may occur by grouping (e.g. small group, 1:1, ability groups, talk partners, 1:1 focussed tuition); content of the lesson; teaching and learning style (for example, children may need additional visual support); pace of the lesson; provision of resources or materials; alternative recording methods (scribing, use of ICT, photographs etc); outcomes expected from individual children; level of support provided, and time given to complete recording. </a:t>
                      </a:r>
                    </a:p>
                    <a:p>
                      <a:endParaRPr lang="en-GB" sz="1400" dirty="0"/>
                    </a:p>
                    <a:p>
                      <a:r>
                        <a:rPr lang="en-GB" sz="1400" dirty="0"/>
                        <a:t>We act upon the advice given from external agencies (enlarging print, use of coloured overlays or recommended writing materials, for example) and endeavour to make sure that our classrooms are Dyslexia, Autism and Communication Friendly. </a:t>
                      </a:r>
                    </a:p>
                    <a:p>
                      <a:endParaRPr lang="en-GB" sz="1400" dirty="0"/>
                    </a:p>
                    <a:p>
                      <a:r>
                        <a:rPr lang="en-GB" sz="1400" dirty="0"/>
                        <a:t>Examples of reasonable adjustments in a typical classroom are shown below: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6616463"/>
                  </a:ext>
                </a:extLst>
              </a:tr>
              <a:tr h="352501">
                <a:tc>
                  <a:txBody>
                    <a:bodyPr/>
                    <a:lstStyle/>
                    <a:p>
                      <a:pPr algn="ctr"/>
                      <a:r>
                        <a:rPr lang="en-GB" sz="1400" dirty="0"/>
                        <a:t>Physical Support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English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Visual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Social and Emotional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3380555"/>
                  </a:ext>
                </a:extLst>
              </a:tr>
              <a:tr h="1420631">
                <a:tc>
                  <a:txBody>
                    <a:bodyPr/>
                    <a:lstStyle/>
                    <a:p>
                      <a:pPr marL="285750" indent="-285750">
                        <a:buFont typeface="Arial" panose="020B0604020202020204" pitchFamily="34" charset="0"/>
                        <a:buChar char="•"/>
                      </a:pPr>
                      <a:r>
                        <a:rPr lang="en-GB" sz="1400" dirty="0"/>
                        <a:t>sloping board </a:t>
                      </a:r>
                    </a:p>
                    <a:p>
                      <a:pPr marL="285750" indent="-285750">
                        <a:buFont typeface="Arial" panose="020B0604020202020204" pitchFamily="34" charset="0"/>
                        <a:buChar char="•"/>
                      </a:pPr>
                      <a:r>
                        <a:rPr lang="en-GB" sz="1400" dirty="0"/>
                        <a:t>easy grip pen </a:t>
                      </a:r>
                    </a:p>
                    <a:p>
                      <a:pPr marL="285750" indent="-285750">
                        <a:buFont typeface="Arial" panose="020B0604020202020204" pitchFamily="34" charset="0"/>
                        <a:buChar char="•"/>
                      </a:pPr>
                      <a:r>
                        <a:rPr lang="en-GB" sz="1400" dirty="0"/>
                        <a:t>easy cut scissors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400" dirty="0"/>
                        <a:t>reading rulers/coloured overlays </a:t>
                      </a:r>
                    </a:p>
                    <a:p>
                      <a:pPr marL="285750" indent="-285750">
                        <a:buFont typeface="Arial" panose="020B0604020202020204" pitchFamily="34" charset="0"/>
                        <a:buChar char="•"/>
                      </a:pPr>
                      <a:r>
                        <a:rPr lang="en-GB" sz="1400" dirty="0"/>
                        <a:t>knowledge organisers for topic</a:t>
                      </a:r>
                    </a:p>
                    <a:p>
                      <a:pPr marL="285750" indent="-285750">
                        <a:buFont typeface="Arial" panose="020B0604020202020204" pitchFamily="34" charset="0"/>
                        <a:buChar char="•"/>
                      </a:pPr>
                      <a:r>
                        <a:rPr lang="en-GB" sz="1400" dirty="0"/>
                        <a:t>word banks for descriptive writing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400" dirty="0"/>
                        <a:t>visual timetable </a:t>
                      </a:r>
                    </a:p>
                    <a:p>
                      <a:pPr marL="285750" indent="-285750">
                        <a:buFont typeface="Arial" panose="020B0604020202020204" pitchFamily="34" charset="0"/>
                        <a:buChar char="•"/>
                      </a:pPr>
                      <a:r>
                        <a:rPr lang="en-GB" sz="1400" dirty="0"/>
                        <a:t>now/next board</a:t>
                      </a:r>
                    </a:p>
                    <a:p>
                      <a:pPr marL="285750" indent="-285750">
                        <a:buFont typeface="Arial" panose="020B0604020202020204" pitchFamily="34" charset="0"/>
                        <a:buChar char="•"/>
                      </a:pPr>
                      <a:r>
                        <a:rPr lang="en-GB" sz="1400" dirty="0"/>
                        <a:t>visual aids e.g. boards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400" dirty="0"/>
                        <a:t>reward chart  </a:t>
                      </a:r>
                    </a:p>
                    <a:p>
                      <a:pPr marL="285750" indent="-285750">
                        <a:buFont typeface="Arial" panose="020B0604020202020204" pitchFamily="34" charset="0"/>
                        <a:buChar char="•"/>
                      </a:pPr>
                      <a:r>
                        <a:rPr lang="en-GB" sz="1400" dirty="0"/>
                        <a:t>work displayed</a:t>
                      </a:r>
                    </a:p>
                    <a:p>
                      <a:pPr marL="285750" indent="-285750">
                        <a:buFont typeface="Arial" panose="020B0604020202020204" pitchFamily="34" charset="0"/>
                        <a:buChar char="•"/>
                      </a:pPr>
                      <a:r>
                        <a:rPr lang="en-GB" sz="1400" dirty="0"/>
                        <a:t>well done postcards</a:t>
                      </a:r>
                    </a:p>
                    <a:p>
                      <a:pPr marL="285750" indent="-285750">
                        <a:buFont typeface="Arial" panose="020B0604020202020204" pitchFamily="34" charset="0"/>
                        <a:buChar char="•"/>
                      </a:pPr>
                      <a:r>
                        <a:rPr lang="en-GB" sz="1400" dirty="0"/>
                        <a:t>time out cards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5952962"/>
                  </a:ext>
                </a:extLst>
              </a:tr>
              <a:tr h="315696">
                <a:tc>
                  <a:txBody>
                    <a:bodyPr/>
                    <a:lstStyle/>
                    <a:p>
                      <a:pPr algn="ctr"/>
                      <a:r>
                        <a:rPr lang="en-GB" sz="1400" dirty="0"/>
                        <a:t>Concentration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Maths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Communication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Medical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0468"/>
                  </a:ext>
                </a:extLst>
              </a:tr>
              <a:tr h="1136417">
                <a:tc>
                  <a:txBody>
                    <a:bodyPr/>
                    <a:lstStyle/>
                    <a:p>
                      <a:pPr marL="285750" indent="-285750">
                        <a:buFont typeface="Arial" panose="020B0604020202020204" pitchFamily="34" charset="0"/>
                        <a:buChar char="•"/>
                      </a:pPr>
                      <a:r>
                        <a:rPr lang="en-GB" sz="1400" dirty="0"/>
                        <a:t>task board/sequence cards  </a:t>
                      </a:r>
                    </a:p>
                    <a:p>
                      <a:pPr marL="285750" indent="-285750">
                        <a:buFont typeface="Arial" panose="020B0604020202020204" pitchFamily="34" charset="0"/>
                        <a:buChar char="•"/>
                      </a:pPr>
                      <a:r>
                        <a:rPr lang="en-GB" sz="1400" dirty="0"/>
                        <a:t>sand timers </a:t>
                      </a:r>
                    </a:p>
                    <a:p>
                      <a:pPr marL="285750" indent="-285750">
                        <a:buFont typeface="Arial" panose="020B0604020202020204" pitchFamily="34" charset="0"/>
                        <a:buChar char="•"/>
                      </a:pPr>
                      <a:r>
                        <a:rPr lang="en-GB" sz="1400" dirty="0"/>
                        <a:t>table to one side, away from distractions</a:t>
                      </a:r>
                    </a:p>
                    <a:p>
                      <a:pPr marL="285750" indent="-285750">
                        <a:buFont typeface="Arial" panose="020B0604020202020204" pitchFamily="34" charset="0"/>
                        <a:buChar char="•"/>
                      </a:pPr>
                      <a:r>
                        <a:rPr lang="en-GB" sz="1400" dirty="0"/>
                        <a:t>discreet fidget toys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400" dirty="0"/>
                        <a:t>hundred square next to table</a:t>
                      </a:r>
                    </a:p>
                    <a:p>
                      <a:pPr marL="285750" indent="-285750">
                        <a:buFont typeface="Arial" panose="020B0604020202020204" pitchFamily="34" charset="0"/>
                        <a:buChar char="•"/>
                      </a:pPr>
                      <a:r>
                        <a:rPr lang="en-GB" sz="1400" dirty="0"/>
                        <a:t>number lines/squares easily available</a:t>
                      </a:r>
                    </a:p>
                    <a:p>
                      <a:pPr marL="285750" indent="-285750">
                        <a:buFont typeface="Arial" panose="020B0604020202020204" pitchFamily="34" charset="0"/>
                        <a:buChar char="•"/>
                      </a:pPr>
                      <a:r>
                        <a:rPr lang="en-GB" sz="1400" dirty="0"/>
                        <a:t>times tables mats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400" dirty="0"/>
                        <a:t>thinking time</a:t>
                      </a:r>
                    </a:p>
                    <a:p>
                      <a:pPr marL="285750" indent="-285750">
                        <a:buFont typeface="Arial" panose="020B0604020202020204" pitchFamily="34" charset="0"/>
                        <a:buChar char="•"/>
                      </a:pPr>
                      <a:r>
                        <a:rPr lang="en-GB" sz="1400" dirty="0"/>
                        <a:t>chunking of instructions </a:t>
                      </a:r>
                    </a:p>
                    <a:p>
                      <a:pPr marL="285750" indent="-285750">
                        <a:buFont typeface="Arial" panose="020B0604020202020204" pitchFamily="34" charset="0"/>
                        <a:buChar char="•"/>
                      </a:pPr>
                      <a:r>
                        <a:rPr lang="en-GB" sz="1400" dirty="0"/>
                        <a:t>pre-teaching of key vocabulary</a:t>
                      </a:r>
                    </a:p>
                    <a:p>
                      <a:pPr marL="285750" indent="-285750">
                        <a:buFont typeface="Arial" panose="020B0604020202020204" pitchFamily="34" charset="0"/>
                        <a:buChar char="•"/>
                      </a:pPr>
                      <a:r>
                        <a:rPr lang="en-GB" sz="1400" dirty="0"/>
                        <a:t>verbalising opportunities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400" dirty="0"/>
                        <a:t>care plan for medical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924687"/>
                  </a:ext>
                </a:extLst>
              </a:tr>
            </a:tbl>
          </a:graphicData>
        </a:graphic>
      </p:graphicFrame>
    </p:spTree>
    <p:extLst>
      <p:ext uri="{BB962C8B-B14F-4D97-AF65-F5344CB8AC3E}">
        <p14:creationId xmlns:p14="http://schemas.microsoft.com/office/powerpoint/2010/main" val="3713991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974689"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303573" y="1674672"/>
            <a:ext cx="1855694" cy="3508653"/>
          </a:xfrm>
          <a:prstGeom prst="rect">
            <a:avLst/>
          </a:prstGeom>
          <a:noFill/>
        </p:spPr>
        <p:txBody>
          <a:bodyPr wrap="square" rtlCol="0">
            <a:spAutoFit/>
          </a:bodyPr>
          <a:lstStyle/>
          <a:p>
            <a:pPr algn="ct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GB" sz="2800" dirty="0"/>
              <a:t>Accessing the curriculum</a:t>
            </a:r>
          </a:p>
          <a:p>
            <a:endParaRPr lang="en-US" dirty="0"/>
          </a:p>
          <a:p>
            <a:endParaRPr lang="en-US" dirty="0"/>
          </a:p>
          <a:p>
            <a:endParaRPr lang="en-US" dirty="0"/>
          </a:p>
          <a:p>
            <a:endParaRPr lang="en-GB" dirty="0"/>
          </a:p>
        </p:txBody>
      </p:sp>
      <p:sp>
        <p:nvSpPr>
          <p:cNvPr id="8" name="TextBox 7">
            <a:extLst>
              <a:ext uri="{FF2B5EF4-FFF2-40B4-BE49-F238E27FC236}">
                <a16:creationId xmlns:a16="http://schemas.microsoft.com/office/drawing/2014/main" id="{D23E0B91-DC47-4B6E-B24B-3E547C8B8DC5}"/>
              </a:ext>
            </a:extLst>
          </p:cNvPr>
          <p:cNvSpPr txBox="1"/>
          <p:nvPr/>
        </p:nvSpPr>
        <p:spPr>
          <a:xfrm>
            <a:off x="3819581" y="3136610"/>
            <a:ext cx="5268286" cy="584775"/>
          </a:xfrm>
          <a:prstGeom prst="rect">
            <a:avLst/>
          </a:prstGeom>
          <a:noFill/>
        </p:spPr>
        <p:txBody>
          <a:bodyPr wrap="square" rtlCol="0">
            <a:spAutoFit/>
          </a:bodyPr>
          <a:lstStyle/>
          <a:p>
            <a:pPr algn="ctr"/>
            <a:r>
              <a:rPr lang="en-GB" sz="3200" dirty="0">
                <a:hlinkClick r:id="rId4"/>
              </a:rPr>
              <a:t>Accessibility Plan Link </a:t>
            </a:r>
            <a:endParaRPr lang="en-GB" sz="3200" dirty="0"/>
          </a:p>
        </p:txBody>
      </p:sp>
      <p:sp>
        <p:nvSpPr>
          <p:cNvPr id="3" name="Rectangle 2">
            <a:extLst>
              <a:ext uri="{FF2B5EF4-FFF2-40B4-BE49-F238E27FC236}">
                <a16:creationId xmlns:a16="http://schemas.microsoft.com/office/drawing/2014/main" id="{F227CCA9-B52A-4269-A380-DDD83B95B8A8}"/>
              </a:ext>
            </a:extLst>
          </p:cNvPr>
          <p:cNvSpPr/>
          <p:nvPr/>
        </p:nvSpPr>
        <p:spPr>
          <a:xfrm>
            <a:off x="2913775" y="1501629"/>
            <a:ext cx="7561483" cy="1569660"/>
          </a:xfrm>
          <a:prstGeom prst="rect">
            <a:avLst/>
          </a:prstGeom>
        </p:spPr>
        <p:txBody>
          <a:bodyPr wrap="square">
            <a:spAutoFit/>
          </a:bodyPr>
          <a:lstStyle/>
          <a:p>
            <a:r>
              <a:rPr lang="en-GB" sz="3200" dirty="0"/>
              <a:t>We adapt our curriculum and the learning environment of children and young people with SEND by : </a:t>
            </a:r>
          </a:p>
        </p:txBody>
      </p:sp>
    </p:spTree>
    <p:extLst>
      <p:ext uri="{BB962C8B-B14F-4D97-AF65-F5344CB8AC3E}">
        <p14:creationId xmlns:p14="http://schemas.microsoft.com/office/powerpoint/2010/main" val="1153403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p25">
            <a:extLst>
              <a:ext uri="{FF2B5EF4-FFF2-40B4-BE49-F238E27FC236}">
                <a16:creationId xmlns:a16="http://schemas.microsoft.com/office/drawing/2014/main" id="{455B845B-7631-4587-B420-C83485DBA749}"/>
              </a:ext>
            </a:extLst>
          </p:cNvPr>
          <p:cNvSpPr/>
          <p:nvPr/>
        </p:nvSpPr>
        <p:spPr>
          <a:xfrm>
            <a:off x="244076" y="192953"/>
            <a:ext cx="1828005" cy="6472093"/>
          </a:xfrm>
          <a:prstGeom prst="rect">
            <a:avLst/>
          </a:prstGeom>
          <a:solidFill>
            <a:srgbClr val="FF0000"/>
          </a:solidFill>
          <a:ln w="12700" cap="flat" cmpd="sng">
            <a:solidFill>
              <a:srgbClr val="31538F"/>
            </a:solidFill>
            <a:prstDash val="solid"/>
            <a:miter lim="800000"/>
            <a:headEnd type="none" w="sm" len="sm"/>
            <a:tailEnd type="none" w="sm" len="sm"/>
          </a:ln>
        </p:spPr>
        <p:txBody>
          <a:bodyPr spcFirstLastPara="1" wrap="square" lIns="71100" tIns="35550" rIns="71100" bIns="3555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 name="Google Shape;132;p25" descr="A picture containing text, clipart&#10;&#10;Description automatically generated">
            <a:extLst>
              <a:ext uri="{FF2B5EF4-FFF2-40B4-BE49-F238E27FC236}">
                <a16:creationId xmlns:a16="http://schemas.microsoft.com/office/drawing/2014/main" id="{E4AC872A-9E59-4DA5-A808-EE1A10CF4128}"/>
              </a:ext>
            </a:extLst>
          </p:cNvPr>
          <p:cNvPicPr preferRelativeResize="0"/>
          <p:nvPr/>
        </p:nvPicPr>
        <p:blipFill rotWithShape="1">
          <a:blip r:embed="rId2">
            <a:alphaModFix/>
          </a:blip>
          <a:srcRect/>
          <a:stretch/>
        </p:blipFill>
        <p:spPr>
          <a:xfrm>
            <a:off x="622532" y="311572"/>
            <a:ext cx="1030099" cy="1190057"/>
          </a:xfrm>
          <a:prstGeom prst="rect">
            <a:avLst/>
          </a:prstGeom>
          <a:noFill/>
          <a:ln>
            <a:noFill/>
          </a:ln>
        </p:spPr>
      </p:pic>
      <p:pic>
        <p:nvPicPr>
          <p:cNvPr id="6" name="Picture 5">
            <a:extLst>
              <a:ext uri="{FF2B5EF4-FFF2-40B4-BE49-F238E27FC236}">
                <a16:creationId xmlns:a16="http://schemas.microsoft.com/office/drawing/2014/main" id="{EC10134E-7D72-488B-9689-2FC3A2275CD3}"/>
              </a:ext>
            </a:extLst>
          </p:cNvPr>
          <p:cNvPicPr>
            <a:picLocks noChangeAspect="1"/>
          </p:cNvPicPr>
          <p:nvPr/>
        </p:nvPicPr>
        <p:blipFill>
          <a:blip r:embed="rId3"/>
          <a:stretch>
            <a:fillRect/>
          </a:stretch>
        </p:blipFill>
        <p:spPr>
          <a:xfrm>
            <a:off x="642461" y="5751797"/>
            <a:ext cx="1031234" cy="794631"/>
          </a:xfrm>
          <a:prstGeom prst="rect">
            <a:avLst/>
          </a:prstGeom>
        </p:spPr>
      </p:pic>
      <p:sp>
        <p:nvSpPr>
          <p:cNvPr id="7" name="TextBox 6">
            <a:extLst>
              <a:ext uri="{FF2B5EF4-FFF2-40B4-BE49-F238E27FC236}">
                <a16:creationId xmlns:a16="http://schemas.microsoft.com/office/drawing/2014/main" id="{EFDE81BE-F2DA-43DF-BCD4-9AB7BF08B4EB}"/>
              </a:ext>
            </a:extLst>
          </p:cNvPr>
          <p:cNvSpPr txBox="1"/>
          <p:nvPr/>
        </p:nvSpPr>
        <p:spPr>
          <a:xfrm>
            <a:off x="394283" y="1686187"/>
            <a:ext cx="1602297" cy="4431983"/>
          </a:xfrm>
          <a:prstGeom prst="rect">
            <a:avLst/>
          </a:prstGeom>
          <a:noFill/>
        </p:spPr>
        <p:txBody>
          <a:bodyPr wrap="square" rtlCol="0">
            <a:spAutoFit/>
          </a:bodyPr>
          <a:lstStyle/>
          <a:p>
            <a:pPr algn="ct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GB" sz="2800" dirty="0"/>
              <a:t>Assessing and reviewing pupil progress </a:t>
            </a:r>
          </a:p>
          <a:p>
            <a:pPr algn="ctr"/>
            <a:endParaRPr lang="en-GB" sz="2600" dirty="0"/>
          </a:p>
          <a:p>
            <a:endParaRPr lang="en-US" dirty="0"/>
          </a:p>
          <a:p>
            <a:endParaRPr lang="en-US" dirty="0"/>
          </a:p>
          <a:p>
            <a:endParaRPr lang="en-US" dirty="0"/>
          </a:p>
          <a:p>
            <a:endParaRPr lang="en-GB" dirty="0"/>
          </a:p>
        </p:txBody>
      </p:sp>
      <p:sp>
        <p:nvSpPr>
          <p:cNvPr id="9" name="Rectangle: Rounded Corners 8">
            <a:extLst>
              <a:ext uri="{FF2B5EF4-FFF2-40B4-BE49-F238E27FC236}">
                <a16:creationId xmlns:a16="http://schemas.microsoft.com/office/drawing/2014/main" id="{12ECF61F-0C4A-4B0B-A663-563636B5CB17}"/>
              </a:ext>
            </a:extLst>
          </p:cNvPr>
          <p:cNvSpPr/>
          <p:nvPr/>
        </p:nvSpPr>
        <p:spPr>
          <a:xfrm>
            <a:off x="3978304" y="311572"/>
            <a:ext cx="2581836" cy="149323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Annual reviews and structured parent conversations </a:t>
            </a:r>
            <a:endParaRPr lang="en-GB" sz="2200" dirty="0">
              <a:solidFill>
                <a:srgbClr val="FF0000"/>
              </a:solidFill>
            </a:endParaRPr>
          </a:p>
        </p:txBody>
      </p:sp>
      <p:sp>
        <p:nvSpPr>
          <p:cNvPr id="10" name="Rectangle: Rounded Corners 9">
            <a:extLst>
              <a:ext uri="{FF2B5EF4-FFF2-40B4-BE49-F238E27FC236}">
                <a16:creationId xmlns:a16="http://schemas.microsoft.com/office/drawing/2014/main" id="{2E80D4E5-B88D-49E5-9FA2-EC32C08A934D}"/>
              </a:ext>
            </a:extLst>
          </p:cNvPr>
          <p:cNvSpPr/>
          <p:nvPr/>
        </p:nvSpPr>
        <p:spPr>
          <a:xfrm>
            <a:off x="9160567" y="4264727"/>
            <a:ext cx="2581836" cy="149323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Comparison with national data</a:t>
            </a:r>
            <a:endParaRPr lang="en-GB" sz="2200" dirty="0">
              <a:solidFill>
                <a:srgbClr val="FF0000"/>
              </a:solidFill>
            </a:endParaRPr>
          </a:p>
        </p:txBody>
      </p:sp>
      <p:sp>
        <p:nvSpPr>
          <p:cNvPr id="11" name="Rectangle: Rounded Corners 10">
            <a:extLst>
              <a:ext uri="{FF2B5EF4-FFF2-40B4-BE49-F238E27FC236}">
                <a16:creationId xmlns:a16="http://schemas.microsoft.com/office/drawing/2014/main" id="{1CF12F36-49EC-4DF5-881E-E653144B3214}"/>
              </a:ext>
            </a:extLst>
          </p:cNvPr>
          <p:cNvSpPr/>
          <p:nvPr/>
        </p:nvSpPr>
        <p:spPr>
          <a:xfrm>
            <a:off x="2493682" y="4364944"/>
            <a:ext cx="2581836" cy="149323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Written reports</a:t>
            </a:r>
            <a:endParaRPr lang="en-GB" sz="2200" dirty="0">
              <a:solidFill>
                <a:srgbClr val="FF0000"/>
              </a:solidFill>
            </a:endParaRPr>
          </a:p>
        </p:txBody>
      </p:sp>
      <p:sp>
        <p:nvSpPr>
          <p:cNvPr id="12" name="Rectangle: Rounded Corners 11">
            <a:extLst>
              <a:ext uri="{FF2B5EF4-FFF2-40B4-BE49-F238E27FC236}">
                <a16:creationId xmlns:a16="http://schemas.microsoft.com/office/drawing/2014/main" id="{6D1E6FB2-2303-4C2F-9460-5910BBF2C737}"/>
              </a:ext>
            </a:extLst>
          </p:cNvPr>
          <p:cNvSpPr/>
          <p:nvPr/>
        </p:nvSpPr>
        <p:spPr>
          <a:xfrm>
            <a:off x="2146787" y="2276022"/>
            <a:ext cx="2581836" cy="149323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Parent, teacher, pupil conversations and reports </a:t>
            </a:r>
            <a:endParaRPr lang="en-GB" sz="2200" dirty="0">
              <a:solidFill>
                <a:srgbClr val="FF0000"/>
              </a:solidFill>
            </a:endParaRPr>
          </a:p>
        </p:txBody>
      </p:sp>
      <p:sp>
        <p:nvSpPr>
          <p:cNvPr id="13" name="Rectangle: Rounded Corners 12">
            <a:extLst>
              <a:ext uri="{FF2B5EF4-FFF2-40B4-BE49-F238E27FC236}">
                <a16:creationId xmlns:a16="http://schemas.microsoft.com/office/drawing/2014/main" id="{71C13468-DC18-4E0C-9295-05F7F5233321}"/>
              </a:ext>
            </a:extLst>
          </p:cNvPr>
          <p:cNvSpPr/>
          <p:nvPr/>
        </p:nvSpPr>
        <p:spPr>
          <a:xfrm>
            <a:off x="7279869" y="310190"/>
            <a:ext cx="2581836" cy="149323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bg1"/>
                </a:solidFill>
              </a:rPr>
              <a:t>Teacher assessments </a:t>
            </a:r>
          </a:p>
        </p:txBody>
      </p:sp>
      <p:sp>
        <p:nvSpPr>
          <p:cNvPr id="14" name="Rectangle: Rounded Corners 13">
            <a:extLst>
              <a:ext uri="{FF2B5EF4-FFF2-40B4-BE49-F238E27FC236}">
                <a16:creationId xmlns:a16="http://schemas.microsoft.com/office/drawing/2014/main" id="{9112D0C2-9A19-448A-980C-55D038EA1C2C}"/>
              </a:ext>
            </a:extLst>
          </p:cNvPr>
          <p:cNvSpPr/>
          <p:nvPr/>
        </p:nvSpPr>
        <p:spPr>
          <a:xfrm>
            <a:off x="9366088" y="2243069"/>
            <a:ext cx="2581836" cy="149323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dirty="0">
              <a:solidFill>
                <a:schemeClr val="bg1"/>
              </a:solidFill>
            </a:endParaRPr>
          </a:p>
          <a:p>
            <a:pPr algn="ctr"/>
            <a:r>
              <a:rPr lang="en-GB" sz="2200" dirty="0">
                <a:solidFill>
                  <a:schemeClr val="bg1"/>
                </a:solidFill>
              </a:rPr>
              <a:t>Subject , </a:t>
            </a:r>
            <a:r>
              <a:rPr lang="en-GB" sz="2200" dirty="0"/>
              <a:t>pre and post intervention data </a:t>
            </a:r>
            <a:r>
              <a:rPr lang="en-GB" sz="2200" dirty="0">
                <a:solidFill>
                  <a:schemeClr val="bg1"/>
                </a:solidFill>
              </a:rPr>
              <a:t>collection </a:t>
            </a:r>
          </a:p>
          <a:p>
            <a:pPr algn="ctr"/>
            <a:endParaRPr lang="en-GB" sz="2200" dirty="0"/>
          </a:p>
        </p:txBody>
      </p:sp>
      <p:sp>
        <p:nvSpPr>
          <p:cNvPr id="15" name="Rectangle: Rounded Corners 14">
            <a:extLst>
              <a:ext uri="{FF2B5EF4-FFF2-40B4-BE49-F238E27FC236}">
                <a16:creationId xmlns:a16="http://schemas.microsoft.com/office/drawing/2014/main" id="{75C25860-88B6-4E6C-8FB6-B5F8E131945E}"/>
              </a:ext>
            </a:extLst>
          </p:cNvPr>
          <p:cNvSpPr/>
          <p:nvPr/>
        </p:nvSpPr>
        <p:spPr>
          <a:xfrm>
            <a:off x="5884527" y="5053194"/>
            <a:ext cx="2581836" cy="149323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t>Pupil review meetings</a:t>
            </a:r>
            <a:endParaRPr lang="en-GB" sz="2200" dirty="0">
              <a:solidFill>
                <a:srgbClr val="FF0000"/>
              </a:solidFill>
            </a:endParaRPr>
          </a:p>
        </p:txBody>
      </p:sp>
      <p:sp>
        <p:nvSpPr>
          <p:cNvPr id="16" name="Arrow: Right 15">
            <a:extLst>
              <a:ext uri="{FF2B5EF4-FFF2-40B4-BE49-F238E27FC236}">
                <a16:creationId xmlns:a16="http://schemas.microsoft.com/office/drawing/2014/main" id="{89E5B93E-EEB6-41C2-B96F-F8F082AB4228}"/>
              </a:ext>
            </a:extLst>
          </p:cNvPr>
          <p:cNvSpPr/>
          <p:nvPr/>
        </p:nvSpPr>
        <p:spPr>
          <a:xfrm rot="2730361">
            <a:off x="10041181" y="1033551"/>
            <a:ext cx="1231650" cy="59502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0F933B69-0E41-447A-A2DC-16CB5C097E08}"/>
              </a:ext>
            </a:extLst>
          </p:cNvPr>
          <p:cNvSpPr/>
          <p:nvPr/>
        </p:nvSpPr>
        <p:spPr>
          <a:xfrm rot="10517901">
            <a:off x="8819741" y="5907654"/>
            <a:ext cx="1231650" cy="59502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EF66C72B-6EB5-499E-81EE-DF2CB4F873AF}"/>
              </a:ext>
            </a:extLst>
          </p:cNvPr>
          <p:cNvSpPr/>
          <p:nvPr/>
        </p:nvSpPr>
        <p:spPr>
          <a:xfrm rot="11892616">
            <a:off x="4259681" y="5977358"/>
            <a:ext cx="1231650" cy="59502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FF81192E-6ED5-4D01-816B-D89E29848171}"/>
              </a:ext>
            </a:extLst>
          </p:cNvPr>
          <p:cNvSpPr/>
          <p:nvPr/>
        </p:nvSpPr>
        <p:spPr>
          <a:xfrm rot="18933611">
            <a:off x="2589888" y="1096038"/>
            <a:ext cx="1231650" cy="59502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947D283D-30F7-463B-B0C0-ABFC1DA7EF28}"/>
              </a:ext>
            </a:extLst>
          </p:cNvPr>
          <p:cNvSpPr txBox="1"/>
          <p:nvPr/>
        </p:nvSpPr>
        <p:spPr>
          <a:xfrm>
            <a:off x="5150224" y="2276022"/>
            <a:ext cx="3679279" cy="2246769"/>
          </a:xfrm>
          <a:prstGeom prst="rect">
            <a:avLst/>
          </a:prstGeom>
          <a:noFill/>
        </p:spPr>
        <p:txBody>
          <a:bodyPr wrap="square" rtlCol="0">
            <a:spAutoFit/>
          </a:bodyPr>
          <a:lstStyle/>
          <a:p>
            <a:pPr algn="ctr"/>
            <a:r>
              <a:rPr lang="en-GB" sz="2800" dirty="0"/>
              <a:t>We will ensure regular opportunities to assess and review your child’s progress using these stages :</a:t>
            </a:r>
          </a:p>
        </p:txBody>
      </p:sp>
    </p:spTree>
    <p:extLst>
      <p:ext uri="{BB962C8B-B14F-4D97-AF65-F5344CB8AC3E}">
        <p14:creationId xmlns:p14="http://schemas.microsoft.com/office/powerpoint/2010/main" val="3795014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1956</Words>
  <Application>Microsoft Office PowerPoint</Application>
  <PresentationFormat>Widescreen</PresentationFormat>
  <Paragraphs>300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Comic Sans MS</vt:lpstr>
      <vt:lpstr>Helvetica Neue</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Raksha Chohan-Jones</dc:creator>
  <cp:lastModifiedBy>R Chohan-Jones</cp:lastModifiedBy>
  <cp:revision>53</cp:revision>
  <cp:lastPrinted>2021-06-15T07:00:27Z</cp:lastPrinted>
  <dcterms:created xsi:type="dcterms:W3CDTF">2021-06-12T12:11:52Z</dcterms:created>
  <dcterms:modified xsi:type="dcterms:W3CDTF">2022-10-05T11:06:11Z</dcterms:modified>
</cp:coreProperties>
</file>