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AC02E8-9515-9BE8-B8B6-CE2A525DFB53}" v="40" dt="2025-05-14T15:20:16.1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9CB8D-73C0-FF49-221A-BDBD05024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17458-125B-C1F0-9FE7-E992D7004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C36E3-65B1-AD73-40FC-007C70299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AFC02-2D11-1B49-EF14-AE7F92DA8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E5E88-8C9C-6A5B-14C7-52504FC3E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756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46818-A903-A5EA-0D5E-CF9F12E6C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24AB1-0A81-52EF-6644-31BB8F5773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3E1B8-AD29-1F5D-52B9-2EEF8899C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19D07-DC4A-9199-EEBF-4A951437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64F71-204E-58DD-A7E9-C66933B66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77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3F8F4E-0C8F-7888-713E-C69CD6E40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C3EC9A-CDAE-7D76-2E04-F48F9AC7B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1E628-0CE7-A95D-ACAF-13FC9D7E7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B4C3B-09C3-2315-D8F5-4A84C202C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0865C-A063-DAB2-170A-4F894172B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3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78813-ED77-5CC5-408D-3A8AE7F47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42FB9-EA97-AC3F-4AEB-C203CE1E7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97D1A-4590-F37B-EA26-44F55D250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571CD-78EB-BCE4-F22D-AE5553626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D7B83-5E72-4D96-C27E-9952C18BA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12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3A82-427B-85F5-FEF6-1A7C55874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88F44-7311-ACF3-0268-B38E707AD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598FD-92C8-6CB1-FF0D-BC9D49ABD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E40CA-6F5E-C046-37CD-6CF2173D5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2FC38-80B9-D82B-1435-70A29AA70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19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B9449-B772-8375-A868-C40359431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2A4C8-5B42-D19C-9040-CB5E77414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18218-4A3F-E6F3-84C3-9CD40CBAD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2F061-F9A3-5B73-2730-72A1D7E76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D758D8-C266-A46D-FE1B-37A5E0F57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91EBF-740B-F080-A099-5A457A5F9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16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DB0D0-5CE1-7AA2-1528-0D06B74E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73FCE-756E-623E-0655-04550716E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CBD7A-53D5-6C88-4634-13F1A7F34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0E2C40-A85A-1434-2AA1-DB155DD78F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B2E863-ED74-71B4-25CB-9278E2FC39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B03392-DAFA-E58C-FED1-BECA72B7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06C62C-6A59-1840-B0BE-7909FCE20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19D75D-58BE-0A44-932E-72B061204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5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EF2BD-37FA-88C6-7EC3-7FF18F53B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DAC4CB-88B0-AFF3-406D-46D811F6F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BCDD2A-54E5-13FF-E5EC-23AE6FEEB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E0176B-D7D5-F945-B927-BF3EA91B9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73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E38763-8818-0E66-9E19-6CEF922A9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7474B8-87ED-9428-0FDC-BB98DD51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CF8654-C78D-007F-5AE6-31111BA7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99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2FA84-6873-0190-3739-D0957B387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421C1-E8F0-C0F7-CCB4-C8F33A1F7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FE4D1B-DC69-883C-E9D5-48F29844B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F7C9E9-256A-E22A-2FC5-B43603E4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C629E-2EA6-2F4C-3990-6F7797DF7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EDC77-1E5A-485F-4443-7B28A7B10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22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6235B-9F7C-9297-7939-9FE3904E0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210C7C-8903-17B4-2640-2B65516940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15B741-CF4F-9BC1-6D5B-C3E1ADE7E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7E27C-378A-212E-7ED4-F128E551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0E13D-81FB-E7D7-5CB2-0979DCE1B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6A8ED-334A-F709-1542-054CB7E7D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954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9996CA-D4F4-476D-3B62-0C9617B6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55BF1-759B-0579-AFF6-462C8B15A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0D773-8751-C6E7-6281-EAB0773F0D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38F87A-8C1D-432E-B2B5-204DCA1B0081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E29DA-8532-6F92-8B44-C42B20A389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47066-BD4C-B6FC-7186-CA3A01687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7A0259-9A15-4AFA-B25E-70BC6DBFB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00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7AB72-6EB6-1A5A-4213-04FF041A2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A9C5FFF-0C1D-ABDF-4451-58B1F19DF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601152"/>
              </p:ext>
            </p:extLst>
          </p:nvPr>
        </p:nvGraphicFramePr>
        <p:xfrm>
          <a:off x="226566" y="183896"/>
          <a:ext cx="11738867" cy="93208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6981">
                  <a:extLst>
                    <a:ext uri="{9D8B030D-6E8A-4147-A177-3AD203B41FA5}">
                      <a16:colId xmlns:a16="http://schemas.microsoft.com/office/drawing/2014/main" val="2715234159"/>
                    </a:ext>
                  </a:extLst>
                </a:gridCol>
                <a:gridCol w="1676981">
                  <a:extLst>
                    <a:ext uri="{9D8B030D-6E8A-4147-A177-3AD203B41FA5}">
                      <a16:colId xmlns:a16="http://schemas.microsoft.com/office/drawing/2014/main" val="1527105164"/>
                    </a:ext>
                  </a:extLst>
                </a:gridCol>
                <a:gridCol w="1676981">
                  <a:extLst>
                    <a:ext uri="{9D8B030D-6E8A-4147-A177-3AD203B41FA5}">
                      <a16:colId xmlns:a16="http://schemas.microsoft.com/office/drawing/2014/main" val="2353613560"/>
                    </a:ext>
                  </a:extLst>
                </a:gridCol>
                <a:gridCol w="1676981">
                  <a:extLst>
                    <a:ext uri="{9D8B030D-6E8A-4147-A177-3AD203B41FA5}">
                      <a16:colId xmlns:a16="http://schemas.microsoft.com/office/drawing/2014/main" val="2941668960"/>
                    </a:ext>
                  </a:extLst>
                </a:gridCol>
                <a:gridCol w="1676981">
                  <a:extLst>
                    <a:ext uri="{9D8B030D-6E8A-4147-A177-3AD203B41FA5}">
                      <a16:colId xmlns:a16="http://schemas.microsoft.com/office/drawing/2014/main" val="798393762"/>
                    </a:ext>
                  </a:extLst>
                </a:gridCol>
                <a:gridCol w="1676981">
                  <a:extLst>
                    <a:ext uri="{9D8B030D-6E8A-4147-A177-3AD203B41FA5}">
                      <a16:colId xmlns:a16="http://schemas.microsoft.com/office/drawing/2014/main" val="1298095235"/>
                    </a:ext>
                  </a:extLst>
                </a:gridCol>
                <a:gridCol w="1676981">
                  <a:extLst>
                    <a:ext uri="{9D8B030D-6E8A-4147-A177-3AD203B41FA5}">
                      <a16:colId xmlns:a16="http://schemas.microsoft.com/office/drawing/2014/main" val="426031760"/>
                    </a:ext>
                  </a:extLst>
                </a:gridCol>
              </a:tblGrid>
              <a:tr h="410481">
                <a:tc gridSpan="7">
                  <a:txBody>
                    <a:bodyPr/>
                    <a:lstStyle/>
                    <a:p>
                      <a:r>
                        <a:rPr lang="en-GB" sz="1100" b="1" dirty="0"/>
                        <a:t>Use this audit tool to capture a simple overview of what classes have been taught this year. This will inform decisions about what mixed age sequences look like for next year. </a:t>
                      </a:r>
                    </a:p>
                    <a:p>
                      <a:pPr lvl="0">
                        <a:buNone/>
                      </a:pPr>
                      <a:r>
                        <a:rPr lang="en-GB" sz="1100" b="1" dirty="0"/>
                        <a:t>Split class 5/6 Long Term 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168827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/>
                        <a:t>Current year group: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err="1"/>
                        <a:t>Aut</a:t>
                      </a:r>
                      <a:r>
                        <a:rPr lang="en-GB" sz="1100" b="1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err="1"/>
                        <a:t>Aut</a:t>
                      </a:r>
                      <a:r>
                        <a:rPr lang="en-GB" sz="1100" b="1"/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err="1"/>
                        <a:t>Spr</a:t>
                      </a:r>
                      <a:r>
                        <a:rPr lang="en-GB" sz="1100" b="1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err="1"/>
                        <a:t>Spr</a:t>
                      </a:r>
                      <a:r>
                        <a:rPr lang="en-GB" sz="1100" b="1"/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/>
                        <a:t>Sum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/>
                        <a:t>Sum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37649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Shackleton’s Journey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The Rabbits</a:t>
                      </a:r>
                    </a:p>
                    <a:p>
                      <a:r>
                        <a:rPr lang="en-GB" sz="1100" dirty="0"/>
                        <a:t>One Plastic Bag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Boy in the Tower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Midsummer Night’s Dream</a:t>
                      </a:r>
                    </a:p>
                    <a:p>
                      <a:r>
                        <a:rPr lang="en-GB" sz="1100" dirty="0"/>
                        <a:t>I Am Not a 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Secrets of a Sun 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Five Children and 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573033"/>
                  </a:ext>
                </a:extLst>
              </a:tr>
              <a:tr h="618023">
                <a:tc>
                  <a:txBody>
                    <a:bodyPr/>
                    <a:lstStyle/>
                    <a:p>
                      <a:r>
                        <a:rPr lang="en-GB" sz="1100" b="1" dirty="0"/>
                        <a:t>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dirty="0"/>
                        <a:t>Formal letters of application</a:t>
                      </a:r>
                    </a:p>
                    <a:p>
                      <a:pPr lvl="0">
                        <a:buNone/>
                      </a:pPr>
                      <a:r>
                        <a:rPr lang="en-GB" sz="1100" dirty="0"/>
                        <a:t>Poems that use Word Play</a:t>
                      </a:r>
                    </a:p>
                    <a:p>
                      <a:pPr lvl="0">
                        <a:buNone/>
                      </a:pPr>
                      <a:r>
                        <a:rPr lang="en-GB" sz="1100" dirty="0"/>
                        <a:t>Poems Which Explore Form</a:t>
                      </a:r>
                    </a:p>
                    <a:p>
                      <a:pPr lvl="0">
                        <a:buNone/>
                      </a:pP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dirty="0"/>
                        <a:t>Third Person Stories Set in Another Culture</a:t>
                      </a:r>
                    </a:p>
                    <a:p>
                      <a:pPr lvl="0">
                        <a:buNone/>
                      </a:pPr>
                      <a:r>
                        <a:rPr lang="en-GB" sz="1100" dirty="0"/>
                        <a:t>Dialogue in Narrative</a:t>
                      </a:r>
                    </a:p>
                    <a:p>
                      <a:pPr lvl="0">
                        <a:buNone/>
                      </a:pPr>
                      <a:r>
                        <a:rPr lang="en-GB" sz="1100" dirty="0"/>
                        <a:t>Balanced Argument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Third Person Stories Set In Another Culture</a:t>
                      </a:r>
                    </a:p>
                    <a:p>
                      <a:pPr lvl="0">
                        <a:buNone/>
                      </a:pPr>
                      <a:r>
                        <a:rPr lang="en-GB" sz="1100" dirty="0"/>
                        <a:t>Formal letters of 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/>
                        <a:t>Playscripts – Shakespeare Re-telling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/>
                        <a:t>Biography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/>
                        <a:t>Poems That Use Word Play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/>
                        <a:t>Playscripts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/>
                        <a:t>Biography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Balanced Arguments</a:t>
                      </a:r>
                    </a:p>
                    <a:p>
                      <a:pPr lvl="0">
                        <a:buNone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Dialogue in Narrative: First Person Myths and Legends</a:t>
                      </a:r>
                    </a:p>
                    <a:p>
                      <a:r>
                        <a:rPr lang="en-GB" sz="1100" dirty="0"/>
                        <a:t>Poems Which Explore Form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538864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Maths</a:t>
                      </a:r>
                    </a:p>
                    <a:p>
                      <a:r>
                        <a:rPr lang="en-GB" sz="1100" b="1" i="1" dirty="0"/>
                        <a:t>*Year Four pupils will need to return to Year Four for Maths lessons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Unit 1</a:t>
                      </a:r>
                    </a:p>
                    <a:p>
                      <a:r>
                        <a:rPr lang="en-GB" sz="1100" dirty="0"/>
                        <a:t>Unit 2</a:t>
                      </a:r>
                    </a:p>
                    <a:p>
                      <a:r>
                        <a:rPr lang="en-GB" sz="1100" dirty="0"/>
                        <a:t>Unit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Unit 4</a:t>
                      </a:r>
                    </a:p>
                    <a:p>
                      <a:r>
                        <a:rPr lang="en-GB" sz="1100" dirty="0"/>
                        <a:t>Unit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Unit 6</a:t>
                      </a:r>
                    </a:p>
                    <a:p>
                      <a:r>
                        <a:rPr lang="en-GB" sz="1100" dirty="0"/>
                        <a:t>Unit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Unit 8</a:t>
                      </a:r>
                    </a:p>
                    <a:p>
                      <a:r>
                        <a:rPr lang="en-GB" sz="1100" dirty="0"/>
                        <a:t>Unit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Unit 10</a:t>
                      </a:r>
                    </a:p>
                    <a:p>
                      <a:r>
                        <a:rPr lang="en-GB" sz="1100" dirty="0"/>
                        <a:t>Unit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Unit 12</a:t>
                      </a:r>
                    </a:p>
                    <a:p>
                      <a:r>
                        <a:rPr lang="en-GB" sz="1100" dirty="0"/>
                        <a:t>Unit 13</a:t>
                      </a:r>
                    </a:p>
                    <a:p>
                      <a:r>
                        <a:rPr lang="en-GB" sz="1100" dirty="0"/>
                        <a:t>Unit 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683881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/>
                        <a:t>Properties and Changes of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Animals Including Humans- use UAE lesson around how bodies change and teach Digestive System reference lesson from Y4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Forces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Earth and 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Living things and their Habitats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Gap used to teach reference lessons if needed to give Year Four pupils knowledge which they may have missed in Year Four.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241532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History</a:t>
                      </a:r>
                    </a:p>
                    <a:p>
                      <a:r>
                        <a:rPr lang="en-GB" sz="1100" b="1" i="1" dirty="0"/>
                        <a:t>*When Anglo Saxons is being taught in Y4 – pupils to return to History lessons in Y4.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Ancient Greece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Ancient Greece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Study a non European society that provides contrasts with British History- Maya AD 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Study a non European society that provides contrasts with British History- Maya c. (BCE and CE version)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Study a non European society that provides contrasts with British History- Benin (West Africa) c. 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Study a non European society that provides contrasts with British History- Benin (West Africa) c. 900 CE – 1300 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32521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Geography</a:t>
                      </a:r>
                    </a:p>
                    <a:p>
                      <a:r>
                        <a:rPr lang="en-GB" sz="1100" b="1" i="1" dirty="0"/>
                        <a:t>*Teach reference lessons on rivers/ water cycle/ longitude and latitude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Study the Location of Countries of the World, Including Biomes and Environmental Regions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Map Skills – Four and Six Figure Grid References</a:t>
                      </a:r>
                    </a:p>
                    <a:p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Ordnance Survey (OS) map skills and fieldwork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859491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Drawing and Painting Block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Printmaking Block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Textiles and Collage Block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Y5 3D Art Block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Y5 Painting Block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Y5 Significant Artists – Hexagon Connections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956451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Food and Nutrition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Textiles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Food and Nutrition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Structures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Mechanisms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340850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Music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/>
                        <a:t>Untuned percussion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/>
                        <a:t>Introducing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Musical notation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Singing – Block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Compositions 3 – Block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Improvisation – Block 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7740455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Computing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Download Augmented Reality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Loops and Variables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Digital Footprints, Spotting Fake Information Online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Conditional Code and Types and Initialisation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dirty="0"/>
                        <a:t>Flat-file databases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Creativity- Podcasts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635857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Tag rugby/ Basket Ball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Hockey/ 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Gymnastics/ Football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OAA/Racket Sports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Athletics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Striking and Fielding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540154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Sikhism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Christianity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Hinduism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Christianity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Sikhism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Christianity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071905"/>
                  </a:ext>
                </a:extLst>
              </a:tr>
              <a:tr h="410481">
                <a:tc>
                  <a:txBody>
                    <a:bodyPr/>
                    <a:lstStyle/>
                    <a:p>
                      <a:r>
                        <a:rPr lang="en-GB" sz="1100" b="1" dirty="0"/>
                        <a:t>PSHE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Being Me In My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Celebrating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Dreams and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Healthy 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Relationships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Changing 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480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255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4178</TotalTime>
  <Words>521</Words>
  <Application>Microsoft Office PowerPoint</Application>
  <PresentationFormat>Widescreen</PresentationFormat>
  <Paragraphs>120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Meadows</dc:creator>
  <cp:lastModifiedBy>Dan</cp:lastModifiedBy>
  <cp:revision>20</cp:revision>
  <dcterms:created xsi:type="dcterms:W3CDTF">2025-04-22T08:30:30Z</dcterms:created>
  <dcterms:modified xsi:type="dcterms:W3CDTF">2025-09-23T13:50:32Z</dcterms:modified>
</cp:coreProperties>
</file>